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135.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23.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24.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128.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1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125.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31.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31.xml"/>
  <Override ContentType="application/vnd.openxmlformats-officedocument.presentationml.slide+xml" PartName="/ppt/slides/slide127.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30.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124.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09.xml"/>
  <Override ContentType="application/vnd.openxmlformats-officedocument.presentationml.slide+xml" PartName="/ppt/slides/slide134.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132.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12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 id="350" r:id="rId101"/>
    <p:sldId id="351" r:id="rId102"/>
    <p:sldId id="352" r:id="rId103"/>
    <p:sldId id="353" r:id="rId104"/>
    <p:sldId id="354" r:id="rId105"/>
    <p:sldId id="355" r:id="rId106"/>
    <p:sldId id="356" r:id="rId107"/>
    <p:sldId id="357" r:id="rId108"/>
    <p:sldId id="358" r:id="rId109"/>
    <p:sldId id="359" r:id="rId110"/>
    <p:sldId id="360" r:id="rId111"/>
    <p:sldId id="361" r:id="rId112"/>
    <p:sldId id="362" r:id="rId113"/>
    <p:sldId id="363" r:id="rId114"/>
    <p:sldId id="364" r:id="rId115"/>
    <p:sldId id="365" r:id="rId116"/>
    <p:sldId id="366" r:id="rId117"/>
    <p:sldId id="367" r:id="rId118"/>
    <p:sldId id="368" r:id="rId119"/>
    <p:sldId id="369" r:id="rId120"/>
    <p:sldId id="370" r:id="rId121"/>
    <p:sldId id="371" r:id="rId122"/>
    <p:sldId id="372" r:id="rId123"/>
    <p:sldId id="373" r:id="rId124"/>
    <p:sldId id="374" r:id="rId125"/>
    <p:sldId id="375" r:id="rId126"/>
    <p:sldId id="376" r:id="rId127"/>
    <p:sldId id="377" r:id="rId128"/>
    <p:sldId id="378" r:id="rId129"/>
    <p:sldId id="379" r:id="rId130"/>
    <p:sldId id="380" r:id="rId131"/>
    <p:sldId id="381" r:id="rId132"/>
    <p:sldId id="382" r:id="rId133"/>
    <p:sldId id="383" r:id="rId134"/>
    <p:sldId id="384" r:id="rId135"/>
    <p:sldId id="385" r:id="rId136"/>
    <p:sldId id="386" r:id="rId137"/>
    <p:sldId id="387" r:id="rId138"/>
    <p:sldId id="388" r:id="rId139"/>
    <p:sldId id="389" r:id="rId140"/>
    <p:sldId id="390" r:id="rId141"/>
  </p:sldIdLst>
  <p:sldSz cy="5143500" cx="9144000"/>
  <p:notesSz cx="6858000" cy="9144000"/>
  <p:embeddedFontLst>
    <p:embeddedFont>
      <p:font typeface="Montserrat"/>
      <p:regular r:id="rId142"/>
      <p:bold r:id="rId143"/>
      <p:italic r:id="rId144"/>
      <p:boldItalic r:id="rId145"/>
    </p:embeddedFont>
    <p:embeddedFont>
      <p:font typeface="Lato"/>
      <p:regular r:id="rId146"/>
      <p:bold r:id="rId147"/>
      <p:italic r:id="rId148"/>
      <p:boldItalic r:id="rId14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E411E89E-CD07-40C0-A447-2C83C039E8EA}">
  <a:tblStyle styleId="{E411E89E-CD07-40C0-A447-2C83C039E8EA}"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07" Type="http://schemas.openxmlformats.org/officeDocument/2006/relationships/slide" Target="slides/slide101.xml"/><Relationship Id="rId106" Type="http://schemas.openxmlformats.org/officeDocument/2006/relationships/slide" Target="slides/slide100.xml"/><Relationship Id="rId105" Type="http://schemas.openxmlformats.org/officeDocument/2006/relationships/slide" Target="slides/slide99.xml"/><Relationship Id="rId104" Type="http://schemas.openxmlformats.org/officeDocument/2006/relationships/slide" Target="slides/slide98.xml"/><Relationship Id="rId109" Type="http://schemas.openxmlformats.org/officeDocument/2006/relationships/slide" Target="slides/slide103.xml"/><Relationship Id="rId108" Type="http://schemas.openxmlformats.org/officeDocument/2006/relationships/slide" Target="slides/slide102.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103" Type="http://schemas.openxmlformats.org/officeDocument/2006/relationships/slide" Target="slides/slide97.xml"/><Relationship Id="rId102" Type="http://schemas.openxmlformats.org/officeDocument/2006/relationships/slide" Target="slides/slide96.xml"/><Relationship Id="rId101" Type="http://schemas.openxmlformats.org/officeDocument/2006/relationships/slide" Target="slides/slide95.xml"/><Relationship Id="rId100" Type="http://schemas.openxmlformats.org/officeDocument/2006/relationships/slide" Target="slides/slide94.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29" Type="http://schemas.openxmlformats.org/officeDocument/2006/relationships/slide" Target="slides/slide123.xml"/><Relationship Id="rId128" Type="http://schemas.openxmlformats.org/officeDocument/2006/relationships/slide" Target="slides/slide122.xml"/><Relationship Id="rId127" Type="http://schemas.openxmlformats.org/officeDocument/2006/relationships/slide" Target="slides/slide121.xml"/><Relationship Id="rId126" Type="http://schemas.openxmlformats.org/officeDocument/2006/relationships/slide" Target="slides/slide120.xml"/><Relationship Id="rId26" Type="http://schemas.openxmlformats.org/officeDocument/2006/relationships/slide" Target="slides/slide20.xml"/><Relationship Id="rId121" Type="http://schemas.openxmlformats.org/officeDocument/2006/relationships/slide" Target="slides/slide115.xml"/><Relationship Id="rId25" Type="http://schemas.openxmlformats.org/officeDocument/2006/relationships/slide" Target="slides/slide19.xml"/><Relationship Id="rId120" Type="http://schemas.openxmlformats.org/officeDocument/2006/relationships/slide" Target="slides/slide114.xml"/><Relationship Id="rId28" Type="http://schemas.openxmlformats.org/officeDocument/2006/relationships/slide" Target="slides/slide22.xml"/><Relationship Id="rId27" Type="http://schemas.openxmlformats.org/officeDocument/2006/relationships/slide" Target="slides/slide21.xml"/><Relationship Id="rId125" Type="http://schemas.openxmlformats.org/officeDocument/2006/relationships/slide" Target="slides/slide119.xml"/><Relationship Id="rId29" Type="http://schemas.openxmlformats.org/officeDocument/2006/relationships/slide" Target="slides/slide23.xml"/><Relationship Id="rId124" Type="http://schemas.openxmlformats.org/officeDocument/2006/relationships/slide" Target="slides/slide118.xml"/><Relationship Id="rId123" Type="http://schemas.openxmlformats.org/officeDocument/2006/relationships/slide" Target="slides/slide117.xml"/><Relationship Id="rId122" Type="http://schemas.openxmlformats.org/officeDocument/2006/relationships/slide" Target="slides/slide116.xml"/><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slide" Target="slides/slide91.xml"/><Relationship Id="rId96" Type="http://schemas.openxmlformats.org/officeDocument/2006/relationships/slide" Target="slides/slide90.xml"/><Relationship Id="rId11" Type="http://schemas.openxmlformats.org/officeDocument/2006/relationships/slide" Target="slides/slide5.xml"/><Relationship Id="rId99" Type="http://schemas.openxmlformats.org/officeDocument/2006/relationships/slide" Target="slides/slide93.xml"/><Relationship Id="rId10" Type="http://schemas.openxmlformats.org/officeDocument/2006/relationships/slide" Target="slides/slide4.xml"/><Relationship Id="rId98" Type="http://schemas.openxmlformats.org/officeDocument/2006/relationships/slide" Target="slides/slide92.xml"/><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18" Type="http://schemas.openxmlformats.org/officeDocument/2006/relationships/slide" Target="slides/slide112.xml"/><Relationship Id="rId117" Type="http://schemas.openxmlformats.org/officeDocument/2006/relationships/slide" Target="slides/slide111.xml"/><Relationship Id="rId116" Type="http://schemas.openxmlformats.org/officeDocument/2006/relationships/slide" Target="slides/slide110.xml"/><Relationship Id="rId115" Type="http://schemas.openxmlformats.org/officeDocument/2006/relationships/slide" Target="slides/slide109.xml"/><Relationship Id="rId119" Type="http://schemas.openxmlformats.org/officeDocument/2006/relationships/slide" Target="slides/slide113.xml"/><Relationship Id="rId15" Type="http://schemas.openxmlformats.org/officeDocument/2006/relationships/slide" Target="slides/slide9.xml"/><Relationship Id="rId110" Type="http://schemas.openxmlformats.org/officeDocument/2006/relationships/slide" Target="slides/slide104.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14" Type="http://schemas.openxmlformats.org/officeDocument/2006/relationships/slide" Target="slides/slide108.xml"/><Relationship Id="rId18" Type="http://schemas.openxmlformats.org/officeDocument/2006/relationships/slide" Target="slides/slide12.xml"/><Relationship Id="rId113" Type="http://schemas.openxmlformats.org/officeDocument/2006/relationships/slide" Target="slides/slide107.xml"/><Relationship Id="rId112" Type="http://schemas.openxmlformats.org/officeDocument/2006/relationships/slide" Target="slides/slide106.xml"/><Relationship Id="rId111" Type="http://schemas.openxmlformats.org/officeDocument/2006/relationships/slide" Target="slides/slide105.xml"/><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149" Type="http://schemas.openxmlformats.org/officeDocument/2006/relationships/font" Target="fonts/Lato-boldItalic.fntdata"/><Relationship Id="rId4" Type="http://schemas.openxmlformats.org/officeDocument/2006/relationships/tableStyles" Target="tableStyles.xml"/><Relationship Id="rId148" Type="http://schemas.openxmlformats.org/officeDocument/2006/relationships/font" Target="fonts/Lato-italic.fntdata"/><Relationship Id="rId9" Type="http://schemas.openxmlformats.org/officeDocument/2006/relationships/slide" Target="slides/slide3.xml"/><Relationship Id="rId143" Type="http://schemas.openxmlformats.org/officeDocument/2006/relationships/font" Target="fonts/Montserrat-bold.fntdata"/><Relationship Id="rId142" Type="http://schemas.openxmlformats.org/officeDocument/2006/relationships/font" Target="fonts/Montserrat-regular.fntdata"/><Relationship Id="rId141" Type="http://schemas.openxmlformats.org/officeDocument/2006/relationships/slide" Target="slides/slide135.xml"/><Relationship Id="rId140" Type="http://schemas.openxmlformats.org/officeDocument/2006/relationships/slide" Target="slides/slide134.xml"/><Relationship Id="rId5" Type="http://schemas.openxmlformats.org/officeDocument/2006/relationships/slideMaster" Target="slideMasters/slideMaster1.xml"/><Relationship Id="rId147" Type="http://schemas.openxmlformats.org/officeDocument/2006/relationships/font" Target="fonts/Lato-bold.fntdata"/><Relationship Id="rId6" Type="http://schemas.openxmlformats.org/officeDocument/2006/relationships/notesMaster" Target="notesMasters/notesMaster1.xml"/><Relationship Id="rId146" Type="http://schemas.openxmlformats.org/officeDocument/2006/relationships/font" Target="fonts/Lato-regular.fntdata"/><Relationship Id="rId7" Type="http://schemas.openxmlformats.org/officeDocument/2006/relationships/slide" Target="slides/slide1.xml"/><Relationship Id="rId145" Type="http://schemas.openxmlformats.org/officeDocument/2006/relationships/font" Target="fonts/Montserrat-boldItalic.fntdata"/><Relationship Id="rId8" Type="http://schemas.openxmlformats.org/officeDocument/2006/relationships/slide" Target="slides/slide2.xml"/><Relationship Id="rId144" Type="http://schemas.openxmlformats.org/officeDocument/2006/relationships/font" Target="fonts/Montserrat-italic.fntdata"/><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139" Type="http://schemas.openxmlformats.org/officeDocument/2006/relationships/slide" Target="slides/slide133.xml"/><Relationship Id="rId138" Type="http://schemas.openxmlformats.org/officeDocument/2006/relationships/slide" Target="slides/slide132.xml"/><Relationship Id="rId137" Type="http://schemas.openxmlformats.org/officeDocument/2006/relationships/slide" Target="slides/slide131.xml"/><Relationship Id="rId132" Type="http://schemas.openxmlformats.org/officeDocument/2006/relationships/slide" Target="slides/slide126.xml"/><Relationship Id="rId131" Type="http://schemas.openxmlformats.org/officeDocument/2006/relationships/slide" Target="slides/slide125.xml"/><Relationship Id="rId130" Type="http://schemas.openxmlformats.org/officeDocument/2006/relationships/slide" Target="slides/slide124.xml"/><Relationship Id="rId136" Type="http://schemas.openxmlformats.org/officeDocument/2006/relationships/slide" Target="slides/slide130.xml"/><Relationship Id="rId135" Type="http://schemas.openxmlformats.org/officeDocument/2006/relationships/slide" Target="slides/slide129.xml"/><Relationship Id="rId134" Type="http://schemas.openxmlformats.org/officeDocument/2006/relationships/slide" Target="slides/slide128.xml"/><Relationship Id="rId133" Type="http://schemas.openxmlformats.org/officeDocument/2006/relationships/slide" Target="slides/slide127.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68" Type="http://schemas.openxmlformats.org/officeDocument/2006/relationships/slide" Target="slides/slide62.xml"/><Relationship Id="rId67" Type="http://schemas.openxmlformats.org/officeDocument/2006/relationships/slide" Target="slides/slide61.xml"/><Relationship Id="rId60" Type="http://schemas.openxmlformats.org/officeDocument/2006/relationships/slide" Target="slides/slide54.xml"/><Relationship Id="rId69" Type="http://schemas.openxmlformats.org/officeDocument/2006/relationships/slide" Target="slides/slide6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slide" Target="slides/slide51.xml"/><Relationship Id="rId56" Type="http://schemas.openxmlformats.org/officeDocument/2006/relationships/slide" Target="slides/slide50.xml"/><Relationship Id="rId59" Type="http://schemas.openxmlformats.org/officeDocument/2006/relationships/slide" Target="slides/slide53.xml"/><Relationship Id="rId58" Type="http://schemas.openxmlformats.org/officeDocument/2006/relationships/slide" Target="slides/slide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19d8284b736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19d8284b736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0" name="Shape 1170"/>
        <p:cNvGrpSpPr/>
        <p:nvPr/>
      </p:nvGrpSpPr>
      <p:grpSpPr>
        <a:xfrm>
          <a:off x="0" y="0"/>
          <a:ext cx="0" cy="0"/>
          <a:chOff x="0" y="0"/>
          <a:chExt cx="0" cy="0"/>
        </a:xfrm>
      </p:grpSpPr>
      <p:sp>
        <p:nvSpPr>
          <p:cNvPr id="1171" name="Google Shape;1171;g1970de4ad2e_0_4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2" name="Google Shape;1172;g1970de4ad2e_0_4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7" name="Shape 1177"/>
        <p:cNvGrpSpPr/>
        <p:nvPr/>
      </p:nvGrpSpPr>
      <p:grpSpPr>
        <a:xfrm>
          <a:off x="0" y="0"/>
          <a:ext cx="0" cy="0"/>
          <a:chOff x="0" y="0"/>
          <a:chExt cx="0" cy="0"/>
        </a:xfrm>
      </p:grpSpPr>
      <p:sp>
        <p:nvSpPr>
          <p:cNvPr id="1178" name="Google Shape;1178;g1970de4ad2e_0_4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9" name="Google Shape;1179;g1970de4ad2e_0_4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4" name="Shape 1184"/>
        <p:cNvGrpSpPr/>
        <p:nvPr/>
      </p:nvGrpSpPr>
      <p:grpSpPr>
        <a:xfrm>
          <a:off x="0" y="0"/>
          <a:ext cx="0" cy="0"/>
          <a:chOff x="0" y="0"/>
          <a:chExt cx="0" cy="0"/>
        </a:xfrm>
      </p:grpSpPr>
      <p:sp>
        <p:nvSpPr>
          <p:cNvPr id="1185" name="Google Shape;1185;g1970de4ad2e_0_4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6" name="Google Shape;1186;g1970de4ad2e_0_4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3" name="Shape 1193"/>
        <p:cNvGrpSpPr/>
        <p:nvPr/>
      </p:nvGrpSpPr>
      <p:grpSpPr>
        <a:xfrm>
          <a:off x="0" y="0"/>
          <a:ext cx="0" cy="0"/>
          <a:chOff x="0" y="0"/>
          <a:chExt cx="0" cy="0"/>
        </a:xfrm>
      </p:grpSpPr>
      <p:sp>
        <p:nvSpPr>
          <p:cNvPr id="1194" name="Google Shape;1194;g1970de4ad2e_0_4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5" name="Google Shape;1195;g1970de4ad2e_0_4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this formula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M is the plaintext</a:t>
            </a:r>
            <a:endParaRPr/>
          </a:p>
          <a:p>
            <a:pPr indent="0" lvl="0" marL="0" rtl="0" algn="l">
              <a:spcBef>
                <a:spcPts val="0"/>
              </a:spcBef>
              <a:spcAft>
                <a:spcPts val="0"/>
              </a:spcAft>
              <a:buNone/>
            </a:pPr>
            <a:r>
              <a:rPr lang="en"/>
              <a:t>C is the ciphertext</a:t>
            </a:r>
            <a:endParaRPr/>
          </a:p>
          <a:p>
            <a:pPr indent="0" lvl="0" marL="0" rtl="0" algn="l">
              <a:spcBef>
                <a:spcPts val="0"/>
              </a:spcBef>
              <a:spcAft>
                <a:spcPts val="0"/>
              </a:spcAft>
              <a:buNone/>
            </a:pPr>
            <a:r>
              <a:rPr lang="en"/>
              <a:t>Our n is the product of the two primes</a:t>
            </a:r>
            <a:endParaRPr/>
          </a:p>
          <a:p>
            <a:pPr indent="0" lvl="0" marL="0" rtl="0" algn="l">
              <a:spcBef>
                <a:spcPts val="0"/>
              </a:spcBef>
              <a:spcAft>
                <a:spcPts val="0"/>
              </a:spcAft>
              <a:buNone/>
            </a:pPr>
            <a:r>
              <a:rPr lang="en"/>
              <a:t>And e is our encryption key</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6" name="Shape 1206"/>
        <p:cNvGrpSpPr/>
        <p:nvPr/>
      </p:nvGrpSpPr>
      <p:grpSpPr>
        <a:xfrm>
          <a:off x="0" y="0"/>
          <a:ext cx="0" cy="0"/>
          <a:chOff x="0" y="0"/>
          <a:chExt cx="0" cy="0"/>
        </a:xfrm>
      </p:grpSpPr>
      <p:sp>
        <p:nvSpPr>
          <p:cNvPr id="1207" name="Google Shape;1207;g1970de4ad2e_0_5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8" name="Google Shape;1208;g1970de4ad2e_0_5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9" name="Shape 1219"/>
        <p:cNvGrpSpPr/>
        <p:nvPr/>
      </p:nvGrpSpPr>
      <p:grpSpPr>
        <a:xfrm>
          <a:off x="0" y="0"/>
          <a:ext cx="0" cy="0"/>
          <a:chOff x="0" y="0"/>
          <a:chExt cx="0" cy="0"/>
        </a:xfrm>
      </p:grpSpPr>
      <p:sp>
        <p:nvSpPr>
          <p:cNvPr id="1220" name="Google Shape;1220;g1970de4ad2e_0_5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1" name="Google Shape;1221;g1970de4ad2e_0_5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2" name="Shape 1232"/>
        <p:cNvGrpSpPr/>
        <p:nvPr/>
      </p:nvGrpSpPr>
      <p:grpSpPr>
        <a:xfrm>
          <a:off x="0" y="0"/>
          <a:ext cx="0" cy="0"/>
          <a:chOff x="0" y="0"/>
          <a:chExt cx="0" cy="0"/>
        </a:xfrm>
      </p:grpSpPr>
      <p:sp>
        <p:nvSpPr>
          <p:cNvPr id="1233" name="Google Shape;1233;g1970de4ad2e_0_5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4" name="Google Shape;1234;g1970de4ad2e_0_5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5" name="Shape 1245"/>
        <p:cNvGrpSpPr/>
        <p:nvPr/>
      </p:nvGrpSpPr>
      <p:grpSpPr>
        <a:xfrm>
          <a:off x="0" y="0"/>
          <a:ext cx="0" cy="0"/>
          <a:chOff x="0" y="0"/>
          <a:chExt cx="0" cy="0"/>
        </a:xfrm>
      </p:grpSpPr>
      <p:sp>
        <p:nvSpPr>
          <p:cNvPr id="1246" name="Google Shape;1246;g19ced1ee8d6_2_3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7" name="Google Shape;1247;g19ced1ee8d6_2_3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Now here is our encrypted message</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5" name="Shape 1255"/>
        <p:cNvGrpSpPr/>
        <p:nvPr/>
      </p:nvGrpSpPr>
      <p:grpSpPr>
        <a:xfrm>
          <a:off x="0" y="0"/>
          <a:ext cx="0" cy="0"/>
          <a:chOff x="0" y="0"/>
          <a:chExt cx="0" cy="0"/>
        </a:xfrm>
      </p:grpSpPr>
      <p:sp>
        <p:nvSpPr>
          <p:cNvPr id="1256" name="Google Shape;1256;g1970de4ad2e_0_5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7" name="Google Shape;1257;g1970de4ad2e_0_5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3" name="Shape 1263"/>
        <p:cNvGrpSpPr/>
        <p:nvPr/>
      </p:nvGrpSpPr>
      <p:grpSpPr>
        <a:xfrm>
          <a:off x="0" y="0"/>
          <a:ext cx="0" cy="0"/>
          <a:chOff x="0" y="0"/>
          <a:chExt cx="0" cy="0"/>
        </a:xfrm>
      </p:grpSpPr>
      <p:sp>
        <p:nvSpPr>
          <p:cNvPr id="1264" name="Google Shape;1264;g1970de4ad2e_0_5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5" name="Google Shape;1265;g1970de4ad2e_0_5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19d8284b736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19d8284b736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0" name="Shape 1270"/>
        <p:cNvGrpSpPr/>
        <p:nvPr/>
      </p:nvGrpSpPr>
      <p:grpSpPr>
        <a:xfrm>
          <a:off x="0" y="0"/>
          <a:ext cx="0" cy="0"/>
          <a:chOff x="0" y="0"/>
          <a:chExt cx="0" cy="0"/>
        </a:xfrm>
      </p:grpSpPr>
      <p:sp>
        <p:nvSpPr>
          <p:cNvPr id="1271" name="Google Shape;1271;g1970de4ad2e_0_5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2" name="Google Shape;1272;g1970de4ad2e_0_5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3" name="Shape 1283"/>
        <p:cNvGrpSpPr/>
        <p:nvPr/>
      </p:nvGrpSpPr>
      <p:grpSpPr>
        <a:xfrm>
          <a:off x="0" y="0"/>
          <a:ext cx="0" cy="0"/>
          <a:chOff x="0" y="0"/>
          <a:chExt cx="0" cy="0"/>
        </a:xfrm>
      </p:grpSpPr>
      <p:sp>
        <p:nvSpPr>
          <p:cNvPr id="1284" name="Google Shape;1284;g1970de4ad2e_0_6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5" name="Google Shape;1285;g1970de4ad2e_0_6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6" name="Shape 1296"/>
        <p:cNvGrpSpPr/>
        <p:nvPr/>
      </p:nvGrpSpPr>
      <p:grpSpPr>
        <a:xfrm>
          <a:off x="0" y="0"/>
          <a:ext cx="0" cy="0"/>
          <a:chOff x="0" y="0"/>
          <a:chExt cx="0" cy="0"/>
        </a:xfrm>
      </p:grpSpPr>
      <p:sp>
        <p:nvSpPr>
          <p:cNvPr id="1297" name="Google Shape;1297;g1970de4ad2e_0_6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8" name="Google Shape;1298;g1970de4ad2e_0_6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9" name="Shape 1309"/>
        <p:cNvGrpSpPr/>
        <p:nvPr/>
      </p:nvGrpSpPr>
      <p:grpSpPr>
        <a:xfrm>
          <a:off x="0" y="0"/>
          <a:ext cx="0" cy="0"/>
          <a:chOff x="0" y="0"/>
          <a:chExt cx="0" cy="0"/>
        </a:xfrm>
      </p:grpSpPr>
      <p:sp>
        <p:nvSpPr>
          <p:cNvPr id="1310" name="Google Shape;1310;g1970de4ad2e_0_6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1" name="Google Shape;1311;g1970de4ad2e_0_6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2" name="Shape 1322"/>
        <p:cNvGrpSpPr/>
        <p:nvPr/>
      </p:nvGrpSpPr>
      <p:grpSpPr>
        <a:xfrm>
          <a:off x="0" y="0"/>
          <a:ext cx="0" cy="0"/>
          <a:chOff x="0" y="0"/>
          <a:chExt cx="0" cy="0"/>
        </a:xfrm>
      </p:grpSpPr>
      <p:sp>
        <p:nvSpPr>
          <p:cNvPr id="1323" name="Google Shape;1323;g1970de4ad2e_0_6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4" name="Google Shape;1324;g1970de4ad2e_0_6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1" name="Shape 1331"/>
        <p:cNvGrpSpPr/>
        <p:nvPr/>
      </p:nvGrpSpPr>
      <p:grpSpPr>
        <a:xfrm>
          <a:off x="0" y="0"/>
          <a:ext cx="0" cy="0"/>
          <a:chOff x="0" y="0"/>
          <a:chExt cx="0" cy="0"/>
        </a:xfrm>
      </p:grpSpPr>
      <p:sp>
        <p:nvSpPr>
          <p:cNvPr id="1332" name="Google Shape;1332;g17f8939152b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3" name="Google Shape;1333;g17f8939152b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3" name="Shape 1343"/>
        <p:cNvGrpSpPr/>
        <p:nvPr/>
      </p:nvGrpSpPr>
      <p:grpSpPr>
        <a:xfrm>
          <a:off x="0" y="0"/>
          <a:ext cx="0" cy="0"/>
          <a:chOff x="0" y="0"/>
          <a:chExt cx="0" cy="0"/>
        </a:xfrm>
      </p:grpSpPr>
      <p:sp>
        <p:nvSpPr>
          <p:cNvPr id="1344" name="Google Shape;1344;g17f8939152b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5" name="Google Shape;1345;g17f8939152b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 primes are numbers that share no common factor with a number</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3" name="Shape 1353"/>
        <p:cNvGrpSpPr/>
        <p:nvPr/>
      </p:nvGrpSpPr>
      <p:grpSpPr>
        <a:xfrm>
          <a:off x="0" y="0"/>
          <a:ext cx="0" cy="0"/>
          <a:chOff x="0" y="0"/>
          <a:chExt cx="0" cy="0"/>
        </a:xfrm>
      </p:grpSpPr>
      <p:sp>
        <p:nvSpPr>
          <p:cNvPr id="1354" name="Google Shape;1354;g17f8939152b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5" name="Google Shape;1355;g17f8939152b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Now we have our list of coprimes with 40. Here we are free to select any number to be our encryption key, for this presentation, our ekey will be 7</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4" name="Shape 1364"/>
        <p:cNvGrpSpPr/>
        <p:nvPr/>
      </p:nvGrpSpPr>
      <p:grpSpPr>
        <a:xfrm>
          <a:off x="0" y="0"/>
          <a:ext cx="0" cy="0"/>
          <a:chOff x="0" y="0"/>
          <a:chExt cx="0" cy="0"/>
        </a:xfrm>
      </p:grpSpPr>
      <p:sp>
        <p:nvSpPr>
          <p:cNvPr id="1365" name="Google Shape;1365;g17f8939152b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6" name="Google Shape;1366;g17f8939152b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2" name="Shape 1372"/>
        <p:cNvGrpSpPr/>
        <p:nvPr/>
      </p:nvGrpSpPr>
      <p:grpSpPr>
        <a:xfrm>
          <a:off x="0" y="0"/>
          <a:ext cx="0" cy="0"/>
          <a:chOff x="0" y="0"/>
          <a:chExt cx="0" cy="0"/>
        </a:xfrm>
      </p:grpSpPr>
      <p:sp>
        <p:nvSpPr>
          <p:cNvPr id="1373" name="Google Shape;1373;g1970de4ad2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4" name="Google Shape;1374;g1970de4ad2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16027104ed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16027104ed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0" name="Shape 1380"/>
        <p:cNvGrpSpPr/>
        <p:nvPr/>
      </p:nvGrpSpPr>
      <p:grpSpPr>
        <a:xfrm>
          <a:off x="0" y="0"/>
          <a:ext cx="0" cy="0"/>
          <a:chOff x="0" y="0"/>
          <a:chExt cx="0" cy="0"/>
        </a:xfrm>
      </p:grpSpPr>
      <p:sp>
        <p:nvSpPr>
          <p:cNvPr id="1381" name="Google Shape;1381;g19f526fcbee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2" name="Google Shape;1382;g19f526fcbee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8" name="Shape 1388"/>
        <p:cNvGrpSpPr/>
        <p:nvPr/>
      </p:nvGrpSpPr>
      <p:grpSpPr>
        <a:xfrm>
          <a:off x="0" y="0"/>
          <a:ext cx="0" cy="0"/>
          <a:chOff x="0" y="0"/>
          <a:chExt cx="0" cy="0"/>
        </a:xfrm>
      </p:grpSpPr>
      <p:sp>
        <p:nvSpPr>
          <p:cNvPr id="1389" name="Google Shape;1389;g19f526fcbee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0" name="Google Shape;1390;g19f526fcbee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5" name="Shape 1395"/>
        <p:cNvGrpSpPr/>
        <p:nvPr/>
      </p:nvGrpSpPr>
      <p:grpSpPr>
        <a:xfrm>
          <a:off x="0" y="0"/>
          <a:ext cx="0" cy="0"/>
          <a:chOff x="0" y="0"/>
          <a:chExt cx="0" cy="0"/>
        </a:xfrm>
      </p:grpSpPr>
      <p:sp>
        <p:nvSpPr>
          <p:cNvPr id="1396" name="Google Shape;1396;g19f526fcbee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7" name="Google Shape;1397;g19f526fcbee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2" name="Shape 1402"/>
        <p:cNvGrpSpPr/>
        <p:nvPr/>
      </p:nvGrpSpPr>
      <p:grpSpPr>
        <a:xfrm>
          <a:off x="0" y="0"/>
          <a:ext cx="0" cy="0"/>
          <a:chOff x="0" y="0"/>
          <a:chExt cx="0" cy="0"/>
        </a:xfrm>
      </p:grpSpPr>
      <p:sp>
        <p:nvSpPr>
          <p:cNvPr id="1403" name="Google Shape;1403;g19f526fcbee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4" name="Google Shape;1404;g19f526fcbee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9" name="Shape 1409"/>
        <p:cNvGrpSpPr/>
        <p:nvPr/>
      </p:nvGrpSpPr>
      <p:grpSpPr>
        <a:xfrm>
          <a:off x="0" y="0"/>
          <a:ext cx="0" cy="0"/>
          <a:chOff x="0" y="0"/>
          <a:chExt cx="0" cy="0"/>
        </a:xfrm>
      </p:grpSpPr>
      <p:sp>
        <p:nvSpPr>
          <p:cNvPr id="1410" name="Google Shape;1410;g19f526fcbee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1" name="Google Shape;1411;g19f526fcbee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6" name="Shape 1416"/>
        <p:cNvGrpSpPr/>
        <p:nvPr/>
      </p:nvGrpSpPr>
      <p:grpSpPr>
        <a:xfrm>
          <a:off x="0" y="0"/>
          <a:ext cx="0" cy="0"/>
          <a:chOff x="0" y="0"/>
          <a:chExt cx="0" cy="0"/>
        </a:xfrm>
      </p:grpSpPr>
      <p:sp>
        <p:nvSpPr>
          <p:cNvPr id="1417" name="Google Shape;1417;g19f526fcbee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8" name="Google Shape;1418;g19f526fcbee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3" name="Shape 1423"/>
        <p:cNvGrpSpPr/>
        <p:nvPr/>
      </p:nvGrpSpPr>
      <p:grpSpPr>
        <a:xfrm>
          <a:off x="0" y="0"/>
          <a:ext cx="0" cy="0"/>
          <a:chOff x="0" y="0"/>
          <a:chExt cx="0" cy="0"/>
        </a:xfrm>
      </p:grpSpPr>
      <p:sp>
        <p:nvSpPr>
          <p:cNvPr id="1424" name="Google Shape;1424;g19f526fcbee_1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5" name="Google Shape;1425;g19f526fcbee_1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0" name="Shape 1430"/>
        <p:cNvGrpSpPr/>
        <p:nvPr/>
      </p:nvGrpSpPr>
      <p:grpSpPr>
        <a:xfrm>
          <a:off x="0" y="0"/>
          <a:ext cx="0" cy="0"/>
          <a:chOff x="0" y="0"/>
          <a:chExt cx="0" cy="0"/>
        </a:xfrm>
      </p:grpSpPr>
      <p:sp>
        <p:nvSpPr>
          <p:cNvPr id="1431" name="Google Shape;1431;g19f526fcbee_1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2" name="Google Shape;1432;g19f526fcbee_1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7" name="Shape 1437"/>
        <p:cNvGrpSpPr/>
        <p:nvPr/>
      </p:nvGrpSpPr>
      <p:grpSpPr>
        <a:xfrm>
          <a:off x="0" y="0"/>
          <a:ext cx="0" cy="0"/>
          <a:chOff x="0" y="0"/>
          <a:chExt cx="0" cy="0"/>
        </a:xfrm>
      </p:grpSpPr>
      <p:sp>
        <p:nvSpPr>
          <p:cNvPr id="1438" name="Google Shape;1438;g19f526fcbee_1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9" name="Google Shape;1439;g19f526fcbee_1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2" name="Shape 1442"/>
        <p:cNvGrpSpPr/>
        <p:nvPr/>
      </p:nvGrpSpPr>
      <p:grpSpPr>
        <a:xfrm>
          <a:off x="0" y="0"/>
          <a:ext cx="0" cy="0"/>
          <a:chOff x="0" y="0"/>
          <a:chExt cx="0" cy="0"/>
        </a:xfrm>
      </p:grpSpPr>
      <p:sp>
        <p:nvSpPr>
          <p:cNvPr id="1443" name="Google Shape;1443;g1970de4ad2e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4" name="Google Shape;1444;g1970de4ad2e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19f526fcbee_2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19f526fcbee_2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9" name="Shape 1449"/>
        <p:cNvGrpSpPr/>
        <p:nvPr/>
      </p:nvGrpSpPr>
      <p:grpSpPr>
        <a:xfrm>
          <a:off x="0" y="0"/>
          <a:ext cx="0" cy="0"/>
          <a:chOff x="0" y="0"/>
          <a:chExt cx="0" cy="0"/>
        </a:xfrm>
      </p:grpSpPr>
      <p:sp>
        <p:nvSpPr>
          <p:cNvPr id="1450" name="Google Shape;1450;g19f526fcbee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1" name="Google Shape;1451;g19f526fcbee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6" name="Shape 1456"/>
        <p:cNvGrpSpPr/>
        <p:nvPr/>
      </p:nvGrpSpPr>
      <p:grpSpPr>
        <a:xfrm>
          <a:off x="0" y="0"/>
          <a:ext cx="0" cy="0"/>
          <a:chOff x="0" y="0"/>
          <a:chExt cx="0" cy="0"/>
        </a:xfrm>
      </p:grpSpPr>
      <p:sp>
        <p:nvSpPr>
          <p:cNvPr id="1457" name="Google Shape;1457;g19f526fcbee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8" name="Google Shape;1458;g19f526fcbee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3" name="Shape 1463"/>
        <p:cNvGrpSpPr/>
        <p:nvPr/>
      </p:nvGrpSpPr>
      <p:grpSpPr>
        <a:xfrm>
          <a:off x="0" y="0"/>
          <a:ext cx="0" cy="0"/>
          <a:chOff x="0" y="0"/>
          <a:chExt cx="0" cy="0"/>
        </a:xfrm>
      </p:grpSpPr>
      <p:sp>
        <p:nvSpPr>
          <p:cNvPr id="1464" name="Google Shape;1464;g19f526fcbee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5" name="Google Shape;1465;g19f526fcbee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0" name="Shape 1470"/>
        <p:cNvGrpSpPr/>
        <p:nvPr/>
      </p:nvGrpSpPr>
      <p:grpSpPr>
        <a:xfrm>
          <a:off x="0" y="0"/>
          <a:ext cx="0" cy="0"/>
          <a:chOff x="0" y="0"/>
          <a:chExt cx="0" cy="0"/>
        </a:xfrm>
      </p:grpSpPr>
      <p:sp>
        <p:nvSpPr>
          <p:cNvPr id="1471" name="Google Shape;1471;g19f526fcbee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2" name="Google Shape;1472;g19f526fcbee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8" name="Shape 1478"/>
        <p:cNvGrpSpPr/>
        <p:nvPr/>
      </p:nvGrpSpPr>
      <p:grpSpPr>
        <a:xfrm>
          <a:off x="0" y="0"/>
          <a:ext cx="0" cy="0"/>
          <a:chOff x="0" y="0"/>
          <a:chExt cx="0" cy="0"/>
        </a:xfrm>
      </p:grpSpPr>
      <p:sp>
        <p:nvSpPr>
          <p:cNvPr id="1479" name="Google Shape;1479;g19f526fcbee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0" name="Google Shape;1480;g19f526fcbee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5" name="Shape 1485"/>
        <p:cNvGrpSpPr/>
        <p:nvPr/>
      </p:nvGrpSpPr>
      <p:grpSpPr>
        <a:xfrm>
          <a:off x="0" y="0"/>
          <a:ext cx="0" cy="0"/>
          <a:chOff x="0" y="0"/>
          <a:chExt cx="0" cy="0"/>
        </a:xfrm>
      </p:grpSpPr>
      <p:sp>
        <p:nvSpPr>
          <p:cNvPr id="1486" name="Google Shape;1486;g16027104ed0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7" name="Google Shape;1487;g16027104ed0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19d8284b736_0_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19d8284b736_0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16027104ed0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16027104ed0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19d8284b736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19d8284b736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19d8284b736_0_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19d8284b736_0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16027104ed0_0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16027104ed0_0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1955e70a2f5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1955e70a2f5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19d8284b73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19d8284b73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19d8284b736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19d8284b736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19d8284b736_0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19d8284b736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19d8284b736_0_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19d8284b736_0_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19d8284b736_0_1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19d8284b736_0_1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19d8284b736_0_2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19d8284b736_0_2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16027104ed0_0_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16027104ed0_0_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19f526fcbee_1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19f526fcbee_1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50">
                <a:solidFill>
                  <a:srgbClr val="0A0A23"/>
                </a:solidFill>
                <a:highlight>
                  <a:srgbClr val="FFFFFF"/>
                </a:highlight>
                <a:latin typeface="Lato"/>
                <a:ea typeface="Lato"/>
                <a:cs typeface="Lato"/>
                <a:sym typeface="Lato"/>
              </a:rPr>
              <a:t>Identify the character within the sentence.</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12b6a57a65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12b6a57a65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177370a95f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177370a95f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16027104ed0_0_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16027104ed0_0_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19d8284b736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19d8284b736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16027104ed0_0_1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7" name="Google Shape;407;g16027104ed0_0_1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g177370a95f8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9" name="Google Shape;419;g177370a95f8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g177370a95f8_0_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7" name="Google Shape;427;g177370a95f8_0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g177370a95f8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0" name="Google Shape;440;g177370a95f8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g177370a95f8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3" name="Google Shape;453;g177370a95f8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g177370a95f8_0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6" name="Google Shape;466;g177370a95f8_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g177370a95f8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9" name="Google Shape;479;g177370a95f8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g19554083dc9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9" name="Google Shape;489;g19554083dc9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g19554083dc9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1" name="Google Shape;501;g19554083dc9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g19554083dc9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9" name="Google Shape;509;g19554083dc9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19d8284b736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19d8284b736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g19554083dc9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2" name="Google Shape;522;g19554083dc9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3" name="Shape 533"/>
        <p:cNvGrpSpPr/>
        <p:nvPr/>
      </p:nvGrpSpPr>
      <p:grpSpPr>
        <a:xfrm>
          <a:off x="0" y="0"/>
          <a:ext cx="0" cy="0"/>
          <a:chOff x="0" y="0"/>
          <a:chExt cx="0" cy="0"/>
        </a:xfrm>
      </p:grpSpPr>
      <p:sp>
        <p:nvSpPr>
          <p:cNvPr id="534" name="Google Shape;534;g19554083dc9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5" name="Google Shape;535;g19554083dc9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 name="Shape 546"/>
        <p:cNvGrpSpPr/>
        <p:nvPr/>
      </p:nvGrpSpPr>
      <p:grpSpPr>
        <a:xfrm>
          <a:off x="0" y="0"/>
          <a:ext cx="0" cy="0"/>
          <a:chOff x="0" y="0"/>
          <a:chExt cx="0" cy="0"/>
        </a:xfrm>
      </p:grpSpPr>
      <p:sp>
        <p:nvSpPr>
          <p:cNvPr id="547" name="Google Shape;547;g19554083dc9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8" name="Google Shape;548;g19554083dc9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 name="Shape 559"/>
        <p:cNvGrpSpPr/>
        <p:nvPr/>
      </p:nvGrpSpPr>
      <p:grpSpPr>
        <a:xfrm>
          <a:off x="0" y="0"/>
          <a:ext cx="0" cy="0"/>
          <a:chOff x="0" y="0"/>
          <a:chExt cx="0" cy="0"/>
        </a:xfrm>
      </p:grpSpPr>
      <p:sp>
        <p:nvSpPr>
          <p:cNvPr id="560" name="Google Shape;560;g19554083dc9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1" name="Google Shape;561;g19554083dc9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9" name="Shape 569"/>
        <p:cNvGrpSpPr/>
        <p:nvPr/>
      </p:nvGrpSpPr>
      <p:grpSpPr>
        <a:xfrm>
          <a:off x="0" y="0"/>
          <a:ext cx="0" cy="0"/>
          <a:chOff x="0" y="0"/>
          <a:chExt cx="0" cy="0"/>
        </a:xfrm>
      </p:grpSpPr>
      <p:sp>
        <p:nvSpPr>
          <p:cNvPr id="570" name="Google Shape;570;g19ced1ee8d6_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1" name="Google Shape;571;g19ced1ee8d6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0" name="Shape 580"/>
        <p:cNvGrpSpPr/>
        <p:nvPr/>
      </p:nvGrpSpPr>
      <p:grpSpPr>
        <a:xfrm>
          <a:off x="0" y="0"/>
          <a:ext cx="0" cy="0"/>
          <a:chOff x="0" y="0"/>
          <a:chExt cx="0" cy="0"/>
        </a:xfrm>
      </p:grpSpPr>
      <p:sp>
        <p:nvSpPr>
          <p:cNvPr id="581" name="Google Shape;581;g19ced1ee8d6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2" name="Google Shape;582;g19ced1ee8d6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1" name="Shape 591"/>
        <p:cNvGrpSpPr/>
        <p:nvPr/>
      </p:nvGrpSpPr>
      <p:grpSpPr>
        <a:xfrm>
          <a:off x="0" y="0"/>
          <a:ext cx="0" cy="0"/>
          <a:chOff x="0" y="0"/>
          <a:chExt cx="0" cy="0"/>
        </a:xfrm>
      </p:grpSpPr>
      <p:sp>
        <p:nvSpPr>
          <p:cNvPr id="592" name="Google Shape;592;g16027104ed0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3" name="Google Shape;593;g16027104ed0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0" name="Shape 600"/>
        <p:cNvGrpSpPr/>
        <p:nvPr/>
      </p:nvGrpSpPr>
      <p:grpSpPr>
        <a:xfrm>
          <a:off x="0" y="0"/>
          <a:ext cx="0" cy="0"/>
          <a:chOff x="0" y="0"/>
          <a:chExt cx="0" cy="0"/>
        </a:xfrm>
      </p:grpSpPr>
      <p:sp>
        <p:nvSpPr>
          <p:cNvPr id="601" name="Google Shape;601;g19f526fcbee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2" name="Google Shape;602;g19f526fcbee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sender would write the message along the length of the scytale and then unwind the strip. The leather strip would then appear to carry a list of meaningless letters. To recover the message, the receiver would simply wrap the leather strip around a scytale of the exact same diameter as the one used by the sender</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6" name="Shape 606"/>
        <p:cNvGrpSpPr/>
        <p:nvPr/>
      </p:nvGrpSpPr>
      <p:grpSpPr>
        <a:xfrm>
          <a:off x="0" y="0"/>
          <a:ext cx="0" cy="0"/>
          <a:chOff x="0" y="0"/>
          <a:chExt cx="0" cy="0"/>
        </a:xfrm>
      </p:grpSpPr>
      <p:sp>
        <p:nvSpPr>
          <p:cNvPr id="607" name="Google Shape;607;g19554083dc9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8" name="Google Shape;608;g19554083dc9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4" name="Shape 624"/>
        <p:cNvGrpSpPr/>
        <p:nvPr/>
      </p:nvGrpSpPr>
      <p:grpSpPr>
        <a:xfrm>
          <a:off x="0" y="0"/>
          <a:ext cx="0" cy="0"/>
          <a:chOff x="0" y="0"/>
          <a:chExt cx="0" cy="0"/>
        </a:xfrm>
      </p:grpSpPr>
      <p:sp>
        <p:nvSpPr>
          <p:cNvPr id="625" name="Google Shape;625;g1970de4ad2e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6" name="Google Shape;626;g1970de4ad2e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19d8284b736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19d8284b736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2" name="Shape 632"/>
        <p:cNvGrpSpPr/>
        <p:nvPr/>
      </p:nvGrpSpPr>
      <p:grpSpPr>
        <a:xfrm>
          <a:off x="0" y="0"/>
          <a:ext cx="0" cy="0"/>
          <a:chOff x="0" y="0"/>
          <a:chExt cx="0" cy="0"/>
        </a:xfrm>
      </p:grpSpPr>
      <p:sp>
        <p:nvSpPr>
          <p:cNvPr id="633" name="Google Shape;633;g16027104ed0_0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4" name="Google Shape;634;g16027104ed0_0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0" name="Shape 640"/>
        <p:cNvGrpSpPr/>
        <p:nvPr/>
      </p:nvGrpSpPr>
      <p:grpSpPr>
        <a:xfrm>
          <a:off x="0" y="0"/>
          <a:ext cx="0" cy="0"/>
          <a:chOff x="0" y="0"/>
          <a:chExt cx="0" cy="0"/>
        </a:xfrm>
      </p:grpSpPr>
      <p:sp>
        <p:nvSpPr>
          <p:cNvPr id="641" name="Google Shape;641;g1970de4ad2e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2" name="Google Shape;642;g1970de4ad2e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8" name="Shape 648"/>
        <p:cNvGrpSpPr/>
        <p:nvPr/>
      </p:nvGrpSpPr>
      <p:grpSpPr>
        <a:xfrm>
          <a:off x="0" y="0"/>
          <a:ext cx="0" cy="0"/>
          <a:chOff x="0" y="0"/>
          <a:chExt cx="0" cy="0"/>
        </a:xfrm>
      </p:grpSpPr>
      <p:sp>
        <p:nvSpPr>
          <p:cNvPr id="649" name="Google Shape;649;g1970de4ad2e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0" name="Google Shape;650;g1970de4ad2e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0" name="Shape 660"/>
        <p:cNvGrpSpPr/>
        <p:nvPr/>
      </p:nvGrpSpPr>
      <p:grpSpPr>
        <a:xfrm>
          <a:off x="0" y="0"/>
          <a:ext cx="0" cy="0"/>
          <a:chOff x="0" y="0"/>
          <a:chExt cx="0" cy="0"/>
        </a:xfrm>
      </p:grpSpPr>
      <p:sp>
        <p:nvSpPr>
          <p:cNvPr id="661" name="Google Shape;661;g1970de4ad2e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2" name="Google Shape;662;g1970de4ad2e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3" name="Shape 673"/>
        <p:cNvGrpSpPr/>
        <p:nvPr/>
      </p:nvGrpSpPr>
      <p:grpSpPr>
        <a:xfrm>
          <a:off x="0" y="0"/>
          <a:ext cx="0" cy="0"/>
          <a:chOff x="0" y="0"/>
          <a:chExt cx="0" cy="0"/>
        </a:xfrm>
      </p:grpSpPr>
      <p:sp>
        <p:nvSpPr>
          <p:cNvPr id="674" name="Google Shape;674;g1970de4ad2e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5" name="Google Shape;675;g1970de4ad2e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0" name="Shape 690"/>
        <p:cNvGrpSpPr/>
        <p:nvPr/>
      </p:nvGrpSpPr>
      <p:grpSpPr>
        <a:xfrm>
          <a:off x="0" y="0"/>
          <a:ext cx="0" cy="0"/>
          <a:chOff x="0" y="0"/>
          <a:chExt cx="0" cy="0"/>
        </a:xfrm>
      </p:grpSpPr>
      <p:sp>
        <p:nvSpPr>
          <p:cNvPr id="691" name="Google Shape;691;g1970de4ad2e_0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2" name="Google Shape;692;g1970de4ad2e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8" name="Shape 698"/>
        <p:cNvGrpSpPr/>
        <p:nvPr/>
      </p:nvGrpSpPr>
      <p:grpSpPr>
        <a:xfrm>
          <a:off x="0" y="0"/>
          <a:ext cx="0" cy="0"/>
          <a:chOff x="0" y="0"/>
          <a:chExt cx="0" cy="0"/>
        </a:xfrm>
      </p:grpSpPr>
      <p:sp>
        <p:nvSpPr>
          <p:cNvPr id="699" name="Google Shape;699;g1970de4ad2e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0" name="Google Shape;700;g1970de4ad2e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6" name="Shape 706"/>
        <p:cNvGrpSpPr/>
        <p:nvPr/>
      </p:nvGrpSpPr>
      <p:grpSpPr>
        <a:xfrm>
          <a:off x="0" y="0"/>
          <a:ext cx="0" cy="0"/>
          <a:chOff x="0" y="0"/>
          <a:chExt cx="0" cy="0"/>
        </a:xfrm>
      </p:grpSpPr>
      <p:sp>
        <p:nvSpPr>
          <p:cNvPr id="707" name="Google Shape;707;g1970de4ad2e_0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8" name="Google Shape;708;g1970de4ad2e_0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4" name="Shape 714"/>
        <p:cNvGrpSpPr/>
        <p:nvPr/>
      </p:nvGrpSpPr>
      <p:grpSpPr>
        <a:xfrm>
          <a:off x="0" y="0"/>
          <a:ext cx="0" cy="0"/>
          <a:chOff x="0" y="0"/>
          <a:chExt cx="0" cy="0"/>
        </a:xfrm>
      </p:grpSpPr>
      <p:sp>
        <p:nvSpPr>
          <p:cNvPr id="715" name="Google Shape;715;g1970de4ad2e_0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6" name="Google Shape;716;g1970de4ad2e_0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7" name="Shape 727"/>
        <p:cNvGrpSpPr/>
        <p:nvPr/>
      </p:nvGrpSpPr>
      <p:grpSpPr>
        <a:xfrm>
          <a:off x="0" y="0"/>
          <a:ext cx="0" cy="0"/>
          <a:chOff x="0" y="0"/>
          <a:chExt cx="0" cy="0"/>
        </a:xfrm>
      </p:grpSpPr>
      <p:sp>
        <p:nvSpPr>
          <p:cNvPr id="728" name="Google Shape;728;g1970de4ad2e_0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9" name="Google Shape;729;g1970de4ad2e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19d8284b736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19d8284b736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0" name="Shape 740"/>
        <p:cNvGrpSpPr/>
        <p:nvPr/>
      </p:nvGrpSpPr>
      <p:grpSpPr>
        <a:xfrm>
          <a:off x="0" y="0"/>
          <a:ext cx="0" cy="0"/>
          <a:chOff x="0" y="0"/>
          <a:chExt cx="0" cy="0"/>
        </a:xfrm>
      </p:grpSpPr>
      <p:sp>
        <p:nvSpPr>
          <p:cNvPr id="741" name="Google Shape;741;g1970de4ad2e_0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2" name="Google Shape;742;g1970de4ad2e_0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5" name="Shape 755"/>
        <p:cNvGrpSpPr/>
        <p:nvPr/>
      </p:nvGrpSpPr>
      <p:grpSpPr>
        <a:xfrm>
          <a:off x="0" y="0"/>
          <a:ext cx="0" cy="0"/>
          <a:chOff x="0" y="0"/>
          <a:chExt cx="0" cy="0"/>
        </a:xfrm>
      </p:grpSpPr>
      <p:sp>
        <p:nvSpPr>
          <p:cNvPr id="756" name="Google Shape;756;g19ced1ee8d6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7" name="Google Shape;757;g19ced1ee8d6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3" name="Shape 763"/>
        <p:cNvGrpSpPr/>
        <p:nvPr/>
      </p:nvGrpSpPr>
      <p:grpSpPr>
        <a:xfrm>
          <a:off x="0" y="0"/>
          <a:ext cx="0" cy="0"/>
          <a:chOff x="0" y="0"/>
          <a:chExt cx="0" cy="0"/>
        </a:xfrm>
      </p:grpSpPr>
      <p:sp>
        <p:nvSpPr>
          <p:cNvPr id="764" name="Google Shape;764;g193a89088ee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5" name="Google Shape;765;g193a89088ee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It utilizes </a:t>
            </a:r>
            <a:r>
              <a:rPr lang="en"/>
              <a:t>asymmetric</a:t>
            </a:r>
            <a:r>
              <a:rPr lang="en"/>
              <a:t> </a:t>
            </a:r>
            <a:r>
              <a:rPr lang="en"/>
              <a:t>encryption</a:t>
            </a:r>
            <a:r>
              <a:rPr lang="en"/>
              <a:t> which requires 2 keys, a public key and private key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“RSA” comes from the first letters of their surname, Rivest, Shamir, and Adleman </a:t>
            </a:r>
            <a:endParaRPr/>
          </a:p>
          <a:p>
            <a:pPr indent="-320675" lvl="0" marL="457200" rtl="0" algn="l">
              <a:lnSpc>
                <a:spcPct val="115000"/>
              </a:lnSpc>
              <a:spcBef>
                <a:spcPts val="0"/>
              </a:spcBef>
              <a:spcAft>
                <a:spcPts val="0"/>
              </a:spcAft>
              <a:buClr>
                <a:schemeClr val="lt1"/>
              </a:buClr>
              <a:buSzPts val="1450"/>
              <a:buFont typeface="Lato"/>
              <a:buChar char="●"/>
            </a:pPr>
            <a:r>
              <a:rPr lang="en" sz="1450">
                <a:solidFill>
                  <a:schemeClr val="lt1"/>
                </a:solidFill>
                <a:latin typeface="Lato"/>
                <a:ea typeface="Lato"/>
                <a:cs typeface="Lato"/>
                <a:sym typeface="Lato"/>
              </a:rPr>
              <a:t>The prime factors must be kept secret. Anyone can use the public key to encrypt a message, but with currently published methods, if the public key is large enough, only someone with knowledge of the prime factors can feasibly decode the message</a:t>
            </a:r>
            <a:endParaRPr/>
          </a:p>
          <a:p>
            <a:pPr indent="-320675" lvl="0" marL="457200" rtl="0" algn="l">
              <a:lnSpc>
                <a:spcPct val="115000"/>
              </a:lnSpc>
              <a:spcBef>
                <a:spcPts val="0"/>
              </a:spcBef>
              <a:spcAft>
                <a:spcPts val="0"/>
              </a:spcAft>
              <a:buClr>
                <a:schemeClr val="lt1"/>
              </a:buClr>
              <a:buSzPts val="1450"/>
              <a:buFont typeface="Lato"/>
              <a:buChar char="●"/>
            </a:pPr>
            <a:r>
              <a:rPr lang="en" sz="1450">
                <a:solidFill>
                  <a:schemeClr val="lt1"/>
                </a:solidFill>
                <a:latin typeface="Lato"/>
                <a:ea typeface="Lato"/>
                <a:cs typeface="Lato"/>
                <a:sym typeface="Lato"/>
              </a:rPr>
              <a:t>The prime factors must be kept secret. Anyone can use the public key to encrypt a message, but with currently published methods, if the public key is large enough, only someone with knowledge of the prime factors can feasibly decode the message.</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9" name="Shape 769"/>
        <p:cNvGrpSpPr/>
        <p:nvPr/>
      </p:nvGrpSpPr>
      <p:grpSpPr>
        <a:xfrm>
          <a:off x="0" y="0"/>
          <a:ext cx="0" cy="0"/>
          <a:chOff x="0" y="0"/>
          <a:chExt cx="0" cy="0"/>
        </a:xfrm>
      </p:grpSpPr>
      <p:sp>
        <p:nvSpPr>
          <p:cNvPr id="770" name="Google Shape;770;g19ced1ee8d6_2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1" name="Google Shape;771;g19ced1ee8d6_2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0" name="Shape 780"/>
        <p:cNvGrpSpPr/>
        <p:nvPr/>
      </p:nvGrpSpPr>
      <p:grpSpPr>
        <a:xfrm>
          <a:off x="0" y="0"/>
          <a:ext cx="0" cy="0"/>
          <a:chOff x="0" y="0"/>
          <a:chExt cx="0" cy="0"/>
        </a:xfrm>
      </p:grpSpPr>
      <p:sp>
        <p:nvSpPr>
          <p:cNvPr id="781" name="Google Shape;781;g1970de4ad2e_0_2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2" name="Google Shape;782;g1970de4ad2e_0_2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4" name="Shape 794"/>
        <p:cNvGrpSpPr/>
        <p:nvPr/>
      </p:nvGrpSpPr>
      <p:grpSpPr>
        <a:xfrm>
          <a:off x="0" y="0"/>
          <a:ext cx="0" cy="0"/>
          <a:chOff x="0" y="0"/>
          <a:chExt cx="0" cy="0"/>
        </a:xfrm>
      </p:grpSpPr>
      <p:sp>
        <p:nvSpPr>
          <p:cNvPr id="795" name="Google Shape;795;g1970de4ad2e_0_2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6" name="Google Shape;796;g1970de4ad2e_0_2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And i number is prime if it is not divisible by any number except by one and the number itself</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3" name="Shape 803"/>
        <p:cNvGrpSpPr/>
        <p:nvPr/>
      </p:nvGrpSpPr>
      <p:grpSpPr>
        <a:xfrm>
          <a:off x="0" y="0"/>
          <a:ext cx="0" cy="0"/>
          <a:chOff x="0" y="0"/>
          <a:chExt cx="0" cy="0"/>
        </a:xfrm>
      </p:grpSpPr>
      <p:sp>
        <p:nvSpPr>
          <p:cNvPr id="804" name="Google Shape;804;g1970de4ad2e_0_3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5" name="Google Shape;805;g1970de4ad2e_0_3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3" name="Shape 813"/>
        <p:cNvGrpSpPr/>
        <p:nvPr/>
      </p:nvGrpSpPr>
      <p:grpSpPr>
        <a:xfrm>
          <a:off x="0" y="0"/>
          <a:ext cx="0" cy="0"/>
          <a:chOff x="0" y="0"/>
          <a:chExt cx="0" cy="0"/>
        </a:xfrm>
      </p:grpSpPr>
      <p:sp>
        <p:nvSpPr>
          <p:cNvPr id="814" name="Google Shape;814;g1970de4ad2e_0_3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5" name="Google Shape;815;g1970de4ad2e_0_3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2" name="Shape 822"/>
        <p:cNvGrpSpPr/>
        <p:nvPr/>
      </p:nvGrpSpPr>
      <p:grpSpPr>
        <a:xfrm>
          <a:off x="0" y="0"/>
          <a:ext cx="0" cy="0"/>
          <a:chOff x="0" y="0"/>
          <a:chExt cx="0" cy="0"/>
        </a:xfrm>
      </p:grpSpPr>
      <p:sp>
        <p:nvSpPr>
          <p:cNvPr id="823" name="Google Shape;823;g19ced1ee8d6_2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4" name="Google Shape;824;g19ced1ee8d6_2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First we count all the numbers from 1 to n, here our n is 55. How did we get our n again?</a:t>
            </a:r>
            <a:br>
              <a:rPr lang="en"/>
            </a:br>
            <a:r>
              <a:rPr lang="en"/>
              <a:t>The n is the product of our two primes, 11 and 5.</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1" name="Shape 831"/>
        <p:cNvGrpSpPr/>
        <p:nvPr/>
      </p:nvGrpSpPr>
      <p:grpSpPr>
        <a:xfrm>
          <a:off x="0" y="0"/>
          <a:ext cx="0" cy="0"/>
          <a:chOff x="0" y="0"/>
          <a:chExt cx="0" cy="0"/>
        </a:xfrm>
      </p:grpSpPr>
      <p:sp>
        <p:nvSpPr>
          <p:cNvPr id="832" name="Google Shape;832;g19ced1ee8d6_2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3" name="Google Shape;833;g19ced1ee8d6_2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Here we will remove the numbers that has a common factor of our 2 primes, 11 and 5</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19d8284b736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19d8284b736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0" name="Shape 840"/>
        <p:cNvGrpSpPr/>
        <p:nvPr/>
      </p:nvGrpSpPr>
      <p:grpSpPr>
        <a:xfrm>
          <a:off x="0" y="0"/>
          <a:ext cx="0" cy="0"/>
          <a:chOff x="0" y="0"/>
          <a:chExt cx="0" cy="0"/>
        </a:xfrm>
      </p:grpSpPr>
      <p:sp>
        <p:nvSpPr>
          <p:cNvPr id="841" name="Google Shape;841;g19ced1ee8d6_2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2" name="Google Shape;842;g19ced1ee8d6_2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Once we remove them from our list, we count how many numbers are remaining. And we see that there are 40 numbers. So, our totient is 40. This is a long process to do manually. We can make get our totient in an instant in the alternate version</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0" name="Shape 850"/>
        <p:cNvGrpSpPr/>
        <p:nvPr/>
      </p:nvGrpSpPr>
      <p:grpSpPr>
        <a:xfrm>
          <a:off x="0" y="0"/>
          <a:ext cx="0" cy="0"/>
          <a:chOff x="0" y="0"/>
          <a:chExt cx="0" cy="0"/>
        </a:xfrm>
      </p:grpSpPr>
      <p:sp>
        <p:nvSpPr>
          <p:cNvPr id="851" name="Google Shape;851;g19ced1ee8d6_2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2" name="Google Shape;852;g19ced1ee8d6_2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instead of using the phi of n, we can instead do this formula. P</a:t>
            </a:r>
            <a:r>
              <a:rPr lang="en"/>
              <a:t>-1 * q -1.</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1" name="Shape 861"/>
        <p:cNvGrpSpPr/>
        <p:nvPr/>
      </p:nvGrpSpPr>
      <p:grpSpPr>
        <a:xfrm>
          <a:off x="0" y="0"/>
          <a:ext cx="0" cy="0"/>
          <a:chOff x="0" y="0"/>
          <a:chExt cx="0" cy="0"/>
        </a:xfrm>
      </p:grpSpPr>
      <p:sp>
        <p:nvSpPr>
          <p:cNvPr id="862" name="Google Shape;862;g1970de4ad2e_0_3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3" name="Google Shape;863;g1970de4ad2e_0_3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1" name="Shape 871"/>
        <p:cNvGrpSpPr/>
        <p:nvPr/>
      </p:nvGrpSpPr>
      <p:grpSpPr>
        <a:xfrm>
          <a:off x="0" y="0"/>
          <a:ext cx="0" cy="0"/>
          <a:chOff x="0" y="0"/>
          <a:chExt cx="0" cy="0"/>
        </a:xfrm>
      </p:grpSpPr>
      <p:sp>
        <p:nvSpPr>
          <p:cNvPr id="872" name="Google Shape;872;g1970de4ad2e_0_3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3" name="Google Shape;873;g1970de4ad2e_0_3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First we list down the numbers that </a:t>
            </a:r>
            <a:r>
              <a:rPr lang="en"/>
              <a:t>satisfy</a:t>
            </a:r>
            <a:r>
              <a:rPr lang="en"/>
              <a:t> this condition, so this would be numbers 2 to 39</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9" name="Shape 879"/>
        <p:cNvGrpSpPr/>
        <p:nvPr/>
      </p:nvGrpSpPr>
      <p:grpSpPr>
        <a:xfrm>
          <a:off x="0" y="0"/>
          <a:ext cx="0" cy="0"/>
          <a:chOff x="0" y="0"/>
          <a:chExt cx="0" cy="0"/>
        </a:xfrm>
      </p:grpSpPr>
      <p:sp>
        <p:nvSpPr>
          <p:cNvPr id="880" name="Google Shape;880;g1970de4ad2e_0_3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1" name="Google Shape;881;g1970de4ad2e_0_3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Now we have our list of coprimes with 40. Here we are free to select any number to be our encryption key, for this presentation, our ekey will be 7</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0" name="Shape 890"/>
        <p:cNvGrpSpPr/>
        <p:nvPr/>
      </p:nvGrpSpPr>
      <p:grpSpPr>
        <a:xfrm>
          <a:off x="0" y="0"/>
          <a:ext cx="0" cy="0"/>
          <a:chOff x="0" y="0"/>
          <a:chExt cx="0" cy="0"/>
        </a:xfrm>
      </p:grpSpPr>
      <p:sp>
        <p:nvSpPr>
          <p:cNvPr id="891" name="Google Shape;891;g1970de4ad2e_0_3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2" name="Google Shape;892;g1970de4ad2e_0_3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8" name="Shape 898"/>
        <p:cNvGrpSpPr/>
        <p:nvPr/>
      </p:nvGrpSpPr>
      <p:grpSpPr>
        <a:xfrm>
          <a:off x="0" y="0"/>
          <a:ext cx="0" cy="0"/>
          <a:chOff x="0" y="0"/>
          <a:chExt cx="0" cy="0"/>
        </a:xfrm>
      </p:grpSpPr>
      <p:sp>
        <p:nvSpPr>
          <p:cNvPr id="899" name="Google Shape;899;g17f8939152b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0" name="Google Shape;900;g17f8939152b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6" name="Shape 906"/>
        <p:cNvGrpSpPr/>
        <p:nvPr/>
      </p:nvGrpSpPr>
      <p:grpSpPr>
        <a:xfrm>
          <a:off x="0" y="0"/>
          <a:ext cx="0" cy="0"/>
          <a:chOff x="0" y="0"/>
          <a:chExt cx="0" cy="0"/>
        </a:xfrm>
      </p:grpSpPr>
      <p:sp>
        <p:nvSpPr>
          <p:cNvPr id="907" name="Google Shape;907;g19ced1ee8d6_2_3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8" name="Google Shape;908;g19ced1ee8d6_2_3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in this first version, we perform something thats called the euclidean algorithm.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6" name="Shape 916"/>
        <p:cNvGrpSpPr/>
        <p:nvPr/>
      </p:nvGrpSpPr>
      <p:grpSpPr>
        <a:xfrm>
          <a:off x="0" y="0"/>
          <a:ext cx="0" cy="0"/>
          <a:chOff x="0" y="0"/>
          <a:chExt cx="0" cy="0"/>
        </a:xfrm>
      </p:grpSpPr>
      <p:sp>
        <p:nvSpPr>
          <p:cNvPr id="917" name="Google Shape;917;g19ced1ee8d6_2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8" name="Google Shape;918;g19ced1ee8d6_2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First we find out how many times 7 goes into 40, our answer is 5 times</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6" name="Shape 926"/>
        <p:cNvGrpSpPr/>
        <p:nvPr/>
      </p:nvGrpSpPr>
      <p:grpSpPr>
        <a:xfrm>
          <a:off x="0" y="0"/>
          <a:ext cx="0" cy="0"/>
          <a:chOff x="0" y="0"/>
          <a:chExt cx="0" cy="0"/>
        </a:xfrm>
      </p:grpSpPr>
      <p:sp>
        <p:nvSpPr>
          <p:cNvPr id="927" name="Google Shape;927;g19ced1ee8d6_2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8" name="Google Shape;928;g19ced1ee8d6_2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First we find out how many times 7 goes into 40, our answer is 5 times</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19d8284b736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19d8284b736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6" name="Shape 936"/>
        <p:cNvGrpSpPr/>
        <p:nvPr/>
      </p:nvGrpSpPr>
      <p:grpSpPr>
        <a:xfrm>
          <a:off x="0" y="0"/>
          <a:ext cx="0" cy="0"/>
          <a:chOff x="0" y="0"/>
          <a:chExt cx="0" cy="0"/>
        </a:xfrm>
      </p:grpSpPr>
      <p:sp>
        <p:nvSpPr>
          <p:cNvPr id="937" name="Google Shape;937;g19ced1ee8d6_2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8" name="Google Shape;938;g19ced1ee8d6_2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With a remainder of 5</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6" name="Shape 946"/>
        <p:cNvGrpSpPr/>
        <p:nvPr/>
      </p:nvGrpSpPr>
      <p:grpSpPr>
        <a:xfrm>
          <a:off x="0" y="0"/>
          <a:ext cx="0" cy="0"/>
          <a:chOff x="0" y="0"/>
          <a:chExt cx="0" cy="0"/>
        </a:xfrm>
      </p:grpSpPr>
      <p:sp>
        <p:nvSpPr>
          <p:cNvPr id="947" name="Google Shape;947;g19ced1ee8d6_2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8" name="Google Shape;948;g19ced1ee8d6_2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we bring 7 to the other side of the equation</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4" name="Shape 954"/>
        <p:cNvGrpSpPr/>
        <p:nvPr/>
      </p:nvGrpSpPr>
      <p:grpSpPr>
        <a:xfrm>
          <a:off x="0" y="0"/>
          <a:ext cx="0" cy="0"/>
          <a:chOff x="0" y="0"/>
          <a:chExt cx="0" cy="0"/>
        </a:xfrm>
      </p:grpSpPr>
      <p:sp>
        <p:nvSpPr>
          <p:cNvPr id="955" name="Google Shape;955;g19ced1ee8d6_2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6" name="Google Shape;956;g19ced1ee8d6_2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we bring 7 to the other side of the equation and retain our remainder five on the other side</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solidFill>
                  <a:schemeClr val="dk1"/>
                </a:solidFill>
              </a:rPr>
              <a:t>we find out how many times 5 goes into 7, our answer is 1 time with a remainder of 2</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2" name="Shape 962"/>
        <p:cNvGrpSpPr/>
        <p:nvPr/>
      </p:nvGrpSpPr>
      <p:grpSpPr>
        <a:xfrm>
          <a:off x="0" y="0"/>
          <a:ext cx="0" cy="0"/>
          <a:chOff x="0" y="0"/>
          <a:chExt cx="0" cy="0"/>
        </a:xfrm>
      </p:grpSpPr>
      <p:sp>
        <p:nvSpPr>
          <p:cNvPr id="963" name="Google Shape;963;g19ced1ee8d6_2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4" name="Google Shape;964;g19ced1ee8d6_2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we find out how many times 5 goes into 7, our answer is 1 time with a remainder of 2</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0" name="Shape 970"/>
        <p:cNvGrpSpPr/>
        <p:nvPr/>
      </p:nvGrpSpPr>
      <p:grpSpPr>
        <a:xfrm>
          <a:off x="0" y="0"/>
          <a:ext cx="0" cy="0"/>
          <a:chOff x="0" y="0"/>
          <a:chExt cx="0" cy="0"/>
        </a:xfrm>
      </p:grpSpPr>
      <p:sp>
        <p:nvSpPr>
          <p:cNvPr id="971" name="Google Shape;971;g19ced1ee8d6_2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2" name="Google Shape;972;g19ced1ee8d6_2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we find out how many times 5 goes into 7, our answer is 1 time with a remainder of 2</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And like the previous ones, we now bring 5 to the other side and perform the same steps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8" name="Shape 978"/>
        <p:cNvGrpSpPr/>
        <p:nvPr/>
      </p:nvGrpSpPr>
      <p:grpSpPr>
        <a:xfrm>
          <a:off x="0" y="0"/>
          <a:ext cx="0" cy="0"/>
          <a:chOff x="0" y="0"/>
          <a:chExt cx="0" cy="0"/>
        </a:xfrm>
      </p:grpSpPr>
      <p:sp>
        <p:nvSpPr>
          <p:cNvPr id="979" name="Google Shape;979;g19ced1ee8d6_2_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0" name="Google Shape;980;g19ced1ee8d6_2_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Now we are at the last non-zero remainder, we then use the extended euclidean algorithm</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7" name="Shape 987"/>
        <p:cNvGrpSpPr/>
        <p:nvPr/>
      </p:nvGrpSpPr>
      <p:grpSpPr>
        <a:xfrm>
          <a:off x="0" y="0"/>
          <a:ext cx="0" cy="0"/>
          <a:chOff x="0" y="0"/>
          <a:chExt cx="0" cy="0"/>
        </a:xfrm>
      </p:grpSpPr>
      <p:sp>
        <p:nvSpPr>
          <p:cNvPr id="988" name="Google Shape;988;g19ced1ee8d6_2_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9" name="Google Shape;989;g19ced1ee8d6_2_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We start with 1 because that was our last result.</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9" name="Shape 999"/>
        <p:cNvGrpSpPr/>
        <p:nvPr/>
      </p:nvGrpSpPr>
      <p:grpSpPr>
        <a:xfrm>
          <a:off x="0" y="0"/>
          <a:ext cx="0" cy="0"/>
          <a:chOff x="0" y="0"/>
          <a:chExt cx="0" cy="0"/>
        </a:xfrm>
      </p:grpSpPr>
      <p:sp>
        <p:nvSpPr>
          <p:cNvPr id="1000" name="Google Shape;1000;g19ced1ee8d6_2_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1" name="Google Shape;1001;g19ced1ee8d6_2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From the left side we know that 1 = 5 -2(2).</a:t>
            </a:r>
            <a:endParaRPr>
              <a:solidFill>
                <a:schemeClr val="dk1"/>
              </a:solidFill>
            </a:endParaRPr>
          </a:p>
          <a:p>
            <a:pPr indent="0" lvl="0" marL="0" rtl="0" algn="l">
              <a:spcBef>
                <a:spcPts val="0"/>
              </a:spcBef>
              <a:spcAft>
                <a:spcPts val="0"/>
              </a:spcAft>
              <a:buNone/>
            </a:pPr>
            <a:r>
              <a:rPr lang="en">
                <a:solidFill>
                  <a:schemeClr val="dk1"/>
                </a:solidFill>
              </a:rPr>
              <a:t>We then proceed to make successive substitutions for the remains for the euclidean algorithm</a:t>
            </a:r>
            <a:endParaRPr>
              <a:solidFill>
                <a:schemeClr val="dk1"/>
              </a:solidFill>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1" name="Shape 1011"/>
        <p:cNvGrpSpPr/>
        <p:nvPr/>
      </p:nvGrpSpPr>
      <p:grpSpPr>
        <a:xfrm>
          <a:off x="0" y="0"/>
          <a:ext cx="0" cy="0"/>
          <a:chOff x="0" y="0"/>
          <a:chExt cx="0" cy="0"/>
        </a:xfrm>
      </p:grpSpPr>
      <p:sp>
        <p:nvSpPr>
          <p:cNvPr id="1012" name="Google Shape;1012;g19ced1ee8d6_2_2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3" name="Google Shape;1013;g19ced1ee8d6_2_2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So now we </a:t>
            </a:r>
            <a:r>
              <a:rPr lang="en">
                <a:solidFill>
                  <a:schemeClr val="dk1"/>
                </a:solidFill>
              </a:rPr>
              <a:t>substitute</a:t>
            </a:r>
            <a:r>
              <a:rPr lang="en">
                <a:solidFill>
                  <a:schemeClr val="dk1"/>
                </a:solidFill>
              </a:rPr>
              <a:t> this two from this line.</a:t>
            </a:r>
            <a:endParaRPr>
              <a:solidFill>
                <a:schemeClr val="dk1"/>
              </a:solidFill>
            </a:endParaRPr>
          </a:p>
          <a:p>
            <a:pPr indent="0" lvl="0" marL="0" rtl="0" algn="l">
              <a:spcBef>
                <a:spcPts val="0"/>
              </a:spcBef>
              <a:spcAft>
                <a:spcPts val="0"/>
              </a:spcAft>
              <a:buNone/>
            </a:pPr>
            <a:r>
              <a:rPr lang="en">
                <a:solidFill>
                  <a:schemeClr val="dk1"/>
                </a:solidFill>
              </a:rPr>
              <a:t>Afterwards we distribute the -2 and we get this result</a:t>
            </a:r>
            <a:endParaRPr>
              <a:solidFill>
                <a:schemeClr val="dk1"/>
              </a:solidFill>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4" name="Shape 1024"/>
        <p:cNvGrpSpPr/>
        <p:nvPr/>
      </p:nvGrpSpPr>
      <p:grpSpPr>
        <a:xfrm>
          <a:off x="0" y="0"/>
          <a:ext cx="0" cy="0"/>
          <a:chOff x="0" y="0"/>
          <a:chExt cx="0" cy="0"/>
        </a:xfrm>
      </p:grpSpPr>
      <p:sp>
        <p:nvSpPr>
          <p:cNvPr id="1025" name="Google Shape;1025;g19ced1ee8d6_2_2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6" name="Google Shape;1026;g19ced1ee8d6_2_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So now we substitute this two from this line.</a:t>
            </a:r>
            <a:endParaRPr>
              <a:solidFill>
                <a:schemeClr val="dk1"/>
              </a:solidFill>
            </a:endParaRPr>
          </a:p>
          <a:p>
            <a:pPr indent="0" lvl="0" marL="0" rtl="0" algn="l">
              <a:spcBef>
                <a:spcPts val="0"/>
              </a:spcBef>
              <a:spcAft>
                <a:spcPts val="0"/>
              </a:spcAft>
              <a:buNone/>
            </a:pPr>
            <a:r>
              <a:rPr lang="en">
                <a:solidFill>
                  <a:schemeClr val="dk1"/>
                </a:solidFill>
              </a:rPr>
              <a:t>Afterwards we distribute the -2 and we get this result</a:t>
            </a:r>
            <a:endParaRPr>
              <a:solidFill>
                <a:schemeClr val="dk1"/>
              </a:solidFill>
            </a:endParaRPr>
          </a:p>
          <a:p>
            <a:pPr indent="0" lvl="0" marL="0" rtl="0" algn="l">
              <a:spcBef>
                <a:spcPts val="0"/>
              </a:spcBef>
              <a:spcAft>
                <a:spcPts val="0"/>
              </a:spcAft>
              <a:buNone/>
            </a:pPr>
            <a:r>
              <a:rPr lang="en">
                <a:solidFill>
                  <a:schemeClr val="dk1"/>
                </a:solidFill>
              </a:rPr>
              <a:t>And if combine the common values, 5 and 2 times 5</a:t>
            </a:r>
            <a:endParaRPr>
              <a:solidFill>
                <a:schemeClr val="dk1"/>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19d8284b736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19d8284b736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8" name="Shape 1038"/>
        <p:cNvGrpSpPr/>
        <p:nvPr/>
      </p:nvGrpSpPr>
      <p:grpSpPr>
        <a:xfrm>
          <a:off x="0" y="0"/>
          <a:ext cx="0" cy="0"/>
          <a:chOff x="0" y="0"/>
          <a:chExt cx="0" cy="0"/>
        </a:xfrm>
      </p:grpSpPr>
      <p:sp>
        <p:nvSpPr>
          <p:cNvPr id="1039" name="Google Shape;1039;g19ced1ee8d6_2_2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0" name="Google Shape;1040;g19ced1ee8d6_2_2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This will be our result and then we </a:t>
            </a:r>
            <a:r>
              <a:rPr lang="en">
                <a:solidFill>
                  <a:schemeClr val="dk1"/>
                </a:solidFill>
              </a:rPr>
              <a:t>substitute</a:t>
            </a:r>
            <a:r>
              <a:rPr lang="en">
                <a:solidFill>
                  <a:schemeClr val="dk1"/>
                </a:solidFill>
              </a:rPr>
              <a:t> this 5 from this line</a:t>
            </a:r>
            <a:endParaRPr>
              <a:solidFill>
                <a:schemeClr val="dk1"/>
              </a:solidFill>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3" name="Shape 1053"/>
        <p:cNvGrpSpPr/>
        <p:nvPr/>
      </p:nvGrpSpPr>
      <p:grpSpPr>
        <a:xfrm>
          <a:off x="0" y="0"/>
          <a:ext cx="0" cy="0"/>
          <a:chOff x="0" y="0"/>
          <a:chExt cx="0" cy="0"/>
        </a:xfrm>
      </p:grpSpPr>
      <p:sp>
        <p:nvSpPr>
          <p:cNvPr id="1054" name="Google Shape;1054;g19ced1ee8d6_2_2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5" name="Google Shape;1055;g19ced1ee8d6_2_2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This will be our result and then we substitute this 5 from this line</a:t>
            </a:r>
            <a:endParaRPr>
              <a:solidFill>
                <a:schemeClr val="dk1"/>
              </a:solidFill>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9" name="Shape 1069"/>
        <p:cNvGrpSpPr/>
        <p:nvPr/>
      </p:nvGrpSpPr>
      <p:grpSpPr>
        <a:xfrm>
          <a:off x="0" y="0"/>
          <a:ext cx="0" cy="0"/>
          <a:chOff x="0" y="0"/>
          <a:chExt cx="0" cy="0"/>
        </a:xfrm>
      </p:grpSpPr>
      <p:sp>
        <p:nvSpPr>
          <p:cNvPr id="1070" name="Google Shape;1070;g19ced1ee8d6_2_2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1" name="Google Shape;1071;g19ced1ee8d6_2_2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We first distribute the 3</a:t>
            </a:r>
            <a:endParaRPr>
              <a:solidFill>
                <a:schemeClr val="dk1"/>
              </a:solidFill>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2" name="Shape 1082"/>
        <p:cNvGrpSpPr/>
        <p:nvPr/>
      </p:nvGrpSpPr>
      <p:grpSpPr>
        <a:xfrm>
          <a:off x="0" y="0"/>
          <a:ext cx="0" cy="0"/>
          <a:chOff x="0" y="0"/>
          <a:chExt cx="0" cy="0"/>
        </a:xfrm>
      </p:grpSpPr>
      <p:sp>
        <p:nvSpPr>
          <p:cNvPr id="1083" name="Google Shape;1083;g19ced1ee8d6_2_2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4" name="Google Shape;1084;g19ced1ee8d6_2_2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We then combine these two common values</a:t>
            </a:r>
            <a:endParaRPr>
              <a:solidFill>
                <a:schemeClr val="dk1"/>
              </a:solidFill>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5" name="Shape 1095"/>
        <p:cNvGrpSpPr/>
        <p:nvPr/>
      </p:nvGrpSpPr>
      <p:grpSpPr>
        <a:xfrm>
          <a:off x="0" y="0"/>
          <a:ext cx="0" cy="0"/>
          <a:chOff x="0" y="0"/>
          <a:chExt cx="0" cy="0"/>
        </a:xfrm>
      </p:grpSpPr>
      <p:sp>
        <p:nvSpPr>
          <p:cNvPr id="1096" name="Google Shape;1096;g19ced1ee8d6_2_2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7" name="Google Shape;1097;g19ced1ee8d6_2_2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We then combine these two common values</a:t>
            </a:r>
            <a:endParaRPr>
              <a:solidFill>
                <a:schemeClr val="dk1"/>
              </a:solidFill>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9" name="Shape 1109"/>
        <p:cNvGrpSpPr/>
        <p:nvPr/>
      </p:nvGrpSpPr>
      <p:grpSpPr>
        <a:xfrm>
          <a:off x="0" y="0"/>
          <a:ext cx="0" cy="0"/>
          <a:chOff x="0" y="0"/>
          <a:chExt cx="0" cy="0"/>
        </a:xfrm>
      </p:grpSpPr>
      <p:sp>
        <p:nvSpPr>
          <p:cNvPr id="1110" name="Google Shape;1110;g19ced1ee8d6_2_3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1" name="Google Shape;1111;g19ced1ee8d6_2_3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We now have our original values, our totient which is 40 and which is our encryption key 7.</a:t>
            </a:r>
            <a:endParaRPr>
              <a:solidFill>
                <a:schemeClr val="dk1"/>
              </a:solidFill>
            </a:endParaRPr>
          </a:p>
          <a:p>
            <a:pPr indent="0" lvl="0" marL="0" rtl="0" algn="l">
              <a:spcBef>
                <a:spcPts val="0"/>
              </a:spcBef>
              <a:spcAft>
                <a:spcPts val="0"/>
              </a:spcAft>
              <a:buNone/>
            </a:pPr>
            <a:r>
              <a:rPr lang="en">
                <a:solidFill>
                  <a:schemeClr val="dk1"/>
                </a:solidFill>
              </a:rPr>
              <a:t>The important number is what is paired with our encryption key, 7, this is -17. If this number was positive. It would be our decryption key</a:t>
            </a:r>
            <a:endParaRPr>
              <a:solidFill>
                <a:schemeClr val="dk1"/>
              </a:solidFill>
            </a:endParaRPr>
          </a:p>
          <a:p>
            <a:pPr indent="0" lvl="0" marL="0" rtl="0" algn="l">
              <a:spcBef>
                <a:spcPts val="0"/>
              </a:spcBef>
              <a:spcAft>
                <a:spcPts val="0"/>
              </a:spcAft>
              <a:buNone/>
            </a:pPr>
            <a:r>
              <a:rPr lang="en">
                <a:solidFill>
                  <a:schemeClr val="dk1"/>
                </a:solidFill>
              </a:rPr>
              <a:t>But because it is negative we calculate….</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3" name="Shape 1123"/>
        <p:cNvGrpSpPr/>
        <p:nvPr/>
      </p:nvGrpSpPr>
      <p:grpSpPr>
        <a:xfrm>
          <a:off x="0" y="0"/>
          <a:ext cx="0" cy="0"/>
          <a:chOff x="0" y="0"/>
          <a:chExt cx="0" cy="0"/>
        </a:xfrm>
      </p:grpSpPr>
      <p:sp>
        <p:nvSpPr>
          <p:cNvPr id="1124" name="Google Shape;1124;g19ced1ee8d6_2_3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5" name="Google Shape;1125;g19ced1ee8d6_2_3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Our decryption key is -17 mod 40.</a:t>
            </a:r>
            <a:endParaRPr>
              <a:solidFill>
                <a:schemeClr val="dk1"/>
              </a:solidFill>
            </a:endParaRPr>
          </a:p>
          <a:p>
            <a:pPr indent="0" lvl="0" marL="0" rtl="0" algn="l">
              <a:spcBef>
                <a:spcPts val="0"/>
              </a:spcBef>
              <a:spcAft>
                <a:spcPts val="0"/>
              </a:spcAft>
              <a:buNone/>
            </a:pPr>
            <a:r>
              <a:rPr lang="en">
                <a:solidFill>
                  <a:schemeClr val="dk1"/>
                </a:solidFill>
              </a:rPr>
              <a:t>We get the result of </a:t>
            </a:r>
            <a:endParaRPr>
              <a:solidFill>
                <a:schemeClr val="dk1"/>
              </a:solidFill>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8" name="Shape 1138"/>
        <p:cNvGrpSpPr/>
        <p:nvPr/>
      </p:nvGrpSpPr>
      <p:grpSpPr>
        <a:xfrm>
          <a:off x="0" y="0"/>
          <a:ext cx="0" cy="0"/>
          <a:chOff x="0" y="0"/>
          <a:chExt cx="0" cy="0"/>
        </a:xfrm>
      </p:grpSpPr>
      <p:sp>
        <p:nvSpPr>
          <p:cNvPr id="1139" name="Google Shape;1139;g19ced1ee8d6_2_3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0" name="Google Shape;1140;g19ced1ee8d6_2_3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23, thus this will be our decryption key</a:t>
            </a:r>
            <a:endParaRPr>
              <a:solidFill>
                <a:schemeClr val="dk1"/>
              </a:solidFill>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3" name="Shape 1153"/>
        <p:cNvGrpSpPr/>
        <p:nvPr/>
      </p:nvGrpSpPr>
      <p:grpSpPr>
        <a:xfrm>
          <a:off x="0" y="0"/>
          <a:ext cx="0" cy="0"/>
          <a:chOff x="0" y="0"/>
          <a:chExt cx="0" cy="0"/>
        </a:xfrm>
      </p:grpSpPr>
      <p:sp>
        <p:nvSpPr>
          <p:cNvPr id="1154" name="Google Shape;1154;g19ced1ee8d6_2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5" name="Google Shape;1155;g19ced1ee8d6_2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the 2nd version, the one we are more familiar with, the one provided by sir godwin. </a:t>
            </a:r>
            <a:endParaRPr/>
          </a:p>
          <a:p>
            <a:pPr indent="0" lvl="0" marL="0" rtl="0" algn="l">
              <a:spcBef>
                <a:spcPts val="0"/>
              </a:spcBef>
              <a:spcAft>
                <a:spcPts val="0"/>
              </a:spcAft>
              <a:buNone/>
            </a:pPr>
            <a:r>
              <a:rPr lang="en"/>
              <a:t>In this one our decryption key has to satisfy this equation.</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1" name="Shape 1161"/>
        <p:cNvGrpSpPr/>
        <p:nvPr/>
      </p:nvGrpSpPr>
      <p:grpSpPr>
        <a:xfrm>
          <a:off x="0" y="0"/>
          <a:ext cx="0" cy="0"/>
          <a:chOff x="0" y="0"/>
          <a:chExt cx="0" cy="0"/>
        </a:xfrm>
      </p:grpSpPr>
      <p:sp>
        <p:nvSpPr>
          <p:cNvPr id="1162" name="Google Shape;1162;g19ced1ee8d6_2_3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3" name="Google Shape;1163;g19ced1ee8d6_2_3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3537150" y="1578400"/>
            <a:ext cx="5017500" cy="1578900"/>
          </a:xfrm>
          <a:prstGeom prst="rect">
            <a:avLst/>
          </a:prstGeom>
        </p:spPr>
        <p:txBody>
          <a:bodyPr anchorCtr="0" anchor="t" bIns="91425" lIns="91425" spcFirstLastPara="1" rIns="91425" wrap="square" tIns="91425">
            <a:norm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7" name="Google Shape;17;p2"/>
          <p:cNvSpPr txBox="1"/>
          <p:nvPr>
            <p:ph idx="1" type="subTitle"/>
          </p:nvPr>
        </p:nvSpPr>
        <p:spPr>
          <a:xfrm>
            <a:off x="5083950" y="3924925"/>
            <a:ext cx="34707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8" name="Google Shape;18;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5"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1"/>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1"/>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1"/>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1"/>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1"/>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1"/>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1"/>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1"/>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1"/>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1"/>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1"/>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1"/>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 name="Google Shape;125;p11"/>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rm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p:nvPr>
            <p:ph idx="1" type="body"/>
          </p:nvPr>
        </p:nvSpPr>
        <p:spPr>
          <a:xfrm>
            <a:off x="823850" y="2643124"/>
            <a:ext cx="4776000" cy="1218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27" name="Google Shape;12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8" name="Shape 128"/>
        <p:cNvGrpSpPr/>
        <p:nvPr/>
      </p:nvGrpSpPr>
      <p:grpSpPr>
        <a:xfrm>
          <a:off x="0" y="0"/>
          <a:ext cx="0" cy="0"/>
          <a:chOff x="0" y="0"/>
          <a:chExt cx="0" cy="0"/>
        </a:xfrm>
      </p:grpSpPr>
      <p:sp>
        <p:nvSpPr>
          <p:cNvPr id="129" name="Google Shape;12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 name="Google Shape;39;p3"/>
          <p:cNvSpPr txBox="1"/>
          <p:nvPr>
            <p:ph type="title"/>
          </p:nvPr>
        </p:nvSpPr>
        <p:spPr>
          <a:xfrm>
            <a:off x="823850" y="2053000"/>
            <a:ext cx="4587000" cy="11487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0" name="Google Shape;40;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6" name="Google Shape;46;p4"/>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47" name="Google Shape;47;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8"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3" name="Google Shape;53;p5"/>
          <p:cNvSpPr txBox="1"/>
          <p:nvPr>
            <p:ph idx="1" type="body"/>
          </p:nvPr>
        </p:nvSpPr>
        <p:spPr>
          <a:xfrm>
            <a:off x="1297500"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5"/>
          <p:cNvSpPr txBox="1"/>
          <p:nvPr>
            <p:ph idx="2" type="body"/>
          </p:nvPr>
        </p:nvSpPr>
        <p:spPr>
          <a:xfrm>
            <a:off x="4933221"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5" name="Google Shape;55;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6"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1" name="Google Shape;61;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2"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7"/>
          <p:cNvSpPr txBox="1"/>
          <p:nvPr>
            <p:ph type="title"/>
          </p:nvPr>
        </p:nvSpPr>
        <p:spPr>
          <a:xfrm>
            <a:off x="1297500" y="393750"/>
            <a:ext cx="3798900" cy="1493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7" name="Google Shape;67;p7"/>
          <p:cNvSpPr txBox="1"/>
          <p:nvPr>
            <p:ph idx="1" type="body"/>
          </p:nvPr>
        </p:nvSpPr>
        <p:spPr>
          <a:xfrm>
            <a:off x="1297500" y="1972550"/>
            <a:ext cx="3798900" cy="2415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8" name="Google Shape;68;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9"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8"/>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8"/>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8"/>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8"/>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8"/>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8"/>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8"/>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8"/>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 name="Google Shape;89;p8"/>
          <p:cNvSpPr txBox="1"/>
          <p:nvPr>
            <p:ph type="title"/>
          </p:nvPr>
        </p:nvSpPr>
        <p:spPr>
          <a:xfrm>
            <a:off x="823850" y="866775"/>
            <a:ext cx="4587000" cy="35211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0" name="Google Shape;90;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9"/>
          <p:cNvSpPr txBox="1"/>
          <p:nvPr>
            <p:ph type="title"/>
          </p:nvPr>
        </p:nvSpPr>
        <p:spPr>
          <a:xfrm>
            <a:off x="1297500" y="1658325"/>
            <a:ext cx="3036300" cy="17517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96" name="Google Shape;96;p9"/>
          <p:cNvSpPr txBox="1"/>
          <p:nvPr>
            <p:ph idx="1" type="subTitle"/>
          </p:nvPr>
        </p:nvSpPr>
        <p:spPr>
          <a:xfrm>
            <a:off x="1297500" y="3538000"/>
            <a:ext cx="30363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97" name="Google Shape;97;p9"/>
          <p:cNvSpPr txBox="1"/>
          <p:nvPr>
            <p:ph idx="2" type="body"/>
          </p:nvPr>
        </p:nvSpPr>
        <p:spPr>
          <a:xfrm>
            <a:off x="4648200" y="1696600"/>
            <a:ext cx="3676800" cy="234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8" name="Google Shape;98;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9"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0"/>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10"/>
          <p:cNvSpPr txBox="1"/>
          <p:nvPr>
            <p:ph idx="1" type="body"/>
          </p:nvPr>
        </p:nvSpPr>
        <p:spPr>
          <a:xfrm>
            <a:off x="812725" y="4305375"/>
            <a:ext cx="6936000" cy="523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04" name="Google Shape;104;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8.png"/><Relationship Id="rId4" Type="http://schemas.openxmlformats.org/officeDocument/2006/relationships/image" Target="../media/image16.png"/><Relationship Id="rId5" Type="http://schemas.openxmlformats.org/officeDocument/2006/relationships/image" Target="../media/image4.png"/><Relationship Id="rId6" Type="http://schemas.openxmlformats.org/officeDocument/2006/relationships/image" Target="../media/image11.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8.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8.png"/><Relationship Id="rId4" Type="http://schemas.openxmlformats.org/officeDocument/2006/relationships/image" Target="../media/image16.png"/><Relationship Id="rId5" Type="http://schemas.openxmlformats.org/officeDocument/2006/relationships/image" Target="../media/image24.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0.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5.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8.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9.xml"/><Relationship Id="rId3" Type="http://schemas.openxmlformats.org/officeDocument/2006/relationships/image" Target="../media/image3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0.xml"/><Relationship Id="rId3" Type="http://schemas.openxmlformats.org/officeDocument/2006/relationships/image" Target="../media/image23.png"/><Relationship Id="rId4" Type="http://schemas.openxmlformats.org/officeDocument/2006/relationships/image" Target="../media/image38.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1.xml"/><Relationship Id="rId3" Type="http://schemas.openxmlformats.org/officeDocument/2006/relationships/image" Target="../media/image27.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2.xml"/><Relationship Id="rId3" Type="http://schemas.openxmlformats.org/officeDocument/2006/relationships/image" Target="../media/image30.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3.xml"/><Relationship Id="rId3" Type="http://schemas.openxmlformats.org/officeDocument/2006/relationships/image" Target="../media/image32.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4.xml"/><Relationship Id="rId3" Type="http://schemas.openxmlformats.org/officeDocument/2006/relationships/image" Target="../media/image37.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5.xml"/><Relationship Id="rId3" Type="http://schemas.openxmlformats.org/officeDocument/2006/relationships/image" Target="../media/image34.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6.xml"/><Relationship Id="rId3" Type="http://schemas.openxmlformats.org/officeDocument/2006/relationships/image" Target="../media/image33.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7.xml"/><Relationship Id="rId3" Type="http://schemas.openxmlformats.org/officeDocument/2006/relationships/image" Target="../media/image35.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8.xml"/><Relationship Id="rId3" Type="http://schemas.openxmlformats.org/officeDocument/2006/relationships/image" Target="../media/image41.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9.xml"/><Relationship Id="rId3" Type="http://schemas.openxmlformats.org/officeDocument/2006/relationships/image" Target="../media/image3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0.xml"/><Relationship Id="rId3" Type="http://schemas.openxmlformats.org/officeDocument/2006/relationships/image" Target="../media/image29.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1.xml"/><Relationship Id="rId3" Type="http://schemas.openxmlformats.org/officeDocument/2006/relationships/image" Target="../media/image31.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2.xml"/><Relationship Id="rId3" Type="http://schemas.openxmlformats.org/officeDocument/2006/relationships/image" Target="../media/image26.pn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3.xml"/><Relationship Id="rId3" Type="http://schemas.openxmlformats.org/officeDocument/2006/relationships/image" Target="../media/image25.png"/><Relationship Id="rId4" Type="http://schemas.openxmlformats.org/officeDocument/2006/relationships/image" Target="../media/image28.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4.xml"/><Relationship Id="rId3" Type="http://schemas.openxmlformats.org/officeDocument/2006/relationships/image" Target="../media/image39.pn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5.xml"/><Relationship Id="rId3" Type="http://schemas.openxmlformats.org/officeDocument/2006/relationships/image" Target="../media/image4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2.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png"/><Relationship Id="rId4" Type="http://schemas.openxmlformats.org/officeDocument/2006/relationships/image" Target="../media/image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4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1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20.png"/><Relationship Id="rId4" Type="http://schemas.openxmlformats.org/officeDocument/2006/relationships/image" Target="../media/image21.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1.png"/><Relationship Id="rId6" Type="http://schemas.openxmlformats.org/officeDocument/2006/relationships/image" Target="../media/image9.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png"/><Relationship Id="rId4" Type="http://schemas.openxmlformats.org/officeDocument/2006/relationships/image" Target="../media/image5.png"/><Relationship Id="rId5" Type="http://schemas.openxmlformats.org/officeDocument/2006/relationships/image" Target="../media/image4.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image" Target="../media/image22.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8.png"/><Relationship Id="rId4" Type="http://schemas.openxmlformats.org/officeDocument/2006/relationships/image" Target="../media/image16.png"/><Relationship Id="rId5" Type="http://schemas.openxmlformats.org/officeDocument/2006/relationships/image" Target="../media/image4.png"/><Relationship Id="rId6" Type="http://schemas.openxmlformats.org/officeDocument/2006/relationships/image" Target="../media/image11.png"/><Relationship Id="rId7" Type="http://schemas.openxmlformats.org/officeDocument/2006/relationships/image" Target="../media/image13.png"/><Relationship Id="rId8" Type="http://schemas.openxmlformats.org/officeDocument/2006/relationships/image" Target="../media/image15.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8.png"/><Relationship Id="rId4" Type="http://schemas.openxmlformats.org/officeDocument/2006/relationships/image" Target="../media/image16.png"/><Relationship Id="rId5" Type="http://schemas.openxmlformats.org/officeDocument/2006/relationships/image" Target="../media/image11.png"/><Relationship Id="rId6" Type="http://schemas.openxmlformats.org/officeDocument/2006/relationships/image" Target="../media/image18.png"/><Relationship Id="rId7" Type="http://schemas.openxmlformats.org/officeDocument/2006/relationships/image" Target="../media/image14.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8.png"/><Relationship Id="rId4" Type="http://schemas.openxmlformats.org/officeDocument/2006/relationships/image" Target="../media/image16.png"/><Relationship Id="rId5" Type="http://schemas.openxmlformats.org/officeDocument/2006/relationships/image" Target="../media/image4.png"/><Relationship Id="rId6" Type="http://schemas.openxmlformats.org/officeDocument/2006/relationships/image" Target="../media/image11.png"/><Relationship Id="rId7" Type="http://schemas.openxmlformats.org/officeDocument/2006/relationships/image" Target="../media/image10.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13"/>
          <p:cNvSpPr txBox="1"/>
          <p:nvPr>
            <p:ph type="ctrTitle"/>
          </p:nvPr>
        </p:nvSpPr>
        <p:spPr>
          <a:xfrm>
            <a:off x="3537150" y="1578400"/>
            <a:ext cx="5017500" cy="157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CRYPTOGRAPHY</a:t>
            </a:r>
            <a:endParaRPr b="1"/>
          </a:p>
        </p:txBody>
      </p:sp>
      <p:sp>
        <p:nvSpPr>
          <p:cNvPr id="135" name="Google Shape;135;p13"/>
          <p:cNvSpPr txBox="1"/>
          <p:nvPr>
            <p:ph idx="1" type="subTitle"/>
          </p:nvPr>
        </p:nvSpPr>
        <p:spPr>
          <a:xfrm>
            <a:off x="4664250" y="2651200"/>
            <a:ext cx="3957300" cy="50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t>T</a:t>
            </a:r>
            <a:r>
              <a:rPr lang="en" sz="1500"/>
              <a:t>he Study of Encrypting and Decrypting Data</a:t>
            </a:r>
            <a:endParaRPr sz="1500"/>
          </a:p>
        </p:txBody>
      </p:sp>
      <p:sp>
        <p:nvSpPr>
          <p:cNvPr id="136" name="Google Shape;136;p13"/>
          <p:cNvSpPr txBox="1"/>
          <p:nvPr/>
        </p:nvSpPr>
        <p:spPr>
          <a:xfrm>
            <a:off x="7327775" y="3869625"/>
            <a:ext cx="1749000" cy="1200600"/>
          </a:xfrm>
          <a:prstGeom prst="rect">
            <a:avLst/>
          </a:prstGeom>
          <a:noFill/>
          <a:ln>
            <a:noFill/>
          </a:ln>
        </p:spPr>
        <p:txBody>
          <a:bodyPr anchorCtr="0" anchor="t" bIns="91425" lIns="91425" spcFirstLastPara="1" rIns="91425" wrap="square" tIns="91425">
            <a:spAutoFit/>
          </a:bodyPr>
          <a:lstStyle/>
          <a:p>
            <a:pPr indent="0" lvl="0" marL="0" rtl="0" algn="r">
              <a:lnSpc>
                <a:spcPct val="150000"/>
              </a:lnSpc>
              <a:spcBef>
                <a:spcPts val="0"/>
              </a:spcBef>
              <a:spcAft>
                <a:spcPts val="0"/>
              </a:spcAft>
              <a:buNone/>
            </a:pPr>
            <a:r>
              <a:rPr lang="en" sz="1200">
                <a:solidFill>
                  <a:schemeClr val="lt1"/>
                </a:solidFill>
                <a:latin typeface="Lato"/>
                <a:ea typeface="Lato"/>
                <a:cs typeface="Lato"/>
                <a:sym typeface="Lato"/>
              </a:rPr>
              <a:t>AYA-AY, RAYMOND</a:t>
            </a:r>
            <a:endParaRPr sz="1200">
              <a:solidFill>
                <a:schemeClr val="lt1"/>
              </a:solidFill>
              <a:latin typeface="Lato"/>
              <a:ea typeface="Lato"/>
              <a:cs typeface="Lato"/>
              <a:sym typeface="Lato"/>
            </a:endParaRPr>
          </a:p>
          <a:p>
            <a:pPr indent="0" lvl="0" marL="0" rtl="0" algn="r">
              <a:lnSpc>
                <a:spcPct val="150000"/>
              </a:lnSpc>
              <a:spcBef>
                <a:spcPts val="0"/>
              </a:spcBef>
              <a:spcAft>
                <a:spcPts val="0"/>
              </a:spcAft>
              <a:buNone/>
            </a:pPr>
            <a:r>
              <a:rPr lang="en" sz="1200">
                <a:solidFill>
                  <a:schemeClr val="lt1"/>
                </a:solidFill>
                <a:latin typeface="Lato"/>
                <a:ea typeface="Lato"/>
                <a:cs typeface="Lato"/>
                <a:sym typeface="Lato"/>
              </a:rPr>
              <a:t>BARCENILLA, JOMER</a:t>
            </a:r>
            <a:endParaRPr sz="1200">
              <a:solidFill>
                <a:schemeClr val="lt1"/>
              </a:solidFill>
              <a:latin typeface="Lato"/>
              <a:ea typeface="Lato"/>
              <a:cs typeface="Lato"/>
              <a:sym typeface="Lato"/>
            </a:endParaRPr>
          </a:p>
          <a:p>
            <a:pPr indent="0" lvl="0" marL="0" rtl="0" algn="r">
              <a:lnSpc>
                <a:spcPct val="150000"/>
              </a:lnSpc>
              <a:spcBef>
                <a:spcPts val="0"/>
              </a:spcBef>
              <a:spcAft>
                <a:spcPts val="0"/>
              </a:spcAft>
              <a:buNone/>
            </a:pPr>
            <a:r>
              <a:rPr lang="en" sz="1200">
                <a:solidFill>
                  <a:schemeClr val="lt1"/>
                </a:solidFill>
                <a:latin typeface="Lato"/>
                <a:ea typeface="Lato"/>
                <a:cs typeface="Lato"/>
                <a:sym typeface="Lato"/>
              </a:rPr>
              <a:t>CELDRAN, ERIK</a:t>
            </a:r>
            <a:endParaRPr sz="1200">
              <a:solidFill>
                <a:schemeClr val="lt1"/>
              </a:solidFill>
              <a:latin typeface="Lato"/>
              <a:ea typeface="Lato"/>
              <a:cs typeface="Lato"/>
              <a:sym typeface="Lato"/>
            </a:endParaRPr>
          </a:p>
          <a:p>
            <a:pPr indent="0" lvl="0" marL="0" rtl="0" algn="r">
              <a:lnSpc>
                <a:spcPct val="150000"/>
              </a:lnSpc>
              <a:spcBef>
                <a:spcPts val="0"/>
              </a:spcBef>
              <a:spcAft>
                <a:spcPts val="0"/>
              </a:spcAft>
              <a:buNone/>
            </a:pPr>
            <a:r>
              <a:rPr lang="en" sz="1200">
                <a:solidFill>
                  <a:schemeClr val="lt1"/>
                </a:solidFill>
                <a:latin typeface="Lato"/>
                <a:ea typeface="Lato"/>
                <a:cs typeface="Lato"/>
                <a:sym typeface="Lato"/>
              </a:rPr>
              <a:t>MARTE, KEVIN</a:t>
            </a:r>
            <a:endParaRPr sz="1200">
              <a:solidFill>
                <a:schemeClr val="lt1"/>
              </a:solidFill>
              <a:latin typeface="Lato"/>
              <a:ea typeface="Lato"/>
              <a:cs typeface="Lato"/>
              <a:sym typeface="La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22"/>
          <p:cNvSpPr txBox="1"/>
          <p:nvPr>
            <p:ph type="title"/>
          </p:nvPr>
        </p:nvSpPr>
        <p:spPr>
          <a:xfrm>
            <a:off x="1297500" y="393750"/>
            <a:ext cx="7038900" cy="587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Cryptography Model - Encryption</a:t>
            </a:r>
            <a:endParaRPr b="1"/>
          </a:p>
        </p:txBody>
      </p:sp>
      <p:sp>
        <p:nvSpPr>
          <p:cNvPr id="230" name="Google Shape;230;p22"/>
          <p:cNvSpPr/>
          <p:nvPr/>
        </p:nvSpPr>
        <p:spPr>
          <a:xfrm>
            <a:off x="1260650" y="1196375"/>
            <a:ext cx="7198800" cy="36744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31" name="Google Shape;231;p22"/>
          <p:cNvPicPr preferRelativeResize="0"/>
          <p:nvPr/>
        </p:nvPicPr>
        <p:blipFill>
          <a:blip r:embed="rId3">
            <a:alphaModFix/>
          </a:blip>
          <a:stretch>
            <a:fillRect/>
          </a:stretch>
        </p:blipFill>
        <p:spPr>
          <a:xfrm>
            <a:off x="2055544" y="1415888"/>
            <a:ext cx="861125" cy="2016975"/>
          </a:xfrm>
          <a:prstGeom prst="rect">
            <a:avLst/>
          </a:prstGeom>
          <a:noFill/>
          <a:ln>
            <a:noFill/>
          </a:ln>
        </p:spPr>
      </p:pic>
      <p:pic>
        <p:nvPicPr>
          <p:cNvPr id="232" name="Google Shape;232;p22"/>
          <p:cNvPicPr preferRelativeResize="0"/>
          <p:nvPr/>
        </p:nvPicPr>
        <p:blipFill>
          <a:blip r:embed="rId4">
            <a:alphaModFix/>
          </a:blip>
          <a:stretch>
            <a:fillRect/>
          </a:stretch>
        </p:blipFill>
        <p:spPr>
          <a:xfrm>
            <a:off x="6528000" y="1415900"/>
            <a:ext cx="861125" cy="1971546"/>
          </a:xfrm>
          <a:prstGeom prst="rect">
            <a:avLst/>
          </a:prstGeom>
          <a:noFill/>
          <a:ln>
            <a:noFill/>
          </a:ln>
        </p:spPr>
      </p:pic>
      <p:pic>
        <p:nvPicPr>
          <p:cNvPr id="233" name="Google Shape;233;p22"/>
          <p:cNvPicPr preferRelativeResize="0"/>
          <p:nvPr/>
        </p:nvPicPr>
        <p:blipFill>
          <a:blip r:embed="rId5">
            <a:alphaModFix/>
          </a:blip>
          <a:stretch>
            <a:fillRect/>
          </a:stretch>
        </p:blipFill>
        <p:spPr>
          <a:xfrm flipH="1">
            <a:off x="5956600" y="1792450"/>
            <a:ext cx="571400" cy="631900"/>
          </a:xfrm>
          <a:prstGeom prst="rect">
            <a:avLst/>
          </a:prstGeom>
          <a:noFill/>
          <a:ln>
            <a:noFill/>
          </a:ln>
        </p:spPr>
      </p:pic>
      <p:pic>
        <p:nvPicPr>
          <p:cNvPr id="234" name="Google Shape;234;p22"/>
          <p:cNvPicPr preferRelativeResize="0"/>
          <p:nvPr/>
        </p:nvPicPr>
        <p:blipFill>
          <a:blip r:embed="rId6">
            <a:alphaModFix/>
          </a:blip>
          <a:stretch>
            <a:fillRect/>
          </a:stretch>
        </p:blipFill>
        <p:spPr>
          <a:xfrm>
            <a:off x="4226793" y="3432843"/>
            <a:ext cx="1266500" cy="1440900"/>
          </a:xfrm>
          <a:prstGeom prst="rect">
            <a:avLst/>
          </a:prstGeom>
          <a:noFill/>
          <a:ln>
            <a:noFill/>
          </a:ln>
        </p:spPr>
      </p:pic>
      <p:sp>
        <p:nvSpPr>
          <p:cNvPr id="235" name="Google Shape;235;p22"/>
          <p:cNvSpPr txBox="1"/>
          <p:nvPr/>
        </p:nvSpPr>
        <p:spPr>
          <a:xfrm>
            <a:off x="5591600" y="1304300"/>
            <a:ext cx="9948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Lato"/>
                <a:ea typeface="Lato"/>
                <a:cs typeface="Lato"/>
                <a:sym typeface="Lato"/>
              </a:rPr>
              <a:t>Encrypted Message</a:t>
            </a:r>
            <a:endParaRPr>
              <a:latin typeface="Lato"/>
              <a:ea typeface="Lato"/>
              <a:cs typeface="Lato"/>
              <a:sym typeface="Lato"/>
            </a:endParaRPr>
          </a:p>
        </p:txBody>
      </p:sp>
      <p:pic>
        <p:nvPicPr>
          <p:cNvPr id="236" name="Google Shape;236;p22"/>
          <p:cNvPicPr preferRelativeResize="0"/>
          <p:nvPr/>
        </p:nvPicPr>
        <p:blipFill>
          <a:blip r:embed="rId5">
            <a:alphaModFix/>
          </a:blip>
          <a:stretch>
            <a:fillRect/>
          </a:stretch>
        </p:blipFill>
        <p:spPr>
          <a:xfrm>
            <a:off x="3015825" y="1919900"/>
            <a:ext cx="571400" cy="631901"/>
          </a:xfrm>
          <a:prstGeom prst="rect">
            <a:avLst/>
          </a:prstGeom>
          <a:noFill/>
          <a:ln>
            <a:noFill/>
          </a:ln>
        </p:spPr>
      </p:pic>
      <p:sp>
        <p:nvSpPr>
          <p:cNvPr id="237" name="Google Shape;237;p22"/>
          <p:cNvSpPr txBox="1"/>
          <p:nvPr/>
        </p:nvSpPr>
        <p:spPr>
          <a:xfrm>
            <a:off x="2916675" y="1415900"/>
            <a:ext cx="10503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Lato"/>
                <a:ea typeface="Lato"/>
                <a:cs typeface="Lato"/>
                <a:sym typeface="Lato"/>
              </a:rPr>
              <a:t>Decrypted Message</a:t>
            </a:r>
            <a:endParaRPr>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3"/>
                                        </p:tgtEl>
                                        <p:attrNameLst>
                                          <p:attrName>style.visibility</p:attrName>
                                        </p:attrNameLst>
                                      </p:cBhvr>
                                      <p:to>
                                        <p:strVal val="visible"/>
                                      </p:to>
                                    </p:set>
                                    <p:animEffect filter="fade" transition="in">
                                      <p:cBhvr>
                                        <p:cTn dur="400"/>
                                        <p:tgtEl>
                                          <p:spTgt spid="23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5"/>
                                        </p:tgtEl>
                                        <p:attrNameLst>
                                          <p:attrName>style.visibility</p:attrName>
                                        </p:attrNameLst>
                                      </p:cBhvr>
                                      <p:to>
                                        <p:strVal val="visible"/>
                                      </p:to>
                                    </p:set>
                                    <p:animEffect filter="fade" transition="in">
                                      <p:cBhvr>
                                        <p:cTn dur="500"/>
                                        <p:tgtEl>
                                          <p:spTgt spid="23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400"/>
                                        <p:tgtEl>
                                          <p:spTgt spid="233"/>
                                        </p:tgtEl>
                                      </p:cBhvr>
                                    </p:animEffect>
                                    <p:set>
                                      <p:cBhvr>
                                        <p:cTn dur="1" fill="hold">
                                          <p:stCondLst>
                                            <p:cond delay="400"/>
                                          </p:stCondLst>
                                        </p:cTn>
                                        <p:tgtEl>
                                          <p:spTgt spid="233"/>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235"/>
                                        </p:tgtEl>
                                      </p:cBhvr>
                                    </p:animEffect>
                                    <p:set>
                                      <p:cBhvr>
                                        <p:cTn dur="1" fill="hold">
                                          <p:stCondLst>
                                            <p:cond delay="500"/>
                                          </p:stCondLst>
                                        </p:cTn>
                                        <p:tgtEl>
                                          <p:spTgt spid="235"/>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6"/>
                                        </p:tgtEl>
                                        <p:attrNameLst>
                                          <p:attrName>style.visibility</p:attrName>
                                        </p:attrNameLst>
                                      </p:cBhvr>
                                      <p:to>
                                        <p:strVal val="visible"/>
                                      </p:to>
                                    </p:set>
                                    <p:animEffect filter="fade" transition="in">
                                      <p:cBhvr>
                                        <p:cTn dur="300"/>
                                        <p:tgtEl>
                                          <p:spTgt spid="23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7"/>
                                        </p:tgtEl>
                                        <p:attrNameLst>
                                          <p:attrName>style.visibility</p:attrName>
                                        </p:attrNameLst>
                                      </p:cBhvr>
                                      <p:to>
                                        <p:strVal val="visible"/>
                                      </p:to>
                                    </p:set>
                                    <p:animEffect filter="fade" transition="in">
                                      <p:cBhvr>
                                        <p:cTn dur="300"/>
                                        <p:tgtEl>
                                          <p:spTgt spid="23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3" name="Shape 1173"/>
        <p:cNvGrpSpPr/>
        <p:nvPr/>
      </p:nvGrpSpPr>
      <p:grpSpPr>
        <a:xfrm>
          <a:off x="0" y="0"/>
          <a:ext cx="0" cy="0"/>
          <a:chOff x="0" y="0"/>
          <a:chExt cx="0" cy="0"/>
        </a:xfrm>
      </p:grpSpPr>
      <p:sp>
        <p:nvSpPr>
          <p:cNvPr id="1174" name="Google Shape;1174;p112"/>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Simulation - Encryption</a:t>
            </a:r>
            <a:endParaRPr/>
          </a:p>
        </p:txBody>
      </p:sp>
      <p:sp>
        <p:nvSpPr>
          <p:cNvPr id="1175" name="Google Shape;1175;p112"/>
          <p:cNvSpPr txBox="1"/>
          <p:nvPr/>
        </p:nvSpPr>
        <p:spPr>
          <a:xfrm>
            <a:off x="1297500" y="1307850"/>
            <a:ext cx="5473200" cy="492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2000">
                <a:solidFill>
                  <a:schemeClr val="lt2"/>
                </a:solidFill>
                <a:latin typeface="Lato"/>
                <a:ea typeface="Lato"/>
                <a:cs typeface="Lato"/>
                <a:sym typeface="Lato"/>
              </a:rPr>
              <a:t>Step 1: Get message</a:t>
            </a:r>
            <a:endParaRPr sz="2000">
              <a:solidFill>
                <a:schemeClr val="lt2"/>
              </a:solidFill>
            </a:endParaRPr>
          </a:p>
        </p:txBody>
      </p:sp>
      <p:sp>
        <p:nvSpPr>
          <p:cNvPr id="1176" name="Google Shape;1176;p112"/>
          <p:cNvSpPr txBox="1"/>
          <p:nvPr>
            <p:ph idx="1" type="body"/>
          </p:nvPr>
        </p:nvSpPr>
        <p:spPr>
          <a:xfrm>
            <a:off x="1243725" y="2571750"/>
            <a:ext cx="7038900" cy="635400"/>
          </a:xfrm>
          <a:prstGeom prst="rect">
            <a:avLst/>
          </a:prstGeom>
        </p:spPr>
        <p:txBody>
          <a:bodyPr anchorCtr="0" anchor="t" bIns="91425" lIns="91425" spcFirstLastPara="1" rIns="91425" wrap="square" tIns="91425">
            <a:normAutofit fontScale="25000" lnSpcReduction="20000"/>
          </a:bodyPr>
          <a:lstStyle/>
          <a:p>
            <a:pPr indent="0" lvl="0" marL="0" rtl="0" algn="l">
              <a:spcBef>
                <a:spcPts val="0"/>
              </a:spcBef>
              <a:spcAft>
                <a:spcPts val="1200"/>
              </a:spcAft>
              <a:buNone/>
            </a:pPr>
            <a:r>
              <a:rPr lang="en" sz="12000">
                <a:latin typeface="Arial"/>
                <a:ea typeface="Arial"/>
                <a:cs typeface="Arial"/>
                <a:sym typeface="Arial"/>
              </a:rPr>
              <a:t>Message: CRYPTOGRAPHY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74"/>
                                        </p:tgtEl>
                                        <p:attrNameLst>
                                          <p:attrName>style.visibility</p:attrName>
                                        </p:attrNameLst>
                                      </p:cBhvr>
                                      <p:to>
                                        <p:strVal val="visible"/>
                                      </p:to>
                                    </p:set>
                                    <p:animEffect filter="fade" transition="in">
                                      <p:cBhvr>
                                        <p:cTn dur="1000"/>
                                        <p:tgtEl>
                                          <p:spTgt spid="117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75"/>
                                        </p:tgtEl>
                                        <p:attrNameLst>
                                          <p:attrName>style.visibility</p:attrName>
                                        </p:attrNameLst>
                                      </p:cBhvr>
                                      <p:to>
                                        <p:strVal val="visible"/>
                                      </p:to>
                                    </p:set>
                                    <p:animEffect filter="fade" transition="in">
                                      <p:cBhvr>
                                        <p:cTn dur="1000"/>
                                        <p:tgtEl>
                                          <p:spTgt spid="117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76"/>
                                        </p:tgtEl>
                                        <p:attrNameLst>
                                          <p:attrName>style.visibility</p:attrName>
                                        </p:attrNameLst>
                                      </p:cBhvr>
                                      <p:to>
                                        <p:strVal val="visible"/>
                                      </p:to>
                                    </p:set>
                                    <p:animEffect filter="fade" transition="in">
                                      <p:cBhvr>
                                        <p:cTn dur="1000"/>
                                        <p:tgtEl>
                                          <p:spTgt spid="117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0" name="Shape 1180"/>
        <p:cNvGrpSpPr/>
        <p:nvPr/>
      </p:nvGrpSpPr>
      <p:grpSpPr>
        <a:xfrm>
          <a:off x="0" y="0"/>
          <a:ext cx="0" cy="0"/>
          <a:chOff x="0" y="0"/>
          <a:chExt cx="0" cy="0"/>
        </a:xfrm>
      </p:grpSpPr>
      <p:sp>
        <p:nvSpPr>
          <p:cNvPr id="1181" name="Google Shape;1181;p113"/>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Simulation - Encryption</a:t>
            </a:r>
            <a:endParaRPr/>
          </a:p>
        </p:txBody>
      </p:sp>
      <p:sp>
        <p:nvSpPr>
          <p:cNvPr id="1182" name="Google Shape;1182;p113"/>
          <p:cNvSpPr txBox="1"/>
          <p:nvPr/>
        </p:nvSpPr>
        <p:spPr>
          <a:xfrm>
            <a:off x="1297500" y="1307850"/>
            <a:ext cx="5473200" cy="492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2000">
                <a:solidFill>
                  <a:schemeClr val="lt2"/>
                </a:solidFill>
                <a:latin typeface="Lato"/>
                <a:ea typeface="Lato"/>
                <a:cs typeface="Lato"/>
                <a:sym typeface="Lato"/>
              </a:rPr>
              <a:t>Step 2: Get encryption key</a:t>
            </a:r>
            <a:endParaRPr sz="2000">
              <a:solidFill>
                <a:schemeClr val="lt2"/>
              </a:solidFill>
            </a:endParaRPr>
          </a:p>
        </p:txBody>
      </p:sp>
      <p:sp>
        <p:nvSpPr>
          <p:cNvPr id="1183" name="Google Shape;1183;p113"/>
          <p:cNvSpPr txBox="1"/>
          <p:nvPr>
            <p:ph idx="1" type="body"/>
          </p:nvPr>
        </p:nvSpPr>
        <p:spPr>
          <a:xfrm>
            <a:off x="1243725" y="2571750"/>
            <a:ext cx="7038900" cy="635400"/>
          </a:xfrm>
          <a:prstGeom prst="rect">
            <a:avLst/>
          </a:prstGeom>
        </p:spPr>
        <p:txBody>
          <a:bodyPr anchorCtr="0" anchor="t" bIns="91425" lIns="91425" spcFirstLastPara="1" rIns="91425" wrap="square" tIns="91425">
            <a:normAutofit fontScale="25000" lnSpcReduction="20000"/>
          </a:bodyPr>
          <a:lstStyle/>
          <a:p>
            <a:pPr indent="0" lvl="0" marL="0" rtl="0" algn="l">
              <a:spcBef>
                <a:spcPts val="0"/>
              </a:spcBef>
              <a:spcAft>
                <a:spcPts val="1200"/>
              </a:spcAft>
              <a:buNone/>
            </a:pPr>
            <a:r>
              <a:rPr lang="en" sz="12000">
                <a:latin typeface="Arial"/>
                <a:ea typeface="Arial"/>
                <a:cs typeface="Arial"/>
                <a:sym typeface="Arial"/>
              </a:rPr>
              <a:t>Encryption Key = 7</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82"/>
                                        </p:tgtEl>
                                        <p:attrNameLst>
                                          <p:attrName>style.visibility</p:attrName>
                                        </p:attrNameLst>
                                      </p:cBhvr>
                                      <p:to>
                                        <p:strVal val="visible"/>
                                      </p:to>
                                    </p:set>
                                    <p:animEffect filter="fade" transition="in">
                                      <p:cBhvr>
                                        <p:cTn dur="1000"/>
                                        <p:tgtEl>
                                          <p:spTgt spid="118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83"/>
                                        </p:tgtEl>
                                        <p:attrNameLst>
                                          <p:attrName>style.visibility</p:attrName>
                                        </p:attrNameLst>
                                      </p:cBhvr>
                                      <p:to>
                                        <p:strVal val="visible"/>
                                      </p:to>
                                    </p:set>
                                    <p:animEffect filter="fade" transition="in">
                                      <p:cBhvr>
                                        <p:cTn dur="1000"/>
                                        <p:tgtEl>
                                          <p:spTgt spid="118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7" name="Shape 1187"/>
        <p:cNvGrpSpPr/>
        <p:nvPr/>
      </p:nvGrpSpPr>
      <p:grpSpPr>
        <a:xfrm>
          <a:off x="0" y="0"/>
          <a:ext cx="0" cy="0"/>
          <a:chOff x="0" y="0"/>
          <a:chExt cx="0" cy="0"/>
        </a:xfrm>
      </p:grpSpPr>
      <p:sp>
        <p:nvSpPr>
          <p:cNvPr id="1188" name="Google Shape;1188;p11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Simulation - Encryption</a:t>
            </a:r>
            <a:endParaRPr/>
          </a:p>
        </p:txBody>
      </p:sp>
      <p:sp>
        <p:nvSpPr>
          <p:cNvPr id="1189" name="Google Shape;1189;p114"/>
          <p:cNvSpPr txBox="1"/>
          <p:nvPr/>
        </p:nvSpPr>
        <p:spPr>
          <a:xfrm>
            <a:off x="1297500" y="1307850"/>
            <a:ext cx="6759900" cy="492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2000">
                <a:solidFill>
                  <a:schemeClr val="lt2"/>
                </a:solidFill>
                <a:latin typeface="Lato"/>
                <a:ea typeface="Lato"/>
                <a:cs typeface="Lato"/>
                <a:sym typeface="Lato"/>
              </a:rPr>
              <a:t>Step 3: Apply the formula to each letter of the message</a:t>
            </a:r>
            <a:endParaRPr sz="2000">
              <a:solidFill>
                <a:schemeClr val="lt2"/>
              </a:solidFill>
              <a:latin typeface="Lato"/>
              <a:ea typeface="Lato"/>
              <a:cs typeface="Lato"/>
              <a:sym typeface="Lato"/>
            </a:endParaRPr>
          </a:p>
        </p:txBody>
      </p:sp>
      <p:graphicFrame>
        <p:nvGraphicFramePr>
          <p:cNvPr id="1190" name="Google Shape;1190;p114"/>
          <p:cNvGraphicFramePr/>
          <p:nvPr/>
        </p:nvGraphicFramePr>
        <p:xfrm>
          <a:off x="1297500" y="3464363"/>
          <a:ext cx="3000000" cy="3000000"/>
        </p:xfrm>
        <a:graphic>
          <a:graphicData uri="http://schemas.openxmlformats.org/drawingml/2006/table">
            <a:tbl>
              <a:tblPr>
                <a:noFill/>
                <a:tableStyleId>{E411E89E-CD07-40C0-A447-2C83C039E8EA}</a:tableStyleId>
              </a:tblPr>
              <a:tblGrid>
                <a:gridCol w="382850"/>
                <a:gridCol w="382850"/>
                <a:gridCol w="382850"/>
                <a:gridCol w="382850"/>
                <a:gridCol w="382850"/>
                <a:gridCol w="382850"/>
                <a:gridCol w="382850"/>
                <a:gridCol w="382850"/>
                <a:gridCol w="382850"/>
                <a:gridCol w="382850"/>
                <a:gridCol w="382850"/>
                <a:gridCol w="382850"/>
              </a:tblGrid>
              <a:tr h="397500">
                <a:tc>
                  <a:txBody>
                    <a:bodyPr/>
                    <a:lstStyle/>
                    <a:p>
                      <a:pPr indent="0" lvl="0" marL="0" rtl="0" algn="ctr">
                        <a:spcBef>
                          <a:spcPts val="0"/>
                        </a:spcBef>
                        <a:spcAft>
                          <a:spcPts val="0"/>
                        </a:spcAft>
                        <a:buNone/>
                      </a:pPr>
                      <a:r>
                        <a:rPr lang="en">
                          <a:solidFill>
                            <a:schemeClr val="lt1"/>
                          </a:solidFill>
                        </a:rPr>
                        <a:t>3</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18</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25</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16</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20</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15</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7</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18</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1</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16</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8</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25</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288300">
                <a:tc>
                  <a:txBody>
                    <a:bodyPr/>
                    <a:lstStyle/>
                    <a:p>
                      <a:pPr indent="0" lvl="0" marL="0" rtl="0" algn="ctr">
                        <a:spcBef>
                          <a:spcPts val="0"/>
                        </a:spcBef>
                        <a:spcAft>
                          <a:spcPts val="0"/>
                        </a:spcAft>
                        <a:buNone/>
                      </a:pPr>
                      <a:r>
                        <a:rPr lang="en" sz="700">
                          <a:solidFill>
                            <a:schemeClr val="lt1"/>
                          </a:solidFill>
                        </a:rPr>
                        <a:t>0</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1</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2</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3</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4</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5</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6</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7</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8</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9</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10</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11</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r>
            </a:tbl>
          </a:graphicData>
        </a:graphic>
      </p:graphicFrame>
      <p:graphicFrame>
        <p:nvGraphicFramePr>
          <p:cNvPr id="1191" name="Google Shape;1191;p114"/>
          <p:cNvGraphicFramePr/>
          <p:nvPr/>
        </p:nvGraphicFramePr>
        <p:xfrm>
          <a:off x="1297500" y="2072588"/>
          <a:ext cx="3000000" cy="3000000"/>
        </p:xfrm>
        <a:graphic>
          <a:graphicData uri="http://schemas.openxmlformats.org/drawingml/2006/table">
            <a:tbl>
              <a:tblPr>
                <a:noFill/>
                <a:tableStyleId>{E411E89E-CD07-40C0-A447-2C83C039E8EA}</a:tableStyleId>
              </a:tblPr>
              <a:tblGrid>
                <a:gridCol w="382850"/>
                <a:gridCol w="382850"/>
                <a:gridCol w="382850"/>
                <a:gridCol w="382850"/>
                <a:gridCol w="382850"/>
                <a:gridCol w="382850"/>
                <a:gridCol w="382850"/>
                <a:gridCol w="382850"/>
                <a:gridCol w="382850"/>
                <a:gridCol w="382850"/>
                <a:gridCol w="382850"/>
                <a:gridCol w="382850"/>
              </a:tblGrid>
              <a:tr h="397500">
                <a:tc>
                  <a:txBody>
                    <a:bodyPr/>
                    <a:lstStyle/>
                    <a:p>
                      <a:pPr indent="0" lvl="0" marL="0" rtl="0" algn="ctr">
                        <a:spcBef>
                          <a:spcPts val="0"/>
                        </a:spcBef>
                        <a:spcAft>
                          <a:spcPts val="0"/>
                        </a:spcAft>
                        <a:buNone/>
                      </a:pPr>
                      <a:r>
                        <a:rPr lang="en">
                          <a:solidFill>
                            <a:schemeClr val="lt1"/>
                          </a:solidFill>
                        </a:rPr>
                        <a:t>C</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R</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Y</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P</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T</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O</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G</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R</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A</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P</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H</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Y</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288300">
                <a:tc>
                  <a:txBody>
                    <a:bodyPr/>
                    <a:lstStyle/>
                    <a:p>
                      <a:pPr indent="0" lvl="0" marL="0" rtl="0" algn="ctr">
                        <a:spcBef>
                          <a:spcPts val="0"/>
                        </a:spcBef>
                        <a:spcAft>
                          <a:spcPts val="0"/>
                        </a:spcAft>
                        <a:buNone/>
                      </a:pPr>
                      <a:r>
                        <a:rPr lang="en" sz="700">
                          <a:solidFill>
                            <a:schemeClr val="lt1"/>
                          </a:solidFill>
                        </a:rPr>
                        <a:t>0</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1</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2</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3</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4</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5</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6</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7</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8</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9</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10</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11</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r>
            </a:tbl>
          </a:graphicData>
        </a:graphic>
      </p:graphicFrame>
      <p:cxnSp>
        <p:nvCxnSpPr>
          <p:cNvPr id="1192" name="Google Shape;1192;p114"/>
          <p:cNvCxnSpPr/>
          <p:nvPr/>
        </p:nvCxnSpPr>
        <p:spPr>
          <a:xfrm rot="10800000">
            <a:off x="3595050" y="2924800"/>
            <a:ext cx="0" cy="285300"/>
          </a:xfrm>
          <a:prstGeom prst="straightConnector1">
            <a:avLst/>
          </a:prstGeom>
          <a:noFill/>
          <a:ln cap="flat" cmpd="sng" w="19050">
            <a:solidFill>
              <a:schemeClr val="lt2"/>
            </a:solidFill>
            <a:prstDash val="solid"/>
            <a:round/>
            <a:headEnd len="med" w="med" type="triangle"/>
            <a:tailEnd len="med" w="med"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89"/>
                                        </p:tgtEl>
                                        <p:attrNameLst>
                                          <p:attrName>style.visibility</p:attrName>
                                        </p:attrNameLst>
                                      </p:cBhvr>
                                      <p:to>
                                        <p:strVal val="visible"/>
                                      </p:to>
                                    </p:set>
                                    <p:animEffect filter="fade" transition="in">
                                      <p:cBhvr>
                                        <p:cTn dur="1000"/>
                                        <p:tgtEl>
                                          <p:spTgt spid="118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91"/>
                                        </p:tgtEl>
                                        <p:attrNameLst>
                                          <p:attrName>style.visibility</p:attrName>
                                        </p:attrNameLst>
                                      </p:cBhvr>
                                      <p:to>
                                        <p:strVal val="visible"/>
                                      </p:to>
                                    </p:set>
                                    <p:animEffect filter="fade" transition="in">
                                      <p:cBhvr>
                                        <p:cTn dur="1000"/>
                                        <p:tgtEl>
                                          <p:spTgt spid="119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92"/>
                                        </p:tgtEl>
                                        <p:attrNameLst>
                                          <p:attrName>style.visibility</p:attrName>
                                        </p:attrNameLst>
                                      </p:cBhvr>
                                      <p:to>
                                        <p:strVal val="visible"/>
                                      </p:to>
                                    </p:set>
                                    <p:animEffect filter="fade" transition="in">
                                      <p:cBhvr>
                                        <p:cTn dur="1000"/>
                                        <p:tgtEl>
                                          <p:spTgt spid="119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90"/>
                                        </p:tgtEl>
                                        <p:attrNameLst>
                                          <p:attrName>style.visibility</p:attrName>
                                        </p:attrNameLst>
                                      </p:cBhvr>
                                      <p:to>
                                        <p:strVal val="visible"/>
                                      </p:to>
                                    </p:set>
                                    <p:animEffect filter="fade" transition="in">
                                      <p:cBhvr>
                                        <p:cTn dur="1000"/>
                                        <p:tgtEl>
                                          <p:spTgt spid="119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90"/>
                                        </p:tgtEl>
                                        <p:attrNameLst>
                                          <p:attrName>style.visibility</p:attrName>
                                        </p:attrNameLst>
                                      </p:cBhvr>
                                      <p:to>
                                        <p:strVal val="visible"/>
                                      </p:to>
                                    </p:set>
                                    <p:animEffect filter="fade" transition="in">
                                      <p:cBhvr>
                                        <p:cTn dur="1000"/>
                                        <p:tgtEl>
                                          <p:spTgt spid="1190"/>
                                        </p:tgtEl>
                                      </p:cBhvr>
                                    </p:animEffect>
                                  </p:childTnLst>
                                </p:cTn>
                              </p:par>
                              <p:par>
                                <p:cTn fill="hold" nodeType="withEffect" presetClass="entr" presetID="10" presetSubtype="0">
                                  <p:stCondLst>
                                    <p:cond delay="0"/>
                                  </p:stCondLst>
                                  <p:childTnLst>
                                    <p:set>
                                      <p:cBhvr>
                                        <p:cTn dur="1" fill="hold">
                                          <p:stCondLst>
                                            <p:cond delay="0"/>
                                          </p:stCondLst>
                                        </p:cTn>
                                        <p:tgtEl>
                                          <p:spTgt spid="1192"/>
                                        </p:tgtEl>
                                        <p:attrNameLst>
                                          <p:attrName>style.visibility</p:attrName>
                                        </p:attrNameLst>
                                      </p:cBhvr>
                                      <p:to>
                                        <p:strVal val="visible"/>
                                      </p:to>
                                    </p:set>
                                    <p:animEffect filter="fade" transition="in">
                                      <p:cBhvr>
                                        <p:cTn dur="1000"/>
                                        <p:tgtEl>
                                          <p:spTgt spid="119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6" name="Shape 1196"/>
        <p:cNvGrpSpPr/>
        <p:nvPr/>
      </p:nvGrpSpPr>
      <p:grpSpPr>
        <a:xfrm>
          <a:off x="0" y="0"/>
          <a:ext cx="0" cy="0"/>
          <a:chOff x="0" y="0"/>
          <a:chExt cx="0" cy="0"/>
        </a:xfrm>
      </p:grpSpPr>
      <p:sp>
        <p:nvSpPr>
          <p:cNvPr id="1197" name="Google Shape;1197;p11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Simulation - Encryption</a:t>
            </a:r>
            <a:endParaRPr/>
          </a:p>
        </p:txBody>
      </p:sp>
      <p:sp>
        <p:nvSpPr>
          <p:cNvPr id="1198" name="Google Shape;1198;p115"/>
          <p:cNvSpPr txBox="1"/>
          <p:nvPr/>
        </p:nvSpPr>
        <p:spPr>
          <a:xfrm>
            <a:off x="1297500" y="1307850"/>
            <a:ext cx="6759900" cy="492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2000">
                <a:solidFill>
                  <a:schemeClr val="lt2"/>
                </a:solidFill>
                <a:latin typeface="Lato"/>
                <a:ea typeface="Lato"/>
                <a:cs typeface="Lato"/>
                <a:sym typeface="Lato"/>
              </a:rPr>
              <a:t>Step 3: Apply the formula to each letter of the message</a:t>
            </a:r>
            <a:endParaRPr sz="2000">
              <a:solidFill>
                <a:schemeClr val="lt2"/>
              </a:solidFill>
              <a:latin typeface="Lato"/>
              <a:ea typeface="Lato"/>
              <a:cs typeface="Lato"/>
              <a:sym typeface="Lato"/>
            </a:endParaRPr>
          </a:p>
        </p:txBody>
      </p:sp>
      <p:cxnSp>
        <p:nvCxnSpPr>
          <p:cNvPr id="1199" name="Google Shape;1199;p115"/>
          <p:cNvCxnSpPr/>
          <p:nvPr/>
        </p:nvCxnSpPr>
        <p:spPr>
          <a:xfrm rot="10800000">
            <a:off x="1424325" y="2700950"/>
            <a:ext cx="900" cy="670500"/>
          </a:xfrm>
          <a:prstGeom prst="straightConnector1">
            <a:avLst/>
          </a:prstGeom>
          <a:noFill/>
          <a:ln cap="flat" cmpd="sng" w="19050">
            <a:solidFill>
              <a:schemeClr val="lt2"/>
            </a:solidFill>
            <a:prstDash val="solid"/>
            <a:round/>
            <a:headEnd len="med" w="med" type="none"/>
            <a:tailEnd len="med" w="med" type="triangle"/>
          </a:ln>
        </p:spPr>
      </p:cxnSp>
      <p:sp>
        <p:nvSpPr>
          <p:cNvPr id="1200" name="Google Shape;1200;p115"/>
          <p:cNvSpPr txBox="1"/>
          <p:nvPr>
            <p:ph idx="1" type="body"/>
          </p:nvPr>
        </p:nvSpPr>
        <p:spPr>
          <a:xfrm>
            <a:off x="860050" y="3371450"/>
            <a:ext cx="2921700" cy="492600"/>
          </a:xfrm>
          <a:prstGeom prst="rect">
            <a:avLst/>
          </a:prstGeom>
        </p:spPr>
        <p:txBody>
          <a:bodyPr anchorCtr="0" anchor="t" bIns="91425" lIns="91425" spcFirstLastPara="1" rIns="91425" wrap="square" tIns="91425">
            <a:noAutofit/>
          </a:bodyPr>
          <a:lstStyle/>
          <a:p>
            <a:pPr indent="-514350" lvl="0" marL="514350" rtl="0" algn="l">
              <a:spcBef>
                <a:spcPts val="0"/>
              </a:spcBef>
              <a:spcAft>
                <a:spcPts val="0"/>
              </a:spcAft>
              <a:buNone/>
            </a:pPr>
            <a:r>
              <a:rPr lang="en" sz="1500"/>
              <a:t>(3</a:t>
            </a:r>
            <a:r>
              <a:rPr baseline="30000" lang="en" sz="1500"/>
              <a:t>7</a:t>
            </a:r>
            <a:r>
              <a:rPr lang="en" sz="1500"/>
              <a:t>) mod (55)</a:t>
            </a:r>
            <a:endParaRPr sz="1500">
              <a:latin typeface="Arial"/>
              <a:ea typeface="Arial"/>
              <a:cs typeface="Arial"/>
              <a:sym typeface="Arial"/>
            </a:endParaRPr>
          </a:p>
          <a:p>
            <a:pPr indent="0" lvl="0" marL="0" rtl="0" algn="ctr">
              <a:lnSpc>
                <a:spcPct val="95000"/>
              </a:lnSpc>
              <a:spcBef>
                <a:spcPts val="1200"/>
              </a:spcBef>
              <a:spcAft>
                <a:spcPts val="1200"/>
              </a:spcAft>
              <a:buSzPts val="275"/>
              <a:buNone/>
            </a:pPr>
            <a:r>
              <a:t/>
            </a:r>
            <a:endParaRPr sz="1500">
              <a:latin typeface="Arial"/>
              <a:ea typeface="Arial"/>
              <a:cs typeface="Arial"/>
              <a:sym typeface="Arial"/>
            </a:endParaRPr>
          </a:p>
        </p:txBody>
      </p:sp>
      <p:sp>
        <p:nvSpPr>
          <p:cNvPr id="1201" name="Google Shape;1201;p115"/>
          <p:cNvSpPr txBox="1"/>
          <p:nvPr>
            <p:ph idx="1" type="body"/>
          </p:nvPr>
        </p:nvSpPr>
        <p:spPr>
          <a:xfrm>
            <a:off x="1297500" y="3983750"/>
            <a:ext cx="1626300" cy="3624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lang="en" sz="1500">
                <a:latin typeface="Arial"/>
                <a:ea typeface="Arial"/>
                <a:cs typeface="Arial"/>
                <a:sym typeface="Arial"/>
              </a:rPr>
              <a:t>Output</a:t>
            </a:r>
            <a:endParaRPr sz="1500"/>
          </a:p>
        </p:txBody>
      </p:sp>
      <p:sp>
        <p:nvSpPr>
          <p:cNvPr id="1202" name="Google Shape;1202;p115"/>
          <p:cNvSpPr txBox="1"/>
          <p:nvPr>
            <p:ph idx="1" type="body"/>
          </p:nvPr>
        </p:nvSpPr>
        <p:spPr>
          <a:xfrm>
            <a:off x="6423875" y="1942275"/>
            <a:ext cx="1626300" cy="3624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lang="en" sz="1500">
                <a:latin typeface="Arial"/>
                <a:ea typeface="Arial"/>
                <a:cs typeface="Arial"/>
                <a:sym typeface="Arial"/>
              </a:rPr>
              <a:t>1st Traversal</a:t>
            </a:r>
            <a:endParaRPr sz="1500"/>
          </a:p>
        </p:txBody>
      </p:sp>
      <p:graphicFrame>
        <p:nvGraphicFramePr>
          <p:cNvPr id="1203" name="Google Shape;1203;p115"/>
          <p:cNvGraphicFramePr/>
          <p:nvPr/>
        </p:nvGraphicFramePr>
        <p:xfrm>
          <a:off x="1297500" y="1907175"/>
          <a:ext cx="3000000" cy="3000000"/>
        </p:xfrm>
        <a:graphic>
          <a:graphicData uri="http://schemas.openxmlformats.org/drawingml/2006/table">
            <a:tbl>
              <a:tblPr>
                <a:noFill/>
                <a:tableStyleId>{E411E89E-CD07-40C0-A447-2C83C039E8EA}</a:tableStyleId>
              </a:tblPr>
              <a:tblGrid>
                <a:gridCol w="382850"/>
                <a:gridCol w="382850"/>
                <a:gridCol w="382850"/>
                <a:gridCol w="382850"/>
                <a:gridCol w="382850"/>
                <a:gridCol w="382850"/>
                <a:gridCol w="382850"/>
                <a:gridCol w="382850"/>
                <a:gridCol w="382850"/>
                <a:gridCol w="382850"/>
                <a:gridCol w="382850"/>
                <a:gridCol w="382850"/>
              </a:tblGrid>
              <a:tr h="397500">
                <a:tc>
                  <a:txBody>
                    <a:bodyPr/>
                    <a:lstStyle/>
                    <a:p>
                      <a:pPr indent="0" lvl="0" marL="0" rtl="0" algn="ctr">
                        <a:spcBef>
                          <a:spcPts val="0"/>
                        </a:spcBef>
                        <a:spcAft>
                          <a:spcPts val="0"/>
                        </a:spcAft>
                        <a:buNone/>
                      </a:pPr>
                      <a:r>
                        <a:rPr lang="en">
                          <a:solidFill>
                            <a:schemeClr val="lt1"/>
                          </a:solidFill>
                        </a:rPr>
                        <a:t>3</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18</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25</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16</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20</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15</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7</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18</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1</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16</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8</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25</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288300">
                <a:tc>
                  <a:txBody>
                    <a:bodyPr/>
                    <a:lstStyle/>
                    <a:p>
                      <a:pPr indent="0" lvl="0" marL="0" rtl="0" algn="ctr">
                        <a:spcBef>
                          <a:spcPts val="0"/>
                        </a:spcBef>
                        <a:spcAft>
                          <a:spcPts val="0"/>
                        </a:spcAft>
                        <a:buNone/>
                      </a:pPr>
                      <a:r>
                        <a:rPr lang="en" sz="700">
                          <a:solidFill>
                            <a:schemeClr val="lt1"/>
                          </a:solidFill>
                        </a:rPr>
                        <a:t>0</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1</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2</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3</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4</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5</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6</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7</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8</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9</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10</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11</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r>
            </a:tbl>
          </a:graphicData>
        </a:graphic>
      </p:graphicFrame>
      <p:graphicFrame>
        <p:nvGraphicFramePr>
          <p:cNvPr id="1204" name="Google Shape;1204;p115"/>
          <p:cNvGraphicFramePr/>
          <p:nvPr/>
        </p:nvGraphicFramePr>
        <p:xfrm>
          <a:off x="1297500" y="4350150"/>
          <a:ext cx="3000000" cy="3000000"/>
        </p:xfrm>
        <a:graphic>
          <a:graphicData uri="http://schemas.openxmlformats.org/drawingml/2006/table">
            <a:tbl>
              <a:tblPr>
                <a:noFill/>
                <a:tableStyleId>{E411E89E-CD07-40C0-A447-2C83C039E8EA}</a:tableStyleId>
              </a:tblPr>
              <a:tblGrid>
                <a:gridCol w="382850"/>
                <a:gridCol w="382850"/>
                <a:gridCol w="382850"/>
                <a:gridCol w="382850"/>
                <a:gridCol w="382850"/>
                <a:gridCol w="382850"/>
                <a:gridCol w="382850"/>
                <a:gridCol w="382850"/>
                <a:gridCol w="382850"/>
                <a:gridCol w="382850"/>
                <a:gridCol w="382850"/>
                <a:gridCol w="382850"/>
              </a:tblGrid>
              <a:tr h="397500">
                <a:tc>
                  <a:txBody>
                    <a:bodyPr/>
                    <a:lstStyle/>
                    <a:p>
                      <a:pPr indent="0" lvl="0" marL="0" rtl="0" algn="ctr">
                        <a:spcBef>
                          <a:spcPts val="0"/>
                        </a:spcBef>
                        <a:spcAft>
                          <a:spcPts val="0"/>
                        </a:spcAft>
                        <a:buNone/>
                      </a:pPr>
                      <a:r>
                        <a:rPr lang="en">
                          <a:solidFill>
                            <a:schemeClr val="lt1"/>
                          </a:solidFill>
                        </a:rPr>
                        <a:t>42</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18</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25</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16</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20</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15</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7</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18</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1</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16</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8</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25</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288300">
                <a:tc>
                  <a:txBody>
                    <a:bodyPr/>
                    <a:lstStyle/>
                    <a:p>
                      <a:pPr indent="0" lvl="0" marL="0" rtl="0" algn="ctr">
                        <a:spcBef>
                          <a:spcPts val="0"/>
                        </a:spcBef>
                        <a:spcAft>
                          <a:spcPts val="0"/>
                        </a:spcAft>
                        <a:buNone/>
                      </a:pPr>
                      <a:r>
                        <a:rPr lang="en" sz="700">
                          <a:solidFill>
                            <a:schemeClr val="lt1"/>
                          </a:solidFill>
                        </a:rPr>
                        <a:t>0</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1</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2</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3</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4</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5</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6</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7</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8</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9</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10</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11</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r>
            </a:tbl>
          </a:graphicData>
        </a:graphic>
      </p:graphicFrame>
      <p:sp>
        <p:nvSpPr>
          <p:cNvPr id="1205" name="Google Shape;1205;p115"/>
          <p:cNvSpPr txBox="1"/>
          <p:nvPr/>
        </p:nvSpPr>
        <p:spPr>
          <a:xfrm>
            <a:off x="6423875" y="2700948"/>
            <a:ext cx="26271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FFFF"/>
                </a:solidFill>
              </a:rPr>
              <a:t>Formula:</a:t>
            </a:r>
            <a:endParaRPr>
              <a:solidFill>
                <a:srgbClr val="FFFFFF"/>
              </a:solidFill>
            </a:endParaRPr>
          </a:p>
          <a:p>
            <a:pPr indent="0" lvl="0" marL="0" rtl="0" algn="l">
              <a:spcBef>
                <a:spcPts val="0"/>
              </a:spcBef>
              <a:spcAft>
                <a:spcPts val="0"/>
              </a:spcAft>
              <a:buNone/>
            </a:pPr>
            <a:r>
              <a:rPr lang="en">
                <a:solidFill>
                  <a:srgbClr val="FFFFFF"/>
                </a:solidFill>
              </a:rPr>
              <a:t>c</a:t>
            </a:r>
            <a:r>
              <a:rPr lang="en">
                <a:solidFill>
                  <a:srgbClr val="FFFFFF"/>
                </a:solidFill>
              </a:rPr>
              <a:t> = m^e</a:t>
            </a:r>
            <a:r>
              <a:rPr lang="en">
                <a:solidFill>
                  <a:schemeClr val="lt1"/>
                </a:solidFill>
              </a:rPr>
              <a:t>Key</a:t>
            </a:r>
            <a:r>
              <a:rPr lang="en">
                <a:solidFill>
                  <a:srgbClr val="FFFFFF"/>
                </a:solidFill>
              </a:rPr>
              <a:t> mod (n)</a:t>
            </a:r>
            <a:endParaRPr>
              <a:solidFill>
                <a:srgbClr val="FFFFFF"/>
              </a:solidFill>
            </a:endParaRPr>
          </a:p>
          <a:p>
            <a:pPr indent="0" lvl="0" marL="0" rtl="0" algn="l">
              <a:spcBef>
                <a:spcPts val="0"/>
              </a:spcBef>
              <a:spcAft>
                <a:spcPts val="0"/>
              </a:spcAft>
              <a:buNone/>
            </a:pPr>
            <a:r>
              <a:rPr lang="en">
                <a:solidFill>
                  <a:srgbClr val="FFFFFF"/>
                </a:solidFill>
              </a:rPr>
              <a:t>m</a:t>
            </a:r>
            <a:r>
              <a:rPr lang="en">
                <a:solidFill>
                  <a:srgbClr val="FFFFFF"/>
                </a:solidFill>
              </a:rPr>
              <a:t> = ‘c’ = 3</a:t>
            </a:r>
            <a:endParaRPr>
              <a:solidFill>
                <a:srgbClr val="FFFFFF"/>
              </a:solidFill>
            </a:endParaRPr>
          </a:p>
          <a:p>
            <a:pPr indent="0" lvl="0" marL="0" rtl="0" algn="l">
              <a:spcBef>
                <a:spcPts val="0"/>
              </a:spcBef>
              <a:spcAft>
                <a:spcPts val="0"/>
              </a:spcAft>
              <a:buNone/>
            </a:pPr>
            <a:r>
              <a:rPr lang="en">
                <a:solidFill>
                  <a:srgbClr val="FFFFFF"/>
                </a:solidFill>
              </a:rPr>
              <a:t>n = 55</a:t>
            </a:r>
            <a:endParaRPr>
              <a:solidFill>
                <a:srgbClr val="FFFFFF"/>
              </a:solidFill>
            </a:endParaRPr>
          </a:p>
          <a:p>
            <a:pPr indent="0" lvl="0" marL="0" rtl="0" algn="l">
              <a:spcBef>
                <a:spcPts val="0"/>
              </a:spcBef>
              <a:spcAft>
                <a:spcPts val="0"/>
              </a:spcAft>
              <a:buNone/>
            </a:pPr>
            <a:r>
              <a:rPr lang="en">
                <a:solidFill>
                  <a:srgbClr val="FFFFFF"/>
                </a:solidFill>
              </a:rPr>
              <a:t>e</a:t>
            </a:r>
            <a:r>
              <a:rPr lang="en">
                <a:solidFill>
                  <a:schemeClr val="lt1"/>
                </a:solidFill>
              </a:rPr>
              <a:t>Key</a:t>
            </a:r>
            <a:r>
              <a:rPr lang="en">
                <a:solidFill>
                  <a:srgbClr val="FFFFFF"/>
                </a:solidFill>
              </a:rPr>
              <a:t> = 7</a:t>
            </a:r>
            <a:br>
              <a:rPr lang="en">
                <a:solidFill>
                  <a:srgbClr val="FFFFFF"/>
                </a:solidFill>
              </a:rPr>
            </a:br>
            <a:endParaRPr>
              <a:solidFill>
                <a:srgbClr val="FFFFFF"/>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02"/>
                                        </p:tgtEl>
                                        <p:attrNameLst>
                                          <p:attrName>style.visibility</p:attrName>
                                        </p:attrNameLst>
                                      </p:cBhvr>
                                      <p:to>
                                        <p:strVal val="visible"/>
                                      </p:to>
                                    </p:set>
                                    <p:animEffect filter="fade" transition="in">
                                      <p:cBhvr>
                                        <p:cTn dur="1000"/>
                                        <p:tgtEl>
                                          <p:spTgt spid="120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99"/>
                                        </p:tgtEl>
                                        <p:attrNameLst>
                                          <p:attrName>style.visibility</p:attrName>
                                        </p:attrNameLst>
                                      </p:cBhvr>
                                      <p:to>
                                        <p:strVal val="visible"/>
                                      </p:to>
                                    </p:set>
                                    <p:animEffect filter="fade" transition="in">
                                      <p:cBhvr>
                                        <p:cTn dur="1000"/>
                                        <p:tgtEl>
                                          <p:spTgt spid="119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05"/>
                                        </p:tgtEl>
                                        <p:attrNameLst>
                                          <p:attrName>style.visibility</p:attrName>
                                        </p:attrNameLst>
                                      </p:cBhvr>
                                      <p:to>
                                        <p:strVal val="visible"/>
                                      </p:to>
                                    </p:set>
                                    <p:animEffect filter="fade" transition="in">
                                      <p:cBhvr>
                                        <p:cTn dur="1000"/>
                                        <p:tgtEl>
                                          <p:spTgt spid="1205"/>
                                        </p:tgtEl>
                                      </p:cBhvr>
                                    </p:animEffect>
                                  </p:childTnLst>
                                </p:cTn>
                              </p:par>
                              <p:par>
                                <p:cTn fill="hold" nodeType="withEffect" presetClass="entr" presetID="10" presetSubtype="0">
                                  <p:stCondLst>
                                    <p:cond delay="0"/>
                                  </p:stCondLst>
                                  <p:childTnLst>
                                    <p:set>
                                      <p:cBhvr>
                                        <p:cTn dur="1" fill="hold">
                                          <p:stCondLst>
                                            <p:cond delay="0"/>
                                          </p:stCondLst>
                                        </p:cTn>
                                        <p:tgtEl>
                                          <p:spTgt spid="1200"/>
                                        </p:tgtEl>
                                        <p:attrNameLst>
                                          <p:attrName>style.visibility</p:attrName>
                                        </p:attrNameLst>
                                      </p:cBhvr>
                                      <p:to>
                                        <p:strVal val="visible"/>
                                      </p:to>
                                    </p:set>
                                    <p:animEffect filter="fade" transition="in">
                                      <p:cBhvr>
                                        <p:cTn dur="1000"/>
                                        <p:tgtEl>
                                          <p:spTgt spid="120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01"/>
                                        </p:tgtEl>
                                        <p:attrNameLst>
                                          <p:attrName>style.visibility</p:attrName>
                                        </p:attrNameLst>
                                      </p:cBhvr>
                                      <p:to>
                                        <p:strVal val="visible"/>
                                      </p:to>
                                    </p:set>
                                    <p:animEffect filter="fade" transition="in">
                                      <p:cBhvr>
                                        <p:cTn dur="1000"/>
                                        <p:tgtEl>
                                          <p:spTgt spid="120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9" name="Shape 1209"/>
        <p:cNvGrpSpPr/>
        <p:nvPr/>
      </p:nvGrpSpPr>
      <p:grpSpPr>
        <a:xfrm>
          <a:off x="0" y="0"/>
          <a:ext cx="0" cy="0"/>
          <a:chOff x="0" y="0"/>
          <a:chExt cx="0" cy="0"/>
        </a:xfrm>
      </p:grpSpPr>
      <p:sp>
        <p:nvSpPr>
          <p:cNvPr id="1210" name="Google Shape;1210;p11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Simulation - Encryption</a:t>
            </a:r>
            <a:endParaRPr/>
          </a:p>
        </p:txBody>
      </p:sp>
      <p:sp>
        <p:nvSpPr>
          <p:cNvPr id="1211" name="Google Shape;1211;p116"/>
          <p:cNvSpPr txBox="1"/>
          <p:nvPr/>
        </p:nvSpPr>
        <p:spPr>
          <a:xfrm>
            <a:off x="1297500" y="1307850"/>
            <a:ext cx="6759900" cy="492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2000">
                <a:solidFill>
                  <a:schemeClr val="lt2"/>
                </a:solidFill>
                <a:latin typeface="Lato"/>
                <a:ea typeface="Lato"/>
                <a:cs typeface="Lato"/>
                <a:sym typeface="Lato"/>
              </a:rPr>
              <a:t>Step 3: Apply the formula to each letter of the message</a:t>
            </a:r>
            <a:endParaRPr sz="2000">
              <a:solidFill>
                <a:schemeClr val="lt2"/>
              </a:solidFill>
              <a:latin typeface="Lato"/>
              <a:ea typeface="Lato"/>
              <a:cs typeface="Lato"/>
              <a:sym typeface="Lato"/>
            </a:endParaRPr>
          </a:p>
        </p:txBody>
      </p:sp>
      <p:sp>
        <p:nvSpPr>
          <p:cNvPr id="1212" name="Google Shape;1212;p116"/>
          <p:cNvSpPr txBox="1"/>
          <p:nvPr>
            <p:ph idx="1" type="body"/>
          </p:nvPr>
        </p:nvSpPr>
        <p:spPr>
          <a:xfrm>
            <a:off x="1297500" y="3909550"/>
            <a:ext cx="1626300" cy="3624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lang="en" sz="1500">
                <a:latin typeface="Arial"/>
                <a:ea typeface="Arial"/>
                <a:cs typeface="Arial"/>
                <a:sym typeface="Arial"/>
              </a:rPr>
              <a:t>Output</a:t>
            </a:r>
            <a:endParaRPr sz="1500"/>
          </a:p>
        </p:txBody>
      </p:sp>
      <p:graphicFrame>
        <p:nvGraphicFramePr>
          <p:cNvPr id="1213" name="Google Shape;1213;p116"/>
          <p:cNvGraphicFramePr/>
          <p:nvPr/>
        </p:nvGraphicFramePr>
        <p:xfrm>
          <a:off x="1297500" y="1907175"/>
          <a:ext cx="3000000" cy="3000000"/>
        </p:xfrm>
        <a:graphic>
          <a:graphicData uri="http://schemas.openxmlformats.org/drawingml/2006/table">
            <a:tbl>
              <a:tblPr>
                <a:noFill/>
                <a:tableStyleId>{E411E89E-CD07-40C0-A447-2C83C039E8EA}</a:tableStyleId>
              </a:tblPr>
              <a:tblGrid>
                <a:gridCol w="382850"/>
                <a:gridCol w="382850"/>
                <a:gridCol w="382850"/>
                <a:gridCol w="382850"/>
                <a:gridCol w="382850"/>
                <a:gridCol w="382850"/>
                <a:gridCol w="382850"/>
                <a:gridCol w="382850"/>
                <a:gridCol w="382850"/>
                <a:gridCol w="382850"/>
                <a:gridCol w="382850"/>
                <a:gridCol w="382850"/>
              </a:tblGrid>
              <a:tr h="397500">
                <a:tc>
                  <a:txBody>
                    <a:bodyPr/>
                    <a:lstStyle/>
                    <a:p>
                      <a:pPr indent="0" lvl="0" marL="0" rtl="0" algn="ctr">
                        <a:spcBef>
                          <a:spcPts val="0"/>
                        </a:spcBef>
                        <a:spcAft>
                          <a:spcPts val="0"/>
                        </a:spcAft>
                        <a:buNone/>
                      </a:pPr>
                      <a:r>
                        <a:rPr lang="en">
                          <a:solidFill>
                            <a:schemeClr val="lt1"/>
                          </a:solidFill>
                        </a:rPr>
                        <a:t>42</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18</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25</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16</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20</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15</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7</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18</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1</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16</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8</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25</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288300">
                <a:tc>
                  <a:txBody>
                    <a:bodyPr/>
                    <a:lstStyle/>
                    <a:p>
                      <a:pPr indent="0" lvl="0" marL="0" rtl="0" algn="ctr">
                        <a:spcBef>
                          <a:spcPts val="0"/>
                        </a:spcBef>
                        <a:spcAft>
                          <a:spcPts val="0"/>
                        </a:spcAft>
                        <a:buNone/>
                      </a:pPr>
                      <a:r>
                        <a:rPr lang="en" sz="700">
                          <a:solidFill>
                            <a:schemeClr val="lt1"/>
                          </a:solidFill>
                        </a:rPr>
                        <a:t>0</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1</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2</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3</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4</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5</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6</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7</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8</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9</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10</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11</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r>
            </a:tbl>
          </a:graphicData>
        </a:graphic>
      </p:graphicFrame>
      <p:graphicFrame>
        <p:nvGraphicFramePr>
          <p:cNvPr id="1214" name="Google Shape;1214;p116"/>
          <p:cNvGraphicFramePr/>
          <p:nvPr/>
        </p:nvGraphicFramePr>
        <p:xfrm>
          <a:off x="1297500" y="4271950"/>
          <a:ext cx="3000000" cy="3000000"/>
        </p:xfrm>
        <a:graphic>
          <a:graphicData uri="http://schemas.openxmlformats.org/drawingml/2006/table">
            <a:tbl>
              <a:tblPr>
                <a:noFill/>
                <a:tableStyleId>{E411E89E-CD07-40C0-A447-2C83C039E8EA}</a:tableStyleId>
              </a:tblPr>
              <a:tblGrid>
                <a:gridCol w="382850"/>
                <a:gridCol w="382850"/>
                <a:gridCol w="382850"/>
                <a:gridCol w="382850"/>
                <a:gridCol w="382850"/>
                <a:gridCol w="382850"/>
                <a:gridCol w="382850"/>
                <a:gridCol w="382850"/>
                <a:gridCol w="382850"/>
                <a:gridCol w="382850"/>
                <a:gridCol w="382850"/>
                <a:gridCol w="382850"/>
              </a:tblGrid>
              <a:tr h="397500">
                <a:tc>
                  <a:txBody>
                    <a:bodyPr/>
                    <a:lstStyle/>
                    <a:p>
                      <a:pPr indent="0" lvl="0" marL="0" rtl="0" algn="ctr">
                        <a:spcBef>
                          <a:spcPts val="0"/>
                        </a:spcBef>
                        <a:spcAft>
                          <a:spcPts val="0"/>
                        </a:spcAft>
                        <a:buNone/>
                      </a:pPr>
                      <a:r>
                        <a:rPr lang="en">
                          <a:solidFill>
                            <a:schemeClr val="lt1"/>
                          </a:solidFill>
                        </a:rPr>
                        <a:t>42</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17</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25</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16</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20</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15</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7</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18</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1</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16</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8</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25</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288300">
                <a:tc>
                  <a:txBody>
                    <a:bodyPr/>
                    <a:lstStyle/>
                    <a:p>
                      <a:pPr indent="0" lvl="0" marL="0" rtl="0" algn="ctr">
                        <a:spcBef>
                          <a:spcPts val="0"/>
                        </a:spcBef>
                        <a:spcAft>
                          <a:spcPts val="0"/>
                        </a:spcAft>
                        <a:buNone/>
                      </a:pPr>
                      <a:r>
                        <a:rPr lang="en" sz="700">
                          <a:solidFill>
                            <a:schemeClr val="lt1"/>
                          </a:solidFill>
                        </a:rPr>
                        <a:t>0</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1</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2</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3</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4</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5</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6</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7</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8</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9</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10</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11</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r>
            </a:tbl>
          </a:graphicData>
        </a:graphic>
      </p:graphicFrame>
      <p:cxnSp>
        <p:nvCxnSpPr>
          <p:cNvPr id="1215" name="Google Shape;1215;p116"/>
          <p:cNvCxnSpPr/>
          <p:nvPr/>
        </p:nvCxnSpPr>
        <p:spPr>
          <a:xfrm rot="10800000">
            <a:off x="1858313" y="2700950"/>
            <a:ext cx="900" cy="670500"/>
          </a:xfrm>
          <a:prstGeom prst="straightConnector1">
            <a:avLst/>
          </a:prstGeom>
          <a:noFill/>
          <a:ln cap="flat" cmpd="sng" w="19050">
            <a:solidFill>
              <a:schemeClr val="lt2"/>
            </a:solidFill>
            <a:prstDash val="solid"/>
            <a:round/>
            <a:headEnd len="med" w="med" type="none"/>
            <a:tailEnd len="med" w="med" type="triangle"/>
          </a:ln>
        </p:spPr>
      </p:cxnSp>
      <p:sp>
        <p:nvSpPr>
          <p:cNvPr id="1216" name="Google Shape;1216;p116"/>
          <p:cNvSpPr txBox="1"/>
          <p:nvPr>
            <p:ph idx="1" type="body"/>
          </p:nvPr>
        </p:nvSpPr>
        <p:spPr>
          <a:xfrm>
            <a:off x="1217475" y="3371450"/>
            <a:ext cx="2921700" cy="492600"/>
          </a:xfrm>
          <a:prstGeom prst="rect">
            <a:avLst/>
          </a:prstGeom>
        </p:spPr>
        <p:txBody>
          <a:bodyPr anchorCtr="0" anchor="t" bIns="91425" lIns="91425" spcFirstLastPara="1" rIns="91425" wrap="square" tIns="91425">
            <a:noAutofit/>
          </a:bodyPr>
          <a:lstStyle/>
          <a:p>
            <a:pPr indent="-514350" lvl="0" marL="514350" rtl="0" algn="l">
              <a:spcBef>
                <a:spcPts val="0"/>
              </a:spcBef>
              <a:spcAft>
                <a:spcPts val="0"/>
              </a:spcAft>
              <a:buNone/>
            </a:pPr>
            <a:r>
              <a:rPr lang="en" sz="1500"/>
              <a:t>(18</a:t>
            </a:r>
            <a:r>
              <a:rPr baseline="30000" lang="en" sz="1500"/>
              <a:t>7</a:t>
            </a:r>
            <a:r>
              <a:rPr lang="en" sz="1500"/>
              <a:t>) mod (55)</a:t>
            </a:r>
            <a:endParaRPr sz="1500">
              <a:latin typeface="Arial"/>
              <a:ea typeface="Arial"/>
              <a:cs typeface="Arial"/>
              <a:sym typeface="Arial"/>
            </a:endParaRPr>
          </a:p>
          <a:p>
            <a:pPr indent="0" lvl="0" marL="0" rtl="0" algn="ctr">
              <a:lnSpc>
                <a:spcPct val="95000"/>
              </a:lnSpc>
              <a:spcBef>
                <a:spcPts val="1200"/>
              </a:spcBef>
              <a:spcAft>
                <a:spcPts val="1200"/>
              </a:spcAft>
              <a:buSzPts val="275"/>
              <a:buNone/>
            </a:pPr>
            <a:r>
              <a:t/>
            </a:r>
            <a:endParaRPr sz="1500">
              <a:latin typeface="Arial"/>
              <a:ea typeface="Arial"/>
              <a:cs typeface="Arial"/>
              <a:sym typeface="Arial"/>
            </a:endParaRPr>
          </a:p>
        </p:txBody>
      </p:sp>
      <p:sp>
        <p:nvSpPr>
          <p:cNvPr id="1217" name="Google Shape;1217;p116"/>
          <p:cNvSpPr txBox="1"/>
          <p:nvPr>
            <p:ph idx="1" type="body"/>
          </p:nvPr>
        </p:nvSpPr>
        <p:spPr>
          <a:xfrm>
            <a:off x="6180250" y="1942275"/>
            <a:ext cx="1626300" cy="3624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lang="en" sz="1500">
                <a:latin typeface="Arial"/>
                <a:ea typeface="Arial"/>
                <a:cs typeface="Arial"/>
                <a:sym typeface="Arial"/>
              </a:rPr>
              <a:t>2nd</a:t>
            </a:r>
            <a:r>
              <a:rPr lang="en" sz="1500">
                <a:latin typeface="Arial"/>
                <a:ea typeface="Arial"/>
                <a:cs typeface="Arial"/>
                <a:sym typeface="Arial"/>
              </a:rPr>
              <a:t> Traversal</a:t>
            </a:r>
            <a:endParaRPr sz="1500"/>
          </a:p>
        </p:txBody>
      </p:sp>
      <p:sp>
        <p:nvSpPr>
          <p:cNvPr id="1218" name="Google Shape;1218;p116"/>
          <p:cNvSpPr txBox="1"/>
          <p:nvPr/>
        </p:nvSpPr>
        <p:spPr>
          <a:xfrm>
            <a:off x="6423875" y="2700948"/>
            <a:ext cx="26271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FFFF"/>
                </a:solidFill>
              </a:rPr>
              <a:t>Formula:</a:t>
            </a:r>
            <a:endParaRPr>
              <a:solidFill>
                <a:srgbClr val="FFFFFF"/>
              </a:solidFill>
            </a:endParaRPr>
          </a:p>
          <a:p>
            <a:pPr indent="0" lvl="0" marL="0" rtl="0" algn="l">
              <a:spcBef>
                <a:spcPts val="0"/>
              </a:spcBef>
              <a:spcAft>
                <a:spcPts val="0"/>
              </a:spcAft>
              <a:buNone/>
            </a:pPr>
            <a:r>
              <a:rPr lang="en">
                <a:solidFill>
                  <a:srgbClr val="FFFFFF"/>
                </a:solidFill>
              </a:rPr>
              <a:t>c = m^e</a:t>
            </a:r>
            <a:r>
              <a:rPr lang="en">
                <a:solidFill>
                  <a:schemeClr val="lt1"/>
                </a:solidFill>
              </a:rPr>
              <a:t>Key</a:t>
            </a:r>
            <a:r>
              <a:rPr lang="en">
                <a:solidFill>
                  <a:srgbClr val="FFFFFF"/>
                </a:solidFill>
              </a:rPr>
              <a:t> mod (n)</a:t>
            </a:r>
            <a:endParaRPr>
              <a:solidFill>
                <a:srgbClr val="FFFFFF"/>
              </a:solidFill>
            </a:endParaRPr>
          </a:p>
          <a:p>
            <a:pPr indent="0" lvl="0" marL="0" rtl="0" algn="l">
              <a:spcBef>
                <a:spcPts val="0"/>
              </a:spcBef>
              <a:spcAft>
                <a:spcPts val="0"/>
              </a:spcAft>
              <a:buNone/>
            </a:pPr>
            <a:r>
              <a:rPr lang="en">
                <a:solidFill>
                  <a:srgbClr val="FFFFFF"/>
                </a:solidFill>
              </a:rPr>
              <a:t>m = ‘r’ = 18</a:t>
            </a:r>
            <a:endParaRPr>
              <a:solidFill>
                <a:srgbClr val="FFFFFF"/>
              </a:solidFill>
            </a:endParaRPr>
          </a:p>
          <a:p>
            <a:pPr indent="0" lvl="0" marL="0" rtl="0" algn="l">
              <a:spcBef>
                <a:spcPts val="0"/>
              </a:spcBef>
              <a:spcAft>
                <a:spcPts val="0"/>
              </a:spcAft>
              <a:buNone/>
            </a:pPr>
            <a:r>
              <a:rPr lang="en">
                <a:solidFill>
                  <a:srgbClr val="FFFFFF"/>
                </a:solidFill>
              </a:rPr>
              <a:t>n = 55</a:t>
            </a:r>
            <a:endParaRPr>
              <a:solidFill>
                <a:srgbClr val="FFFFFF"/>
              </a:solidFill>
            </a:endParaRPr>
          </a:p>
          <a:p>
            <a:pPr indent="0" lvl="0" marL="0" rtl="0" algn="l">
              <a:spcBef>
                <a:spcPts val="0"/>
              </a:spcBef>
              <a:spcAft>
                <a:spcPts val="0"/>
              </a:spcAft>
              <a:buNone/>
            </a:pPr>
            <a:r>
              <a:rPr lang="en">
                <a:solidFill>
                  <a:srgbClr val="FFFFFF"/>
                </a:solidFill>
              </a:rPr>
              <a:t>e</a:t>
            </a:r>
            <a:r>
              <a:rPr lang="en">
                <a:solidFill>
                  <a:schemeClr val="lt1"/>
                </a:solidFill>
              </a:rPr>
              <a:t>Key</a:t>
            </a:r>
            <a:r>
              <a:rPr lang="en">
                <a:solidFill>
                  <a:srgbClr val="FFFFFF"/>
                </a:solidFill>
              </a:rPr>
              <a:t> = 7</a:t>
            </a:r>
            <a:br>
              <a:rPr lang="en">
                <a:solidFill>
                  <a:srgbClr val="FFFFFF"/>
                </a:solidFill>
              </a:rPr>
            </a:br>
            <a:endParaRPr>
              <a:solidFill>
                <a:srgbClr val="FFFFFF"/>
              </a:solidFill>
            </a:endParaRP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2" name="Shape 1222"/>
        <p:cNvGrpSpPr/>
        <p:nvPr/>
      </p:nvGrpSpPr>
      <p:grpSpPr>
        <a:xfrm>
          <a:off x="0" y="0"/>
          <a:ext cx="0" cy="0"/>
          <a:chOff x="0" y="0"/>
          <a:chExt cx="0" cy="0"/>
        </a:xfrm>
      </p:grpSpPr>
      <p:sp>
        <p:nvSpPr>
          <p:cNvPr id="1223" name="Google Shape;1223;p117"/>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Simulation - Encryption</a:t>
            </a:r>
            <a:endParaRPr/>
          </a:p>
        </p:txBody>
      </p:sp>
      <p:sp>
        <p:nvSpPr>
          <p:cNvPr id="1224" name="Google Shape;1224;p117"/>
          <p:cNvSpPr txBox="1"/>
          <p:nvPr/>
        </p:nvSpPr>
        <p:spPr>
          <a:xfrm>
            <a:off x="1297500" y="1307850"/>
            <a:ext cx="6759900" cy="492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2000">
                <a:solidFill>
                  <a:schemeClr val="lt2"/>
                </a:solidFill>
                <a:latin typeface="Lato"/>
                <a:ea typeface="Lato"/>
                <a:cs typeface="Lato"/>
                <a:sym typeface="Lato"/>
              </a:rPr>
              <a:t>Step 3: Apply the formula to each letter of the message</a:t>
            </a:r>
            <a:endParaRPr sz="2000">
              <a:solidFill>
                <a:schemeClr val="lt2"/>
              </a:solidFill>
              <a:latin typeface="Lato"/>
              <a:ea typeface="Lato"/>
              <a:cs typeface="Lato"/>
              <a:sym typeface="Lato"/>
            </a:endParaRPr>
          </a:p>
        </p:txBody>
      </p:sp>
      <p:sp>
        <p:nvSpPr>
          <p:cNvPr id="1225" name="Google Shape;1225;p117"/>
          <p:cNvSpPr txBox="1"/>
          <p:nvPr>
            <p:ph idx="1" type="body"/>
          </p:nvPr>
        </p:nvSpPr>
        <p:spPr>
          <a:xfrm>
            <a:off x="1297500" y="3987750"/>
            <a:ext cx="1626300" cy="3624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lang="en" sz="1500">
                <a:latin typeface="Arial"/>
                <a:ea typeface="Arial"/>
                <a:cs typeface="Arial"/>
                <a:sym typeface="Arial"/>
              </a:rPr>
              <a:t>Output</a:t>
            </a:r>
            <a:endParaRPr sz="1500"/>
          </a:p>
        </p:txBody>
      </p:sp>
      <p:graphicFrame>
        <p:nvGraphicFramePr>
          <p:cNvPr id="1226" name="Google Shape;1226;p117"/>
          <p:cNvGraphicFramePr/>
          <p:nvPr/>
        </p:nvGraphicFramePr>
        <p:xfrm>
          <a:off x="1297500" y="1907175"/>
          <a:ext cx="3000000" cy="3000000"/>
        </p:xfrm>
        <a:graphic>
          <a:graphicData uri="http://schemas.openxmlformats.org/drawingml/2006/table">
            <a:tbl>
              <a:tblPr>
                <a:noFill/>
                <a:tableStyleId>{E411E89E-CD07-40C0-A447-2C83C039E8EA}</a:tableStyleId>
              </a:tblPr>
              <a:tblGrid>
                <a:gridCol w="382850"/>
                <a:gridCol w="382850"/>
                <a:gridCol w="382850"/>
                <a:gridCol w="382850"/>
                <a:gridCol w="382850"/>
                <a:gridCol w="382850"/>
                <a:gridCol w="382850"/>
                <a:gridCol w="382850"/>
                <a:gridCol w="382850"/>
                <a:gridCol w="382850"/>
                <a:gridCol w="382850"/>
                <a:gridCol w="382850"/>
              </a:tblGrid>
              <a:tr h="397500">
                <a:tc>
                  <a:txBody>
                    <a:bodyPr/>
                    <a:lstStyle/>
                    <a:p>
                      <a:pPr indent="0" lvl="0" marL="0" rtl="0" algn="ctr">
                        <a:spcBef>
                          <a:spcPts val="0"/>
                        </a:spcBef>
                        <a:spcAft>
                          <a:spcPts val="0"/>
                        </a:spcAft>
                        <a:buNone/>
                      </a:pPr>
                      <a:r>
                        <a:rPr lang="en">
                          <a:solidFill>
                            <a:schemeClr val="lt1"/>
                          </a:solidFill>
                        </a:rPr>
                        <a:t>42</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17</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25</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16</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20</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15</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7</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18</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1</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16</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8</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25</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288300">
                <a:tc>
                  <a:txBody>
                    <a:bodyPr/>
                    <a:lstStyle/>
                    <a:p>
                      <a:pPr indent="0" lvl="0" marL="0" rtl="0" algn="ctr">
                        <a:spcBef>
                          <a:spcPts val="0"/>
                        </a:spcBef>
                        <a:spcAft>
                          <a:spcPts val="0"/>
                        </a:spcAft>
                        <a:buNone/>
                      </a:pPr>
                      <a:r>
                        <a:rPr lang="en" sz="700">
                          <a:solidFill>
                            <a:schemeClr val="lt1"/>
                          </a:solidFill>
                        </a:rPr>
                        <a:t>0</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1</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2</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3</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4</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5</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6</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7</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8</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9</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10</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11</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r>
            </a:tbl>
          </a:graphicData>
        </a:graphic>
      </p:graphicFrame>
      <p:graphicFrame>
        <p:nvGraphicFramePr>
          <p:cNvPr id="1227" name="Google Shape;1227;p117"/>
          <p:cNvGraphicFramePr/>
          <p:nvPr/>
        </p:nvGraphicFramePr>
        <p:xfrm>
          <a:off x="1297500" y="4350150"/>
          <a:ext cx="3000000" cy="3000000"/>
        </p:xfrm>
        <a:graphic>
          <a:graphicData uri="http://schemas.openxmlformats.org/drawingml/2006/table">
            <a:tbl>
              <a:tblPr>
                <a:noFill/>
                <a:tableStyleId>{E411E89E-CD07-40C0-A447-2C83C039E8EA}</a:tableStyleId>
              </a:tblPr>
              <a:tblGrid>
                <a:gridCol w="382850"/>
                <a:gridCol w="382850"/>
                <a:gridCol w="382850"/>
                <a:gridCol w="382850"/>
                <a:gridCol w="382850"/>
                <a:gridCol w="382850"/>
                <a:gridCol w="382850"/>
                <a:gridCol w="382850"/>
                <a:gridCol w="382850"/>
                <a:gridCol w="382850"/>
                <a:gridCol w="382850"/>
                <a:gridCol w="382850"/>
              </a:tblGrid>
              <a:tr h="397500">
                <a:tc>
                  <a:txBody>
                    <a:bodyPr/>
                    <a:lstStyle/>
                    <a:p>
                      <a:pPr indent="0" lvl="0" marL="0" rtl="0" algn="ctr">
                        <a:spcBef>
                          <a:spcPts val="0"/>
                        </a:spcBef>
                        <a:spcAft>
                          <a:spcPts val="0"/>
                        </a:spcAft>
                        <a:buNone/>
                      </a:pPr>
                      <a:r>
                        <a:rPr lang="en">
                          <a:solidFill>
                            <a:schemeClr val="lt1"/>
                          </a:solidFill>
                        </a:rPr>
                        <a:t>42</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17</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20</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16</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20</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15</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7</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18</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1</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16</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8</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25</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288300">
                <a:tc>
                  <a:txBody>
                    <a:bodyPr/>
                    <a:lstStyle/>
                    <a:p>
                      <a:pPr indent="0" lvl="0" marL="0" rtl="0" algn="ctr">
                        <a:spcBef>
                          <a:spcPts val="0"/>
                        </a:spcBef>
                        <a:spcAft>
                          <a:spcPts val="0"/>
                        </a:spcAft>
                        <a:buNone/>
                      </a:pPr>
                      <a:r>
                        <a:rPr lang="en" sz="700">
                          <a:solidFill>
                            <a:schemeClr val="lt1"/>
                          </a:solidFill>
                        </a:rPr>
                        <a:t>0</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1</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2</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3</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4</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5</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6</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7</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8</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9</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10</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11</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r>
            </a:tbl>
          </a:graphicData>
        </a:graphic>
      </p:graphicFrame>
      <p:cxnSp>
        <p:nvCxnSpPr>
          <p:cNvPr id="1228" name="Google Shape;1228;p117"/>
          <p:cNvCxnSpPr/>
          <p:nvPr/>
        </p:nvCxnSpPr>
        <p:spPr>
          <a:xfrm rot="10800000">
            <a:off x="2284563" y="2700925"/>
            <a:ext cx="900" cy="670500"/>
          </a:xfrm>
          <a:prstGeom prst="straightConnector1">
            <a:avLst/>
          </a:prstGeom>
          <a:noFill/>
          <a:ln cap="flat" cmpd="sng" w="19050">
            <a:solidFill>
              <a:schemeClr val="lt2"/>
            </a:solidFill>
            <a:prstDash val="solid"/>
            <a:round/>
            <a:headEnd len="med" w="med" type="none"/>
            <a:tailEnd len="med" w="med" type="triangle"/>
          </a:ln>
        </p:spPr>
      </p:cxnSp>
      <p:sp>
        <p:nvSpPr>
          <p:cNvPr id="1229" name="Google Shape;1229;p117"/>
          <p:cNvSpPr txBox="1"/>
          <p:nvPr>
            <p:ph idx="1" type="body"/>
          </p:nvPr>
        </p:nvSpPr>
        <p:spPr>
          <a:xfrm>
            <a:off x="1548975" y="3371425"/>
            <a:ext cx="2921700" cy="492600"/>
          </a:xfrm>
          <a:prstGeom prst="rect">
            <a:avLst/>
          </a:prstGeom>
        </p:spPr>
        <p:txBody>
          <a:bodyPr anchorCtr="0" anchor="t" bIns="91425" lIns="91425" spcFirstLastPara="1" rIns="91425" wrap="square" tIns="91425">
            <a:noAutofit/>
          </a:bodyPr>
          <a:lstStyle/>
          <a:p>
            <a:pPr indent="-514350" lvl="0" marL="514350" rtl="0" algn="l">
              <a:spcBef>
                <a:spcPts val="0"/>
              </a:spcBef>
              <a:spcAft>
                <a:spcPts val="0"/>
              </a:spcAft>
              <a:buNone/>
            </a:pPr>
            <a:r>
              <a:rPr lang="en" sz="1500"/>
              <a:t>(25</a:t>
            </a:r>
            <a:r>
              <a:rPr baseline="30000" lang="en" sz="1500"/>
              <a:t>7</a:t>
            </a:r>
            <a:r>
              <a:rPr lang="en" sz="1500"/>
              <a:t>) mod (55)</a:t>
            </a:r>
            <a:endParaRPr sz="1500">
              <a:latin typeface="Arial"/>
              <a:ea typeface="Arial"/>
              <a:cs typeface="Arial"/>
              <a:sym typeface="Arial"/>
            </a:endParaRPr>
          </a:p>
          <a:p>
            <a:pPr indent="0" lvl="0" marL="0" rtl="0" algn="ctr">
              <a:lnSpc>
                <a:spcPct val="95000"/>
              </a:lnSpc>
              <a:spcBef>
                <a:spcPts val="1200"/>
              </a:spcBef>
              <a:spcAft>
                <a:spcPts val="1200"/>
              </a:spcAft>
              <a:buSzPts val="275"/>
              <a:buNone/>
            </a:pPr>
            <a:r>
              <a:t/>
            </a:r>
            <a:endParaRPr sz="1500">
              <a:latin typeface="Arial"/>
              <a:ea typeface="Arial"/>
              <a:cs typeface="Arial"/>
              <a:sym typeface="Arial"/>
            </a:endParaRPr>
          </a:p>
        </p:txBody>
      </p:sp>
      <p:sp>
        <p:nvSpPr>
          <p:cNvPr id="1230" name="Google Shape;1230;p117"/>
          <p:cNvSpPr txBox="1"/>
          <p:nvPr>
            <p:ph idx="1" type="body"/>
          </p:nvPr>
        </p:nvSpPr>
        <p:spPr>
          <a:xfrm>
            <a:off x="6180250" y="1942275"/>
            <a:ext cx="1626300" cy="3624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lang="en" sz="1500">
                <a:latin typeface="Arial"/>
                <a:ea typeface="Arial"/>
                <a:cs typeface="Arial"/>
                <a:sym typeface="Arial"/>
              </a:rPr>
              <a:t>3rd </a:t>
            </a:r>
            <a:r>
              <a:rPr lang="en" sz="1500">
                <a:latin typeface="Arial"/>
                <a:ea typeface="Arial"/>
                <a:cs typeface="Arial"/>
                <a:sym typeface="Arial"/>
              </a:rPr>
              <a:t>Traversal</a:t>
            </a:r>
            <a:endParaRPr sz="1500"/>
          </a:p>
        </p:txBody>
      </p:sp>
      <p:sp>
        <p:nvSpPr>
          <p:cNvPr id="1231" name="Google Shape;1231;p117"/>
          <p:cNvSpPr txBox="1"/>
          <p:nvPr/>
        </p:nvSpPr>
        <p:spPr>
          <a:xfrm>
            <a:off x="6423875" y="2700948"/>
            <a:ext cx="26271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FFFF"/>
                </a:solidFill>
              </a:rPr>
              <a:t>Formula:</a:t>
            </a:r>
            <a:endParaRPr>
              <a:solidFill>
                <a:srgbClr val="FFFFFF"/>
              </a:solidFill>
            </a:endParaRPr>
          </a:p>
          <a:p>
            <a:pPr indent="0" lvl="0" marL="0" rtl="0" algn="l">
              <a:spcBef>
                <a:spcPts val="0"/>
              </a:spcBef>
              <a:spcAft>
                <a:spcPts val="0"/>
              </a:spcAft>
              <a:buNone/>
            </a:pPr>
            <a:r>
              <a:rPr lang="en">
                <a:solidFill>
                  <a:srgbClr val="FFFFFF"/>
                </a:solidFill>
              </a:rPr>
              <a:t>c = m^e</a:t>
            </a:r>
            <a:r>
              <a:rPr lang="en">
                <a:solidFill>
                  <a:schemeClr val="lt1"/>
                </a:solidFill>
              </a:rPr>
              <a:t>Key</a:t>
            </a:r>
            <a:r>
              <a:rPr lang="en">
                <a:solidFill>
                  <a:srgbClr val="FFFFFF"/>
                </a:solidFill>
              </a:rPr>
              <a:t> mod (n)</a:t>
            </a:r>
            <a:endParaRPr>
              <a:solidFill>
                <a:srgbClr val="FFFFFF"/>
              </a:solidFill>
            </a:endParaRPr>
          </a:p>
          <a:p>
            <a:pPr indent="0" lvl="0" marL="0" rtl="0" algn="l">
              <a:spcBef>
                <a:spcPts val="0"/>
              </a:spcBef>
              <a:spcAft>
                <a:spcPts val="0"/>
              </a:spcAft>
              <a:buNone/>
            </a:pPr>
            <a:r>
              <a:rPr lang="en">
                <a:solidFill>
                  <a:srgbClr val="FFFFFF"/>
                </a:solidFill>
              </a:rPr>
              <a:t>m = ‘y’ = 25</a:t>
            </a:r>
            <a:endParaRPr>
              <a:solidFill>
                <a:srgbClr val="FFFFFF"/>
              </a:solidFill>
            </a:endParaRPr>
          </a:p>
          <a:p>
            <a:pPr indent="0" lvl="0" marL="0" rtl="0" algn="l">
              <a:spcBef>
                <a:spcPts val="0"/>
              </a:spcBef>
              <a:spcAft>
                <a:spcPts val="0"/>
              </a:spcAft>
              <a:buNone/>
            </a:pPr>
            <a:r>
              <a:rPr lang="en">
                <a:solidFill>
                  <a:srgbClr val="FFFFFF"/>
                </a:solidFill>
              </a:rPr>
              <a:t>n = 55</a:t>
            </a:r>
            <a:endParaRPr>
              <a:solidFill>
                <a:srgbClr val="FFFFFF"/>
              </a:solidFill>
            </a:endParaRPr>
          </a:p>
          <a:p>
            <a:pPr indent="0" lvl="0" marL="0" rtl="0" algn="l">
              <a:spcBef>
                <a:spcPts val="0"/>
              </a:spcBef>
              <a:spcAft>
                <a:spcPts val="0"/>
              </a:spcAft>
              <a:buNone/>
            </a:pPr>
            <a:r>
              <a:rPr lang="en">
                <a:solidFill>
                  <a:srgbClr val="FFFFFF"/>
                </a:solidFill>
              </a:rPr>
              <a:t>e</a:t>
            </a:r>
            <a:r>
              <a:rPr lang="en">
                <a:solidFill>
                  <a:schemeClr val="lt1"/>
                </a:solidFill>
              </a:rPr>
              <a:t>Key</a:t>
            </a:r>
            <a:r>
              <a:rPr lang="en">
                <a:solidFill>
                  <a:srgbClr val="FFFFFF"/>
                </a:solidFill>
              </a:rPr>
              <a:t> = 7</a:t>
            </a:r>
            <a:br>
              <a:rPr lang="en">
                <a:solidFill>
                  <a:srgbClr val="FFFFFF"/>
                </a:solidFill>
              </a:rPr>
            </a:br>
            <a:endParaRPr>
              <a:solidFill>
                <a:srgbClr val="FFFFFF"/>
              </a:solidFill>
            </a:endParaRP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5" name="Shape 1235"/>
        <p:cNvGrpSpPr/>
        <p:nvPr/>
      </p:nvGrpSpPr>
      <p:grpSpPr>
        <a:xfrm>
          <a:off x="0" y="0"/>
          <a:ext cx="0" cy="0"/>
          <a:chOff x="0" y="0"/>
          <a:chExt cx="0" cy="0"/>
        </a:xfrm>
      </p:grpSpPr>
      <p:sp>
        <p:nvSpPr>
          <p:cNvPr id="1236" name="Google Shape;1236;p118"/>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Simulation - Encryption</a:t>
            </a:r>
            <a:endParaRPr/>
          </a:p>
        </p:txBody>
      </p:sp>
      <p:sp>
        <p:nvSpPr>
          <p:cNvPr id="1237" name="Google Shape;1237;p118"/>
          <p:cNvSpPr txBox="1"/>
          <p:nvPr/>
        </p:nvSpPr>
        <p:spPr>
          <a:xfrm>
            <a:off x="1297500" y="1307850"/>
            <a:ext cx="6759900" cy="492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2000">
                <a:solidFill>
                  <a:schemeClr val="lt2"/>
                </a:solidFill>
                <a:latin typeface="Lato"/>
                <a:ea typeface="Lato"/>
                <a:cs typeface="Lato"/>
                <a:sym typeface="Lato"/>
              </a:rPr>
              <a:t>Step 3: Apply the formula to each letter of the message</a:t>
            </a:r>
            <a:endParaRPr sz="2000">
              <a:solidFill>
                <a:schemeClr val="lt2"/>
              </a:solidFill>
              <a:latin typeface="Lato"/>
              <a:ea typeface="Lato"/>
              <a:cs typeface="Lato"/>
              <a:sym typeface="Lato"/>
            </a:endParaRPr>
          </a:p>
        </p:txBody>
      </p:sp>
      <p:sp>
        <p:nvSpPr>
          <p:cNvPr id="1238" name="Google Shape;1238;p118"/>
          <p:cNvSpPr txBox="1"/>
          <p:nvPr>
            <p:ph idx="1" type="body"/>
          </p:nvPr>
        </p:nvSpPr>
        <p:spPr>
          <a:xfrm>
            <a:off x="1297500" y="3925900"/>
            <a:ext cx="1626300" cy="3624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lang="en" sz="1500">
                <a:latin typeface="Arial"/>
                <a:ea typeface="Arial"/>
                <a:cs typeface="Arial"/>
                <a:sym typeface="Arial"/>
              </a:rPr>
              <a:t>Output</a:t>
            </a:r>
            <a:endParaRPr sz="1500"/>
          </a:p>
        </p:txBody>
      </p:sp>
      <p:graphicFrame>
        <p:nvGraphicFramePr>
          <p:cNvPr id="1239" name="Google Shape;1239;p118"/>
          <p:cNvGraphicFramePr/>
          <p:nvPr/>
        </p:nvGraphicFramePr>
        <p:xfrm>
          <a:off x="1297500" y="1907175"/>
          <a:ext cx="3000000" cy="3000000"/>
        </p:xfrm>
        <a:graphic>
          <a:graphicData uri="http://schemas.openxmlformats.org/drawingml/2006/table">
            <a:tbl>
              <a:tblPr>
                <a:noFill/>
                <a:tableStyleId>{E411E89E-CD07-40C0-A447-2C83C039E8EA}</a:tableStyleId>
              </a:tblPr>
              <a:tblGrid>
                <a:gridCol w="382850"/>
                <a:gridCol w="382850"/>
                <a:gridCol w="382850"/>
                <a:gridCol w="382850"/>
                <a:gridCol w="382850"/>
                <a:gridCol w="382850"/>
                <a:gridCol w="382850"/>
                <a:gridCol w="382850"/>
                <a:gridCol w="382850"/>
                <a:gridCol w="382850"/>
                <a:gridCol w="382850"/>
                <a:gridCol w="382850"/>
              </a:tblGrid>
              <a:tr h="397500">
                <a:tc>
                  <a:txBody>
                    <a:bodyPr/>
                    <a:lstStyle/>
                    <a:p>
                      <a:pPr indent="0" lvl="0" marL="0" rtl="0" algn="ctr">
                        <a:spcBef>
                          <a:spcPts val="0"/>
                        </a:spcBef>
                        <a:spcAft>
                          <a:spcPts val="0"/>
                        </a:spcAft>
                        <a:buNone/>
                      </a:pPr>
                      <a:r>
                        <a:rPr lang="en">
                          <a:solidFill>
                            <a:schemeClr val="lt1"/>
                          </a:solidFill>
                        </a:rPr>
                        <a:t>42</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17</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20</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36</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15</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5</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28</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17</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1</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36</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2</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25</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288300">
                <a:tc>
                  <a:txBody>
                    <a:bodyPr/>
                    <a:lstStyle/>
                    <a:p>
                      <a:pPr indent="0" lvl="0" marL="0" rtl="0" algn="ctr">
                        <a:spcBef>
                          <a:spcPts val="0"/>
                        </a:spcBef>
                        <a:spcAft>
                          <a:spcPts val="0"/>
                        </a:spcAft>
                        <a:buNone/>
                      </a:pPr>
                      <a:r>
                        <a:rPr lang="en" sz="700">
                          <a:solidFill>
                            <a:schemeClr val="lt1"/>
                          </a:solidFill>
                        </a:rPr>
                        <a:t>0</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1</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2</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3</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4</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5</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6</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7</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8</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9</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10</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11</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r>
            </a:tbl>
          </a:graphicData>
        </a:graphic>
      </p:graphicFrame>
      <p:graphicFrame>
        <p:nvGraphicFramePr>
          <p:cNvPr id="1240" name="Google Shape;1240;p118"/>
          <p:cNvGraphicFramePr/>
          <p:nvPr/>
        </p:nvGraphicFramePr>
        <p:xfrm>
          <a:off x="1297500" y="4271950"/>
          <a:ext cx="3000000" cy="3000000"/>
        </p:xfrm>
        <a:graphic>
          <a:graphicData uri="http://schemas.openxmlformats.org/drawingml/2006/table">
            <a:tbl>
              <a:tblPr>
                <a:noFill/>
                <a:tableStyleId>{E411E89E-CD07-40C0-A447-2C83C039E8EA}</a:tableStyleId>
              </a:tblPr>
              <a:tblGrid>
                <a:gridCol w="382850"/>
                <a:gridCol w="382850"/>
                <a:gridCol w="382850"/>
                <a:gridCol w="382850"/>
                <a:gridCol w="382850"/>
                <a:gridCol w="382850"/>
                <a:gridCol w="382850"/>
                <a:gridCol w="382850"/>
                <a:gridCol w="382850"/>
                <a:gridCol w="382850"/>
                <a:gridCol w="382850"/>
                <a:gridCol w="382850"/>
              </a:tblGrid>
              <a:tr h="397500">
                <a:tc>
                  <a:txBody>
                    <a:bodyPr/>
                    <a:lstStyle/>
                    <a:p>
                      <a:pPr indent="0" lvl="0" marL="0" rtl="0" algn="ctr">
                        <a:spcBef>
                          <a:spcPts val="0"/>
                        </a:spcBef>
                        <a:spcAft>
                          <a:spcPts val="0"/>
                        </a:spcAft>
                        <a:buNone/>
                      </a:pPr>
                      <a:r>
                        <a:rPr lang="en">
                          <a:solidFill>
                            <a:schemeClr val="lt1"/>
                          </a:solidFill>
                        </a:rPr>
                        <a:t>42</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17</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20</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36</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15</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5</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28</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17</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1</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36</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2</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20</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288300">
                <a:tc>
                  <a:txBody>
                    <a:bodyPr/>
                    <a:lstStyle/>
                    <a:p>
                      <a:pPr indent="0" lvl="0" marL="0" rtl="0" algn="ctr">
                        <a:spcBef>
                          <a:spcPts val="0"/>
                        </a:spcBef>
                        <a:spcAft>
                          <a:spcPts val="0"/>
                        </a:spcAft>
                        <a:buNone/>
                      </a:pPr>
                      <a:r>
                        <a:rPr lang="en" sz="700">
                          <a:solidFill>
                            <a:schemeClr val="lt1"/>
                          </a:solidFill>
                        </a:rPr>
                        <a:t>0</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1</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2</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3</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4</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5</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6</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7</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8</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9</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10</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11</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r>
            </a:tbl>
          </a:graphicData>
        </a:graphic>
      </p:graphicFrame>
      <p:cxnSp>
        <p:nvCxnSpPr>
          <p:cNvPr id="1241" name="Google Shape;1241;p118"/>
          <p:cNvCxnSpPr/>
          <p:nvPr/>
        </p:nvCxnSpPr>
        <p:spPr>
          <a:xfrm rot="10800000">
            <a:off x="5700588" y="2700950"/>
            <a:ext cx="900" cy="670500"/>
          </a:xfrm>
          <a:prstGeom prst="straightConnector1">
            <a:avLst/>
          </a:prstGeom>
          <a:noFill/>
          <a:ln cap="flat" cmpd="sng" w="19050">
            <a:solidFill>
              <a:schemeClr val="lt2"/>
            </a:solidFill>
            <a:prstDash val="solid"/>
            <a:round/>
            <a:headEnd len="med" w="med" type="none"/>
            <a:tailEnd len="med" w="med" type="triangle"/>
          </a:ln>
        </p:spPr>
      </p:cxnSp>
      <p:sp>
        <p:nvSpPr>
          <p:cNvPr id="1242" name="Google Shape;1242;p118"/>
          <p:cNvSpPr txBox="1"/>
          <p:nvPr>
            <p:ph idx="1" type="body"/>
          </p:nvPr>
        </p:nvSpPr>
        <p:spPr>
          <a:xfrm>
            <a:off x="5065200" y="3405075"/>
            <a:ext cx="2921700" cy="492600"/>
          </a:xfrm>
          <a:prstGeom prst="rect">
            <a:avLst/>
          </a:prstGeom>
        </p:spPr>
        <p:txBody>
          <a:bodyPr anchorCtr="0" anchor="t" bIns="91425" lIns="91425" spcFirstLastPara="1" rIns="91425" wrap="square" tIns="91425">
            <a:noAutofit/>
          </a:bodyPr>
          <a:lstStyle/>
          <a:p>
            <a:pPr indent="-514350" lvl="0" marL="514350" rtl="0" algn="l">
              <a:spcBef>
                <a:spcPts val="0"/>
              </a:spcBef>
              <a:spcAft>
                <a:spcPts val="0"/>
              </a:spcAft>
              <a:buNone/>
            </a:pPr>
            <a:r>
              <a:rPr lang="en" sz="1500"/>
              <a:t>(25</a:t>
            </a:r>
            <a:r>
              <a:rPr baseline="30000" lang="en" sz="1500"/>
              <a:t>7</a:t>
            </a:r>
            <a:r>
              <a:rPr lang="en" sz="1500"/>
              <a:t>) mod (55)</a:t>
            </a:r>
            <a:endParaRPr sz="1500">
              <a:latin typeface="Arial"/>
              <a:ea typeface="Arial"/>
              <a:cs typeface="Arial"/>
              <a:sym typeface="Arial"/>
            </a:endParaRPr>
          </a:p>
          <a:p>
            <a:pPr indent="0" lvl="0" marL="0" rtl="0" algn="ctr">
              <a:lnSpc>
                <a:spcPct val="95000"/>
              </a:lnSpc>
              <a:spcBef>
                <a:spcPts val="1200"/>
              </a:spcBef>
              <a:spcAft>
                <a:spcPts val="1200"/>
              </a:spcAft>
              <a:buSzPts val="275"/>
              <a:buNone/>
            </a:pPr>
            <a:r>
              <a:t/>
            </a:r>
            <a:endParaRPr sz="1500">
              <a:latin typeface="Arial"/>
              <a:ea typeface="Arial"/>
              <a:cs typeface="Arial"/>
              <a:sym typeface="Arial"/>
            </a:endParaRPr>
          </a:p>
        </p:txBody>
      </p:sp>
      <p:sp>
        <p:nvSpPr>
          <p:cNvPr id="1243" name="Google Shape;1243;p118"/>
          <p:cNvSpPr txBox="1"/>
          <p:nvPr>
            <p:ph idx="1" type="body"/>
          </p:nvPr>
        </p:nvSpPr>
        <p:spPr>
          <a:xfrm>
            <a:off x="6180250" y="1942275"/>
            <a:ext cx="1626300" cy="3624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lang="en" sz="1500">
                <a:latin typeface="Arial"/>
                <a:ea typeface="Arial"/>
                <a:cs typeface="Arial"/>
                <a:sym typeface="Arial"/>
              </a:rPr>
              <a:t>12th </a:t>
            </a:r>
            <a:r>
              <a:rPr lang="en" sz="1500">
                <a:latin typeface="Arial"/>
                <a:ea typeface="Arial"/>
                <a:cs typeface="Arial"/>
                <a:sym typeface="Arial"/>
              </a:rPr>
              <a:t>Traversal</a:t>
            </a:r>
            <a:endParaRPr sz="1500"/>
          </a:p>
        </p:txBody>
      </p:sp>
      <p:sp>
        <p:nvSpPr>
          <p:cNvPr id="1244" name="Google Shape;1244;p118"/>
          <p:cNvSpPr txBox="1"/>
          <p:nvPr/>
        </p:nvSpPr>
        <p:spPr>
          <a:xfrm>
            <a:off x="6423875" y="2700948"/>
            <a:ext cx="26271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FFFF"/>
                </a:solidFill>
              </a:rPr>
              <a:t>Formula:</a:t>
            </a:r>
            <a:endParaRPr>
              <a:solidFill>
                <a:srgbClr val="FFFFFF"/>
              </a:solidFill>
            </a:endParaRPr>
          </a:p>
          <a:p>
            <a:pPr indent="0" lvl="0" marL="0" rtl="0" algn="l">
              <a:spcBef>
                <a:spcPts val="0"/>
              </a:spcBef>
              <a:spcAft>
                <a:spcPts val="0"/>
              </a:spcAft>
              <a:buNone/>
            </a:pPr>
            <a:r>
              <a:rPr lang="en">
                <a:solidFill>
                  <a:srgbClr val="FFFFFF"/>
                </a:solidFill>
              </a:rPr>
              <a:t>c = m^e</a:t>
            </a:r>
            <a:r>
              <a:rPr lang="en">
                <a:solidFill>
                  <a:schemeClr val="lt1"/>
                </a:solidFill>
              </a:rPr>
              <a:t>Key</a:t>
            </a:r>
            <a:r>
              <a:rPr lang="en">
                <a:solidFill>
                  <a:srgbClr val="FFFFFF"/>
                </a:solidFill>
              </a:rPr>
              <a:t> mod (n)</a:t>
            </a:r>
            <a:endParaRPr>
              <a:solidFill>
                <a:srgbClr val="FFFFFF"/>
              </a:solidFill>
            </a:endParaRPr>
          </a:p>
          <a:p>
            <a:pPr indent="0" lvl="0" marL="0" rtl="0" algn="l">
              <a:spcBef>
                <a:spcPts val="0"/>
              </a:spcBef>
              <a:spcAft>
                <a:spcPts val="0"/>
              </a:spcAft>
              <a:buNone/>
            </a:pPr>
            <a:r>
              <a:rPr lang="en">
                <a:solidFill>
                  <a:srgbClr val="FFFFFF"/>
                </a:solidFill>
              </a:rPr>
              <a:t>m = ‘y’ = 25</a:t>
            </a:r>
            <a:endParaRPr>
              <a:solidFill>
                <a:srgbClr val="FFFFFF"/>
              </a:solidFill>
            </a:endParaRPr>
          </a:p>
          <a:p>
            <a:pPr indent="0" lvl="0" marL="0" rtl="0" algn="l">
              <a:spcBef>
                <a:spcPts val="0"/>
              </a:spcBef>
              <a:spcAft>
                <a:spcPts val="0"/>
              </a:spcAft>
              <a:buNone/>
            </a:pPr>
            <a:r>
              <a:rPr lang="en">
                <a:solidFill>
                  <a:srgbClr val="FFFFFF"/>
                </a:solidFill>
              </a:rPr>
              <a:t>n = 55</a:t>
            </a:r>
            <a:endParaRPr>
              <a:solidFill>
                <a:srgbClr val="FFFFFF"/>
              </a:solidFill>
            </a:endParaRPr>
          </a:p>
          <a:p>
            <a:pPr indent="0" lvl="0" marL="0" rtl="0" algn="l">
              <a:spcBef>
                <a:spcPts val="0"/>
              </a:spcBef>
              <a:spcAft>
                <a:spcPts val="0"/>
              </a:spcAft>
              <a:buNone/>
            </a:pPr>
            <a:r>
              <a:rPr lang="en">
                <a:solidFill>
                  <a:srgbClr val="FFFFFF"/>
                </a:solidFill>
              </a:rPr>
              <a:t>eKey = 7</a:t>
            </a:r>
            <a:br>
              <a:rPr lang="en">
                <a:solidFill>
                  <a:srgbClr val="FFFFFF"/>
                </a:solidFill>
              </a:rPr>
            </a:br>
            <a:endParaRPr>
              <a:solidFill>
                <a:srgbClr val="FFFFFF"/>
              </a:solidFill>
            </a:endParaRP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8" name="Shape 1248"/>
        <p:cNvGrpSpPr/>
        <p:nvPr/>
      </p:nvGrpSpPr>
      <p:grpSpPr>
        <a:xfrm>
          <a:off x="0" y="0"/>
          <a:ext cx="0" cy="0"/>
          <a:chOff x="0" y="0"/>
          <a:chExt cx="0" cy="0"/>
        </a:xfrm>
      </p:grpSpPr>
      <p:sp>
        <p:nvSpPr>
          <p:cNvPr id="1249" name="Google Shape;1249;p119"/>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Simulation - Encryption</a:t>
            </a:r>
            <a:endParaRPr/>
          </a:p>
        </p:txBody>
      </p:sp>
      <p:sp>
        <p:nvSpPr>
          <p:cNvPr id="1250" name="Google Shape;1250;p119"/>
          <p:cNvSpPr txBox="1"/>
          <p:nvPr/>
        </p:nvSpPr>
        <p:spPr>
          <a:xfrm>
            <a:off x="1297500" y="1307850"/>
            <a:ext cx="6759900" cy="492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2000">
                <a:solidFill>
                  <a:schemeClr val="lt2"/>
                </a:solidFill>
                <a:latin typeface="Lato"/>
                <a:ea typeface="Lato"/>
                <a:cs typeface="Lato"/>
                <a:sym typeface="Lato"/>
              </a:rPr>
              <a:t>Step 3: Apply the formula to each letter of the message</a:t>
            </a:r>
            <a:endParaRPr sz="2000">
              <a:solidFill>
                <a:schemeClr val="lt2"/>
              </a:solidFill>
              <a:latin typeface="Lato"/>
              <a:ea typeface="Lato"/>
              <a:cs typeface="Lato"/>
              <a:sym typeface="Lato"/>
            </a:endParaRPr>
          </a:p>
        </p:txBody>
      </p:sp>
      <p:sp>
        <p:nvSpPr>
          <p:cNvPr id="1251" name="Google Shape;1251;p119"/>
          <p:cNvSpPr txBox="1"/>
          <p:nvPr>
            <p:ph idx="1" type="body"/>
          </p:nvPr>
        </p:nvSpPr>
        <p:spPr>
          <a:xfrm>
            <a:off x="6191275" y="2606850"/>
            <a:ext cx="2260500" cy="3624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lang="en" sz="1500">
                <a:latin typeface="Arial"/>
                <a:ea typeface="Arial"/>
                <a:cs typeface="Arial"/>
                <a:sym typeface="Arial"/>
              </a:rPr>
              <a:t>Encrypted Message</a:t>
            </a:r>
            <a:endParaRPr sz="1500"/>
          </a:p>
        </p:txBody>
      </p:sp>
      <p:graphicFrame>
        <p:nvGraphicFramePr>
          <p:cNvPr id="1252" name="Google Shape;1252;p119"/>
          <p:cNvGraphicFramePr/>
          <p:nvPr/>
        </p:nvGraphicFramePr>
        <p:xfrm>
          <a:off x="1297500" y="2571750"/>
          <a:ext cx="3000000" cy="3000000"/>
        </p:xfrm>
        <a:graphic>
          <a:graphicData uri="http://schemas.openxmlformats.org/drawingml/2006/table">
            <a:tbl>
              <a:tblPr>
                <a:noFill/>
                <a:tableStyleId>{E411E89E-CD07-40C0-A447-2C83C039E8EA}</a:tableStyleId>
              </a:tblPr>
              <a:tblGrid>
                <a:gridCol w="382850"/>
                <a:gridCol w="382850"/>
                <a:gridCol w="382850"/>
                <a:gridCol w="382850"/>
                <a:gridCol w="382850"/>
                <a:gridCol w="382850"/>
                <a:gridCol w="382850"/>
                <a:gridCol w="382850"/>
                <a:gridCol w="382850"/>
                <a:gridCol w="382850"/>
                <a:gridCol w="382850"/>
                <a:gridCol w="382850"/>
              </a:tblGrid>
              <a:tr h="397500">
                <a:tc>
                  <a:txBody>
                    <a:bodyPr/>
                    <a:lstStyle/>
                    <a:p>
                      <a:pPr indent="0" lvl="0" marL="0" rtl="0" algn="ctr">
                        <a:spcBef>
                          <a:spcPts val="0"/>
                        </a:spcBef>
                        <a:spcAft>
                          <a:spcPts val="0"/>
                        </a:spcAft>
                        <a:buNone/>
                      </a:pPr>
                      <a:r>
                        <a:rPr lang="en">
                          <a:solidFill>
                            <a:schemeClr val="lt1"/>
                          </a:solidFill>
                        </a:rPr>
                        <a:t>42</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17</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20</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36</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15</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5</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28</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17</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1</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36</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2</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20</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288300">
                <a:tc>
                  <a:txBody>
                    <a:bodyPr/>
                    <a:lstStyle/>
                    <a:p>
                      <a:pPr indent="0" lvl="0" marL="0" rtl="0" algn="ctr">
                        <a:spcBef>
                          <a:spcPts val="0"/>
                        </a:spcBef>
                        <a:spcAft>
                          <a:spcPts val="0"/>
                        </a:spcAft>
                        <a:buNone/>
                      </a:pPr>
                      <a:r>
                        <a:rPr lang="en" sz="700">
                          <a:solidFill>
                            <a:schemeClr val="lt1"/>
                          </a:solidFill>
                        </a:rPr>
                        <a:t>0</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1</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2</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3</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4</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5</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6</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7</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8</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9</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10</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11</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r>
            </a:tbl>
          </a:graphicData>
        </a:graphic>
      </p:graphicFrame>
      <p:sp>
        <p:nvSpPr>
          <p:cNvPr id="1253" name="Google Shape;1253;p119"/>
          <p:cNvSpPr txBox="1"/>
          <p:nvPr>
            <p:ph idx="1" type="body"/>
          </p:nvPr>
        </p:nvSpPr>
        <p:spPr>
          <a:xfrm>
            <a:off x="6191263" y="3482550"/>
            <a:ext cx="2260500" cy="3624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lang="en" sz="1500">
                <a:latin typeface="Arial"/>
                <a:ea typeface="Arial"/>
                <a:cs typeface="Arial"/>
                <a:sym typeface="Arial"/>
              </a:rPr>
              <a:t>Cipher Text</a:t>
            </a:r>
            <a:endParaRPr sz="1500"/>
          </a:p>
        </p:txBody>
      </p:sp>
      <p:graphicFrame>
        <p:nvGraphicFramePr>
          <p:cNvPr id="1254" name="Google Shape;1254;p119"/>
          <p:cNvGraphicFramePr/>
          <p:nvPr/>
        </p:nvGraphicFramePr>
        <p:xfrm>
          <a:off x="1297488" y="3447450"/>
          <a:ext cx="3000000" cy="3000000"/>
        </p:xfrm>
        <a:graphic>
          <a:graphicData uri="http://schemas.openxmlformats.org/drawingml/2006/table">
            <a:tbl>
              <a:tblPr>
                <a:noFill/>
                <a:tableStyleId>{E411E89E-CD07-40C0-A447-2C83C039E8EA}</a:tableStyleId>
              </a:tblPr>
              <a:tblGrid>
                <a:gridCol w="382850"/>
                <a:gridCol w="382850"/>
                <a:gridCol w="382850"/>
                <a:gridCol w="382850"/>
                <a:gridCol w="382850"/>
                <a:gridCol w="382850"/>
                <a:gridCol w="382850"/>
                <a:gridCol w="382850"/>
                <a:gridCol w="382850"/>
                <a:gridCol w="382850"/>
                <a:gridCol w="382850"/>
                <a:gridCol w="382850"/>
              </a:tblGrid>
              <a:tr h="397500">
                <a:tc>
                  <a:txBody>
                    <a:bodyPr/>
                    <a:lstStyle/>
                    <a:p>
                      <a:pPr indent="0" lvl="0" marL="0" rtl="0" algn="ctr">
                        <a:spcBef>
                          <a:spcPts val="0"/>
                        </a:spcBef>
                        <a:spcAft>
                          <a:spcPts val="0"/>
                        </a:spcAft>
                        <a:buNone/>
                      </a:pPr>
                      <a:r>
                        <a:rPr lang="en">
                          <a:solidFill>
                            <a:schemeClr val="lt1"/>
                          </a:solidFill>
                        </a:rPr>
                        <a:t>P</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Q</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T</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J</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O</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E</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B</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Q</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A</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J</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B</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T</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288300">
                <a:tc>
                  <a:txBody>
                    <a:bodyPr/>
                    <a:lstStyle/>
                    <a:p>
                      <a:pPr indent="0" lvl="0" marL="0" rtl="0" algn="ctr">
                        <a:spcBef>
                          <a:spcPts val="0"/>
                        </a:spcBef>
                        <a:spcAft>
                          <a:spcPts val="0"/>
                        </a:spcAft>
                        <a:buNone/>
                      </a:pPr>
                      <a:r>
                        <a:rPr lang="en" sz="700">
                          <a:solidFill>
                            <a:schemeClr val="lt1"/>
                          </a:solidFill>
                        </a:rPr>
                        <a:t>0</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1</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2</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3</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4</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5</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6</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7</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8</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9</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10</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11</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r>
            </a:tbl>
          </a:graphicData>
        </a:graphic>
      </p:graphicFrame>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51"/>
                                        </p:tgtEl>
                                        <p:attrNameLst>
                                          <p:attrName>style.visibility</p:attrName>
                                        </p:attrNameLst>
                                      </p:cBhvr>
                                      <p:to>
                                        <p:strVal val="visible"/>
                                      </p:to>
                                    </p:set>
                                    <p:animEffect filter="fade" transition="in">
                                      <p:cBhvr>
                                        <p:cTn dur="1000"/>
                                        <p:tgtEl>
                                          <p:spTgt spid="1251"/>
                                        </p:tgtEl>
                                      </p:cBhvr>
                                    </p:animEffect>
                                  </p:childTnLst>
                                </p:cTn>
                              </p:par>
                              <p:par>
                                <p:cTn fill="hold" nodeType="withEffect" presetClass="entr" presetID="10" presetSubtype="0">
                                  <p:stCondLst>
                                    <p:cond delay="0"/>
                                  </p:stCondLst>
                                  <p:childTnLst>
                                    <p:set>
                                      <p:cBhvr>
                                        <p:cTn dur="1" fill="hold">
                                          <p:stCondLst>
                                            <p:cond delay="0"/>
                                          </p:stCondLst>
                                        </p:cTn>
                                        <p:tgtEl>
                                          <p:spTgt spid="1252"/>
                                        </p:tgtEl>
                                        <p:attrNameLst>
                                          <p:attrName>style.visibility</p:attrName>
                                        </p:attrNameLst>
                                      </p:cBhvr>
                                      <p:to>
                                        <p:strVal val="visible"/>
                                      </p:to>
                                    </p:set>
                                    <p:animEffect filter="fade" transition="in">
                                      <p:cBhvr>
                                        <p:cTn dur="1000"/>
                                        <p:tgtEl>
                                          <p:spTgt spid="125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53"/>
                                        </p:tgtEl>
                                        <p:attrNameLst>
                                          <p:attrName>style.visibility</p:attrName>
                                        </p:attrNameLst>
                                      </p:cBhvr>
                                      <p:to>
                                        <p:strVal val="visible"/>
                                      </p:to>
                                    </p:set>
                                    <p:animEffect filter="fade" transition="in">
                                      <p:cBhvr>
                                        <p:cTn dur="1000"/>
                                        <p:tgtEl>
                                          <p:spTgt spid="1253"/>
                                        </p:tgtEl>
                                      </p:cBhvr>
                                    </p:animEffect>
                                  </p:childTnLst>
                                </p:cTn>
                              </p:par>
                              <p:par>
                                <p:cTn fill="hold" nodeType="withEffect" presetClass="entr" presetID="10" presetSubtype="0">
                                  <p:stCondLst>
                                    <p:cond delay="0"/>
                                  </p:stCondLst>
                                  <p:childTnLst>
                                    <p:set>
                                      <p:cBhvr>
                                        <p:cTn dur="1" fill="hold">
                                          <p:stCondLst>
                                            <p:cond delay="0"/>
                                          </p:stCondLst>
                                        </p:cTn>
                                        <p:tgtEl>
                                          <p:spTgt spid="1254"/>
                                        </p:tgtEl>
                                        <p:attrNameLst>
                                          <p:attrName>style.visibility</p:attrName>
                                        </p:attrNameLst>
                                      </p:cBhvr>
                                      <p:to>
                                        <p:strVal val="visible"/>
                                      </p:to>
                                    </p:set>
                                    <p:animEffect filter="fade" transition="in">
                                      <p:cBhvr>
                                        <p:cTn dur="1000"/>
                                        <p:tgtEl>
                                          <p:spTgt spid="125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8" name="Shape 1258"/>
        <p:cNvGrpSpPr/>
        <p:nvPr/>
      </p:nvGrpSpPr>
      <p:grpSpPr>
        <a:xfrm>
          <a:off x="0" y="0"/>
          <a:ext cx="0" cy="0"/>
          <a:chOff x="0" y="0"/>
          <a:chExt cx="0" cy="0"/>
        </a:xfrm>
      </p:grpSpPr>
      <p:sp>
        <p:nvSpPr>
          <p:cNvPr id="1259" name="Google Shape;1259;p120"/>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Simulation - Decryption</a:t>
            </a:r>
            <a:endParaRPr/>
          </a:p>
        </p:txBody>
      </p:sp>
      <p:sp>
        <p:nvSpPr>
          <p:cNvPr id="1260" name="Google Shape;1260;p120"/>
          <p:cNvSpPr txBox="1"/>
          <p:nvPr/>
        </p:nvSpPr>
        <p:spPr>
          <a:xfrm>
            <a:off x="1297500" y="1307850"/>
            <a:ext cx="5473200" cy="492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2000">
                <a:solidFill>
                  <a:schemeClr val="lt2"/>
                </a:solidFill>
                <a:latin typeface="Lato"/>
                <a:ea typeface="Lato"/>
                <a:cs typeface="Lato"/>
                <a:sym typeface="Lato"/>
              </a:rPr>
              <a:t>Step 1: Get message</a:t>
            </a:r>
            <a:endParaRPr sz="2000">
              <a:solidFill>
                <a:schemeClr val="lt2"/>
              </a:solidFill>
            </a:endParaRPr>
          </a:p>
        </p:txBody>
      </p:sp>
      <p:sp>
        <p:nvSpPr>
          <p:cNvPr id="1261" name="Google Shape;1261;p120"/>
          <p:cNvSpPr txBox="1"/>
          <p:nvPr>
            <p:ph idx="1" type="body"/>
          </p:nvPr>
        </p:nvSpPr>
        <p:spPr>
          <a:xfrm>
            <a:off x="1243725" y="2571750"/>
            <a:ext cx="7038900" cy="635400"/>
          </a:xfrm>
          <a:prstGeom prst="rect">
            <a:avLst/>
          </a:prstGeom>
        </p:spPr>
        <p:txBody>
          <a:bodyPr anchorCtr="0" anchor="t" bIns="91425" lIns="91425" spcFirstLastPara="1" rIns="91425" wrap="square" tIns="91425">
            <a:normAutofit fontScale="25000" lnSpcReduction="20000"/>
          </a:bodyPr>
          <a:lstStyle/>
          <a:p>
            <a:pPr indent="0" lvl="0" marL="0" rtl="0" algn="l">
              <a:spcBef>
                <a:spcPts val="0"/>
              </a:spcBef>
              <a:spcAft>
                <a:spcPts val="1200"/>
              </a:spcAft>
              <a:buNone/>
            </a:pPr>
            <a:r>
              <a:rPr lang="en" sz="12000">
                <a:latin typeface="Arial"/>
                <a:ea typeface="Arial"/>
                <a:cs typeface="Arial"/>
                <a:sym typeface="Arial"/>
              </a:rPr>
              <a:t>Message: </a:t>
            </a:r>
            <a:endParaRPr/>
          </a:p>
        </p:txBody>
      </p:sp>
      <p:graphicFrame>
        <p:nvGraphicFramePr>
          <p:cNvPr id="1262" name="Google Shape;1262;p120"/>
          <p:cNvGraphicFramePr/>
          <p:nvPr/>
        </p:nvGraphicFramePr>
        <p:xfrm>
          <a:off x="3125500" y="2691350"/>
          <a:ext cx="3000000" cy="3000000"/>
        </p:xfrm>
        <a:graphic>
          <a:graphicData uri="http://schemas.openxmlformats.org/drawingml/2006/table">
            <a:tbl>
              <a:tblPr>
                <a:noFill/>
                <a:tableStyleId>{E411E89E-CD07-40C0-A447-2C83C039E8EA}</a:tableStyleId>
              </a:tblPr>
              <a:tblGrid>
                <a:gridCol w="382850"/>
                <a:gridCol w="382850"/>
                <a:gridCol w="382850"/>
                <a:gridCol w="382850"/>
                <a:gridCol w="382850"/>
                <a:gridCol w="382850"/>
                <a:gridCol w="382850"/>
                <a:gridCol w="382850"/>
                <a:gridCol w="382850"/>
                <a:gridCol w="382850"/>
                <a:gridCol w="382850"/>
                <a:gridCol w="382850"/>
              </a:tblGrid>
              <a:tr h="100000">
                <a:tc>
                  <a:txBody>
                    <a:bodyPr/>
                    <a:lstStyle/>
                    <a:p>
                      <a:pPr indent="0" lvl="0" marL="0" rtl="0" algn="ctr">
                        <a:spcBef>
                          <a:spcPts val="0"/>
                        </a:spcBef>
                        <a:spcAft>
                          <a:spcPts val="0"/>
                        </a:spcAft>
                        <a:buNone/>
                      </a:pPr>
                      <a:r>
                        <a:rPr lang="en">
                          <a:solidFill>
                            <a:schemeClr val="lt1"/>
                          </a:solidFill>
                        </a:rPr>
                        <a:t>42</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17</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20</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36</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15</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5</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28</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17</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1</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36</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2</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20</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bl>
          </a:graphicData>
        </a:graphic>
      </p:graphicFrame>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59"/>
                                        </p:tgtEl>
                                        <p:attrNameLst>
                                          <p:attrName>style.visibility</p:attrName>
                                        </p:attrNameLst>
                                      </p:cBhvr>
                                      <p:to>
                                        <p:strVal val="visible"/>
                                      </p:to>
                                    </p:set>
                                    <p:animEffect filter="fade" transition="in">
                                      <p:cBhvr>
                                        <p:cTn dur="1000"/>
                                        <p:tgtEl>
                                          <p:spTgt spid="125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60"/>
                                        </p:tgtEl>
                                        <p:attrNameLst>
                                          <p:attrName>style.visibility</p:attrName>
                                        </p:attrNameLst>
                                      </p:cBhvr>
                                      <p:to>
                                        <p:strVal val="visible"/>
                                      </p:to>
                                    </p:set>
                                    <p:animEffect filter="fade" transition="in">
                                      <p:cBhvr>
                                        <p:cTn dur="1000"/>
                                        <p:tgtEl>
                                          <p:spTgt spid="126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61"/>
                                        </p:tgtEl>
                                        <p:attrNameLst>
                                          <p:attrName>style.visibility</p:attrName>
                                        </p:attrNameLst>
                                      </p:cBhvr>
                                      <p:to>
                                        <p:strVal val="visible"/>
                                      </p:to>
                                    </p:set>
                                    <p:animEffect filter="fade" transition="in">
                                      <p:cBhvr>
                                        <p:cTn dur="1000"/>
                                        <p:tgtEl>
                                          <p:spTgt spid="126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62"/>
                                        </p:tgtEl>
                                        <p:attrNameLst>
                                          <p:attrName>style.visibility</p:attrName>
                                        </p:attrNameLst>
                                      </p:cBhvr>
                                      <p:to>
                                        <p:strVal val="visible"/>
                                      </p:to>
                                    </p:set>
                                    <p:animEffect filter="fade" transition="in">
                                      <p:cBhvr>
                                        <p:cTn dur="1000"/>
                                        <p:tgtEl>
                                          <p:spTgt spid="126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6" name="Shape 1266"/>
        <p:cNvGrpSpPr/>
        <p:nvPr/>
      </p:nvGrpSpPr>
      <p:grpSpPr>
        <a:xfrm>
          <a:off x="0" y="0"/>
          <a:ext cx="0" cy="0"/>
          <a:chOff x="0" y="0"/>
          <a:chExt cx="0" cy="0"/>
        </a:xfrm>
      </p:grpSpPr>
      <p:sp>
        <p:nvSpPr>
          <p:cNvPr id="1267" name="Google Shape;1267;p121"/>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Simulation - </a:t>
            </a:r>
            <a:r>
              <a:rPr lang="en"/>
              <a:t>De</a:t>
            </a:r>
            <a:r>
              <a:rPr lang="en"/>
              <a:t>cryption</a:t>
            </a:r>
            <a:endParaRPr/>
          </a:p>
        </p:txBody>
      </p:sp>
      <p:sp>
        <p:nvSpPr>
          <p:cNvPr id="1268" name="Google Shape;1268;p121"/>
          <p:cNvSpPr txBox="1"/>
          <p:nvPr/>
        </p:nvSpPr>
        <p:spPr>
          <a:xfrm>
            <a:off x="1297500" y="1307850"/>
            <a:ext cx="5473200" cy="492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2000">
                <a:solidFill>
                  <a:schemeClr val="lt2"/>
                </a:solidFill>
                <a:latin typeface="Lato"/>
                <a:ea typeface="Lato"/>
                <a:cs typeface="Lato"/>
                <a:sym typeface="Lato"/>
              </a:rPr>
              <a:t>Step 2: Get Decryption key</a:t>
            </a:r>
            <a:endParaRPr sz="2000">
              <a:solidFill>
                <a:schemeClr val="lt2"/>
              </a:solidFill>
            </a:endParaRPr>
          </a:p>
        </p:txBody>
      </p:sp>
      <p:sp>
        <p:nvSpPr>
          <p:cNvPr id="1269" name="Google Shape;1269;p121"/>
          <p:cNvSpPr txBox="1"/>
          <p:nvPr>
            <p:ph idx="1" type="body"/>
          </p:nvPr>
        </p:nvSpPr>
        <p:spPr>
          <a:xfrm>
            <a:off x="1243725" y="2571750"/>
            <a:ext cx="7038900" cy="635400"/>
          </a:xfrm>
          <a:prstGeom prst="rect">
            <a:avLst/>
          </a:prstGeom>
        </p:spPr>
        <p:txBody>
          <a:bodyPr anchorCtr="0" anchor="t" bIns="91425" lIns="91425" spcFirstLastPara="1" rIns="91425" wrap="square" tIns="91425">
            <a:normAutofit fontScale="25000" lnSpcReduction="20000"/>
          </a:bodyPr>
          <a:lstStyle/>
          <a:p>
            <a:pPr indent="0" lvl="0" marL="0" rtl="0" algn="l">
              <a:spcBef>
                <a:spcPts val="0"/>
              </a:spcBef>
              <a:spcAft>
                <a:spcPts val="1200"/>
              </a:spcAft>
              <a:buNone/>
            </a:pPr>
            <a:r>
              <a:rPr lang="en" sz="12000">
                <a:latin typeface="Arial"/>
                <a:ea typeface="Arial"/>
                <a:cs typeface="Arial"/>
                <a:sym typeface="Arial"/>
              </a:rPr>
              <a:t>De</a:t>
            </a:r>
            <a:r>
              <a:rPr lang="en" sz="12000">
                <a:latin typeface="Arial"/>
                <a:ea typeface="Arial"/>
                <a:cs typeface="Arial"/>
                <a:sym typeface="Arial"/>
              </a:rPr>
              <a:t>cryption Key = 23</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68"/>
                                        </p:tgtEl>
                                        <p:attrNameLst>
                                          <p:attrName>style.visibility</p:attrName>
                                        </p:attrNameLst>
                                      </p:cBhvr>
                                      <p:to>
                                        <p:strVal val="visible"/>
                                      </p:to>
                                    </p:set>
                                    <p:animEffect filter="fade" transition="in">
                                      <p:cBhvr>
                                        <p:cTn dur="1000"/>
                                        <p:tgtEl>
                                          <p:spTgt spid="126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69"/>
                                        </p:tgtEl>
                                        <p:attrNameLst>
                                          <p:attrName>style.visibility</p:attrName>
                                        </p:attrNameLst>
                                      </p:cBhvr>
                                      <p:to>
                                        <p:strVal val="visible"/>
                                      </p:to>
                                    </p:set>
                                    <p:animEffect filter="fade" transition="in">
                                      <p:cBhvr>
                                        <p:cTn dur="1000"/>
                                        <p:tgtEl>
                                          <p:spTgt spid="126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23"/>
          <p:cNvSpPr txBox="1"/>
          <p:nvPr>
            <p:ph type="title"/>
          </p:nvPr>
        </p:nvSpPr>
        <p:spPr>
          <a:xfrm>
            <a:off x="1297500" y="393750"/>
            <a:ext cx="7038900" cy="587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Cryptography Model - Encryption</a:t>
            </a:r>
            <a:endParaRPr b="1"/>
          </a:p>
        </p:txBody>
      </p:sp>
      <p:sp>
        <p:nvSpPr>
          <p:cNvPr id="243" name="Google Shape;243;p23"/>
          <p:cNvSpPr/>
          <p:nvPr/>
        </p:nvSpPr>
        <p:spPr>
          <a:xfrm>
            <a:off x="1260650" y="1196375"/>
            <a:ext cx="7198800" cy="36744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44" name="Google Shape;244;p23"/>
          <p:cNvPicPr preferRelativeResize="0"/>
          <p:nvPr/>
        </p:nvPicPr>
        <p:blipFill>
          <a:blip r:embed="rId3">
            <a:alphaModFix/>
          </a:blip>
          <a:stretch>
            <a:fillRect/>
          </a:stretch>
        </p:blipFill>
        <p:spPr>
          <a:xfrm>
            <a:off x="2055544" y="1415888"/>
            <a:ext cx="861125" cy="2016975"/>
          </a:xfrm>
          <a:prstGeom prst="rect">
            <a:avLst/>
          </a:prstGeom>
          <a:noFill/>
          <a:ln>
            <a:noFill/>
          </a:ln>
        </p:spPr>
      </p:pic>
      <p:pic>
        <p:nvPicPr>
          <p:cNvPr id="245" name="Google Shape;245;p23"/>
          <p:cNvPicPr preferRelativeResize="0"/>
          <p:nvPr/>
        </p:nvPicPr>
        <p:blipFill>
          <a:blip r:embed="rId4">
            <a:alphaModFix/>
          </a:blip>
          <a:stretch>
            <a:fillRect/>
          </a:stretch>
        </p:blipFill>
        <p:spPr>
          <a:xfrm>
            <a:off x="6528000" y="1415900"/>
            <a:ext cx="861125" cy="1971546"/>
          </a:xfrm>
          <a:prstGeom prst="rect">
            <a:avLst/>
          </a:prstGeom>
          <a:noFill/>
          <a:ln>
            <a:noFill/>
          </a:ln>
        </p:spPr>
      </p:pic>
      <p:pic>
        <p:nvPicPr>
          <p:cNvPr id="246" name="Google Shape;246;p23"/>
          <p:cNvPicPr preferRelativeResize="0"/>
          <p:nvPr/>
        </p:nvPicPr>
        <p:blipFill>
          <a:blip r:embed="rId5">
            <a:alphaModFix/>
          </a:blip>
          <a:stretch>
            <a:fillRect/>
          </a:stretch>
        </p:blipFill>
        <p:spPr>
          <a:xfrm>
            <a:off x="1683450" y="1255325"/>
            <a:ext cx="6353200" cy="3481950"/>
          </a:xfrm>
          <a:prstGeom prst="rect">
            <a:avLst/>
          </a:prstGeom>
          <a:noFill/>
          <a:ln>
            <a:noFill/>
          </a:ln>
        </p:spPr>
      </p:pic>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3" name="Shape 1273"/>
        <p:cNvGrpSpPr/>
        <p:nvPr/>
      </p:nvGrpSpPr>
      <p:grpSpPr>
        <a:xfrm>
          <a:off x="0" y="0"/>
          <a:ext cx="0" cy="0"/>
          <a:chOff x="0" y="0"/>
          <a:chExt cx="0" cy="0"/>
        </a:xfrm>
      </p:grpSpPr>
      <p:sp>
        <p:nvSpPr>
          <p:cNvPr id="1274" name="Google Shape;1274;p122"/>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Simulation - </a:t>
            </a:r>
            <a:r>
              <a:rPr lang="en"/>
              <a:t>De</a:t>
            </a:r>
            <a:r>
              <a:rPr lang="en"/>
              <a:t>cryption</a:t>
            </a:r>
            <a:endParaRPr/>
          </a:p>
        </p:txBody>
      </p:sp>
      <p:sp>
        <p:nvSpPr>
          <p:cNvPr id="1275" name="Google Shape;1275;p122"/>
          <p:cNvSpPr txBox="1"/>
          <p:nvPr/>
        </p:nvSpPr>
        <p:spPr>
          <a:xfrm>
            <a:off x="1297500" y="1307850"/>
            <a:ext cx="6759900" cy="492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2000">
                <a:solidFill>
                  <a:schemeClr val="lt2"/>
                </a:solidFill>
                <a:latin typeface="Lato"/>
                <a:ea typeface="Lato"/>
                <a:cs typeface="Lato"/>
                <a:sym typeface="Lato"/>
              </a:rPr>
              <a:t>Step 3: Apply the formula to each letter of the message</a:t>
            </a:r>
            <a:endParaRPr sz="2000">
              <a:solidFill>
                <a:schemeClr val="lt2"/>
              </a:solidFill>
              <a:latin typeface="Lato"/>
              <a:ea typeface="Lato"/>
              <a:cs typeface="Lato"/>
              <a:sym typeface="Lato"/>
            </a:endParaRPr>
          </a:p>
        </p:txBody>
      </p:sp>
      <p:cxnSp>
        <p:nvCxnSpPr>
          <p:cNvPr id="1276" name="Google Shape;1276;p122"/>
          <p:cNvCxnSpPr/>
          <p:nvPr/>
        </p:nvCxnSpPr>
        <p:spPr>
          <a:xfrm rot="10800000">
            <a:off x="1424325" y="2700950"/>
            <a:ext cx="900" cy="670500"/>
          </a:xfrm>
          <a:prstGeom prst="straightConnector1">
            <a:avLst/>
          </a:prstGeom>
          <a:noFill/>
          <a:ln cap="flat" cmpd="sng" w="19050">
            <a:solidFill>
              <a:schemeClr val="lt2"/>
            </a:solidFill>
            <a:prstDash val="solid"/>
            <a:round/>
            <a:headEnd len="med" w="med" type="none"/>
            <a:tailEnd len="med" w="med" type="triangle"/>
          </a:ln>
        </p:spPr>
      </p:cxnSp>
      <p:sp>
        <p:nvSpPr>
          <p:cNvPr id="1277" name="Google Shape;1277;p122"/>
          <p:cNvSpPr txBox="1"/>
          <p:nvPr>
            <p:ph idx="1" type="body"/>
          </p:nvPr>
        </p:nvSpPr>
        <p:spPr>
          <a:xfrm>
            <a:off x="1886550" y="3042675"/>
            <a:ext cx="2921700" cy="492600"/>
          </a:xfrm>
          <a:prstGeom prst="rect">
            <a:avLst/>
          </a:prstGeom>
        </p:spPr>
        <p:txBody>
          <a:bodyPr anchorCtr="0" anchor="t" bIns="91425" lIns="91425" spcFirstLastPara="1" rIns="91425" wrap="square" tIns="91425">
            <a:noAutofit/>
          </a:bodyPr>
          <a:lstStyle/>
          <a:p>
            <a:pPr indent="-514350" lvl="0" marL="514350" rtl="0" algn="l">
              <a:spcBef>
                <a:spcPts val="0"/>
              </a:spcBef>
              <a:spcAft>
                <a:spcPts val="0"/>
              </a:spcAft>
              <a:buNone/>
            </a:pPr>
            <a:r>
              <a:rPr lang="en" sz="1500"/>
              <a:t>(42</a:t>
            </a:r>
            <a:r>
              <a:rPr baseline="30000" lang="en" sz="1500"/>
              <a:t>23</a:t>
            </a:r>
            <a:r>
              <a:rPr lang="en" sz="1500"/>
              <a:t>) mod (55)</a:t>
            </a:r>
            <a:endParaRPr sz="1500">
              <a:latin typeface="Arial"/>
              <a:ea typeface="Arial"/>
              <a:cs typeface="Arial"/>
              <a:sym typeface="Arial"/>
            </a:endParaRPr>
          </a:p>
          <a:p>
            <a:pPr indent="0" lvl="0" marL="0" rtl="0" algn="ctr">
              <a:lnSpc>
                <a:spcPct val="95000"/>
              </a:lnSpc>
              <a:spcBef>
                <a:spcPts val="1200"/>
              </a:spcBef>
              <a:spcAft>
                <a:spcPts val="1200"/>
              </a:spcAft>
              <a:buSzPts val="275"/>
              <a:buNone/>
            </a:pPr>
            <a:r>
              <a:t/>
            </a:r>
            <a:endParaRPr sz="1500">
              <a:latin typeface="Arial"/>
              <a:ea typeface="Arial"/>
              <a:cs typeface="Arial"/>
              <a:sym typeface="Arial"/>
            </a:endParaRPr>
          </a:p>
        </p:txBody>
      </p:sp>
      <p:sp>
        <p:nvSpPr>
          <p:cNvPr id="1278" name="Google Shape;1278;p122"/>
          <p:cNvSpPr txBox="1"/>
          <p:nvPr>
            <p:ph idx="1" type="body"/>
          </p:nvPr>
        </p:nvSpPr>
        <p:spPr>
          <a:xfrm>
            <a:off x="6191275" y="3987750"/>
            <a:ext cx="1626300" cy="3624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lang="en" sz="1500">
                <a:latin typeface="Arial"/>
                <a:ea typeface="Arial"/>
                <a:cs typeface="Arial"/>
                <a:sym typeface="Arial"/>
              </a:rPr>
              <a:t>Output</a:t>
            </a:r>
            <a:endParaRPr sz="1500"/>
          </a:p>
        </p:txBody>
      </p:sp>
      <p:sp>
        <p:nvSpPr>
          <p:cNvPr id="1279" name="Google Shape;1279;p122"/>
          <p:cNvSpPr txBox="1"/>
          <p:nvPr>
            <p:ph idx="1" type="body"/>
          </p:nvPr>
        </p:nvSpPr>
        <p:spPr>
          <a:xfrm>
            <a:off x="6137675" y="1907175"/>
            <a:ext cx="1626300" cy="3624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lang="en" sz="1500">
                <a:latin typeface="Arial"/>
                <a:ea typeface="Arial"/>
                <a:cs typeface="Arial"/>
                <a:sym typeface="Arial"/>
              </a:rPr>
              <a:t>1st Traversal</a:t>
            </a:r>
            <a:endParaRPr sz="1500"/>
          </a:p>
        </p:txBody>
      </p:sp>
      <p:graphicFrame>
        <p:nvGraphicFramePr>
          <p:cNvPr id="1280" name="Google Shape;1280;p122"/>
          <p:cNvGraphicFramePr/>
          <p:nvPr/>
        </p:nvGraphicFramePr>
        <p:xfrm>
          <a:off x="1297500" y="1907175"/>
          <a:ext cx="3000000" cy="3000000"/>
        </p:xfrm>
        <a:graphic>
          <a:graphicData uri="http://schemas.openxmlformats.org/drawingml/2006/table">
            <a:tbl>
              <a:tblPr>
                <a:noFill/>
                <a:tableStyleId>{E411E89E-CD07-40C0-A447-2C83C039E8EA}</a:tableStyleId>
              </a:tblPr>
              <a:tblGrid>
                <a:gridCol w="382850"/>
                <a:gridCol w="382850"/>
                <a:gridCol w="382850"/>
                <a:gridCol w="382850"/>
                <a:gridCol w="382850"/>
                <a:gridCol w="382850"/>
                <a:gridCol w="382850"/>
                <a:gridCol w="382850"/>
                <a:gridCol w="382850"/>
                <a:gridCol w="382850"/>
                <a:gridCol w="382850"/>
                <a:gridCol w="382850"/>
              </a:tblGrid>
              <a:tr h="397500">
                <a:tc>
                  <a:txBody>
                    <a:bodyPr/>
                    <a:lstStyle/>
                    <a:p>
                      <a:pPr indent="0" lvl="0" marL="0" rtl="0" algn="ctr">
                        <a:spcBef>
                          <a:spcPts val="0"/>
                        </a:spcBef>
                        <a:spcAft>
                          <a:spcPts val="0"/>
                        </a:spcAft>
                        <a:buNone/>
                      </a:pPr>
                      <a:r>
                        <a:rPr lang="en">
                          <a:solidFill>
                            <a:schemeClr val="lt1"/>
                          </a:solidFill>
                        </a:rPr>
                        <a:t>42</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17</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20</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36</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15</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5</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28</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17</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1</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36</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2</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20</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288300">
                <a:tc>
                  <a:txBody>
                    <a:bodyPr/>
                    <a:lstStyle/>
                    <a:p>
                      <a:pPr indent="0" lvl="0" marL="0" rtl="0" algn="ctr">
                        <a:spcBef>
                          <a:spcPts val="0"/>
                        </a:spcBef>
                        <a:spcAft>
                          <a:spcPts val="0"/>
                        </a:spcAft>
                        <a:buNone/>
                      </a:pPr>
                      <a:r>
                        <a:rPr lang="en" sz="700">
                          <a:solidFill>
                            <a:schemeClr val="lt1"/>
                          </a:solidFill>
                        </a:rPr>
                        <a:t>0</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1</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2</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3</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4</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5</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6</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7</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8</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9</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10</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11</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r>
            </a:tbl>
          </a:graphicData>
        </a:graphic>
      </p:graphicFrame>
      <p:graphicFrame>
        <p:nvGraphicFramePr>
          <p:cNvPr id="1281" name="Google Shape;1281;p122"/>
          <p:cNvGraphicFramePr/>
          <p:nvPr/>
        </p:nvGraphicFramePr>
        <p:xfrm>
          <a:off x="1297500" y="3908125"/>
          <a:ext cx="3000000" cy="3000000"/>
        </p:xfrm>
        <a:graphic>
          <a:graphicData uri="http://schemas.openxmlformats.org/drawingml/2006/table">
            <a:tbl>
              <a:tblPr>
                <a:noFill/>
                <a:tableStyleId>{E411E89E-CD07-40C0-A447-2C83C039E8EA}</a:tableStyleId>
              </a:tblPr>
              <a:tblGrid>
                <a:gridCol w="382850"/>
                <a:gridCol w="382850"/>
                <a:gridCol w="382850"/>
                <a:gridCol w="382850"/>
                <a:gridCol w="382850"/>
                <a:gridCol w="382850"/>
                <a:gridCol w="382850"/>
                <a:gridCol w="382850"/>
                <a:gridCol w="382850"/>
                <a:gridCol w="382850"/>
                <a:gridCol w="382850"/>
                <a:gridCol w="382850"/>
              </a:tblGrid>
              <a:tr h="397500">
                <a:tc>
                  <a:txBody>
                    <a:bodyPr/>
                    <a:lstStyle/>
                    <a:p>
                      <a:pPr indent="0" lvl="0" marL="0" rtl="0" algn="ctr">
                        <a:spcBef>
                          <a:spcPts val="0"/>
                        </a:spcBef>
                        <a:spcAft>
                          <a:spcPts val="0"/>
                        </a:spcAft>
                        <a:buNone/>
                      </a:pPr>
                      <a:r>
                        <a:rPr lang="en">
                          <a:solidFill>
                            <a:schemeClr val="lt1"/>
                          </a:solidFill>
                        </a:rPr>
                        <a:t>3</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17</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20</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36</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15</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5</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28</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17</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1</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36</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2</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20</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288300">
                <a:tc>
                  <a:txBody>
                    <a:bodyPr/>
                    <a:lstStyle/>
                    <a:p>
                      <a:pPr indent="0" lvl="0" marL="0" rtl="0" algn="ctr">
                        <a:spcBef>
                          <a:spcPts val="0"/>
                        </a:spcBef>
                        <a:spcAft>
                          <a:spcPts val="0"/>
                        </a:spcAft>
                        <a:buNone/>
                      </a:pPr>
                      <a:r>
                        <a:rPr lang="en" sz="700">
                          <a:solidFill>
                            <a:schemeClr val="lt1"/>
                          </a:solidFill>
                        </a:rPr>
                        <a:t>0</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1</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2</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3</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4</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5</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6</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7</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8</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9</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10</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11</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r>
            </a:tbl>
          </a:graphicData>
        </a:graphic>
      </p:graphicFrame>
      <p:sp>
        <p:nvSpPr>
          <p:cNvPr id="1282" name="Google Shape;1282;p122"/>
          <p:cNvSpPr txBox="1"/>
          <p:nvPr/>
        </p:nvSpPr>
        <p:spPr>
          <a:xfrm>
            <a:off x="6330125" y="2510248"/>
            <a:ext cx="26271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FFFF"/>
                </a:solidFill>
              </a:rPr>
              <a:t>Formula:</a:t>
            </a:r>
            <a:endParaRPr>
              <a:solidFill>
                <a:srgbClr val="FFFFFF"/>
              </a:solidFill>
            </a:endParaRPr>
          </a:p>
          <a:p>
            <a:pPr indent="0" lvl="0" marL="0" rtl="0" algn="l">
              <a:spcBef>
                <a:spcPts val="0"/>
              </a:spcBef>
              <a:spcAft>
                <a:spcPts val="0"/>
              </a:spcAft>
              <a:buNone/>
            </a:pPr>
            <a:r>
              <a:rPr lang="en">
                <a:solidFill>
                  <a:srgbClr val="FFFFFF"/>
                </a:solidFill>
              </a:rPr>
              <a:t>m = c^</a:t>
            </a:r>
            <a:r>
              <a:rPr lang="en">
                <a:solidFill>
                  <a:schemeClr val="lt1"/>
                </a:solidFill>
              </a:rPr>
              <a:t>dKey</a:t>
            </a:r>
            <a:r>
              <a:rPr lang="en">
                <a:solidFill>
                  <a:srgbClr val="FFFFFF"/>
                </a:solidFill>
              </a:rPr>
              <a:t> mod (n)</a:t>
            </a:r>
            <a:endParaRPr>
              <a:solidFill>
                <a:srgbClr val="FFFFFF"/>
              </a:solidFill>
            </a:endParaRPr>
          </a:p>
          <a:p>
            <a:pPr indent="0" lvl="0" marL="0" rtl="0" algn="l">
              <a:spcBef>
                <a:spcPts val="0"/>
              </a:spcBef>
              <a:spcAft>
                <a:spcPts val="0"/>
              </a:spcAft>
              <a:buNone/>
            </a:pPr>
            <a:r>
              <a:rPr lang="en">
                <a:solidFill>
                  <a:srgbClr val="FFFFFF"/>
                </a:solidFill>
              </a:rPr>
              <a:t>c</a:t>
            </a:r>
            <a:r>
              <a:rPr lang="en">
                <a:solidFill>
                  <a:srgbClr val="FFFFFF"/>
                </a:solidFill>
              </a:rPr>
              <a:t>  = 42</a:t>
            </a:r>
            <a:endParaRPr>
              <a:solidFill>
                <a:srgbClr val="FFFFFF"/>
              </a:solidFill>
            </a:endParaRPr>
          </a:p>
          <a:p>
            <a:pPr indent="0" lvl="0" marL="0" rtl="0" algn="l">
              <a:spcBef>
                <a:spcPts val="0"/>
              </a:spcBef>
              <a:spcAft>
                <a:spcPts val="0"/>
              </a:spcAft>
              <a:buNone/>
            </a:pPr>
            <a:r>
              <a:rPr lang="en">
                <a:solidFill>
                  <a:srgbClr val="FFFFFF"/>
                </a:solidFill>
              </a:rPr>
              <a:t>n = 55</a:t>
            </a:r>
            <a:endParaRPr>
              <a:solidFill>
                <a:srgbClr val="FFFFFF"/>
              </a:solidFill>
            </a:endParaRPr>
          </a:p>
          <a:p>
            <a:pPr indent="0" lvl="0" marL="0" rtl="0" algn="l">
              <a:spcBef>
                <a:spcPts val="0"/>
              </a:spcBef>
              <a:spcAft>
                <a:spcPts val="0"/>
              </a:spcAft>
              <a:buNone/>
            </a:pPr>
            <a:r>
              <a:rPr lang="en">
                <a:solidFill>
                  <a:srgbClr val="FFFFFF"/>
                </a:solidFill>
              </a:rPr>
              <a:t>dKey = 23</a:t>
            </a:r>
            <a:br>
              <a:rPr lang="en">
                <a:solidFill>
                  <a:srgbClr val="FFFFFF"/>
                </a:solidFill>
              </a:rPr>
            </a:br>
            <a:endParaRPr>
              <a:solidFill>
                <a:srgbClr val="FFFFFF"/>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75"/>
                                        </p:tgtEl>
                                        <p:attrNameLst>
                                          <p:attrName>style.visibility</p:attrName>
                                        </p:attrNameLst>
                                      </p:cBhvr>
                                      <p:to>
                                        <p:strVal val="visible"/>
                                      </p:to>
                                    </p:set>
                                    <p:animEffect filter="fade" transition="in">
                                      <p:cBhvr>
                                        <p:cTn dur="1000"/>
                                        <p:tgtEl>
                                          <p:spTgt spid="127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80"/>
                                        </p:tgtEl>
                                        <p:attrNameLst>
                                          <p:attrName>style.visibility</p:attrName>
                                        </p:attrNameLst>
                                      </p:cBhvr>
                                      <p:to>
                                        <p:strVal val="visible"/>
                                      </p:to>
                                    </p:set>
                                    <p:animEffect filter="fade" transition="in">
                                      <p:cBhvr>
                                        <p:cTn dur="1000"/>
                                        <p:tgtEl>
                                          <p:spTgt spid="128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76"/>
                                        </p:tgtEl>
                                        <p:attrNameLst>
                                          <p:attrName>style.visibility</p:attrName>
                                        </p:attrNameLst>
                                      </p:cBhvr>
                                      <p:to>
                                        <p:strVal val="visible"/>
                                      </p:to>
                                    </p:set>
                                    <p:animEffect filter="fade" transition="in">
                                      <p:cBhvr>
                                        <p:cTn dur="1000"/>
                                        <p:tgtEl>
                                          <p:spTgt spid="1276"/>
                                        </p:tgtEl>
                                      </p:cBhvr>
                                    </p:animEffect>
                                  </p:childTnLst>
                                </p:cTn>
                              </p:par>
                              <p:par>
                                <p:cTn fill="hold" nodeType="withEffect" presetClass="entr" presetID="10" presetSubtype="0">
                                  <p:stCondLst>
                                    <p:cond delay="0"/>
                                  </p:stCondLst>
                                  <p:childTnLst>
                                    <p:set>
                                      <p:cBhvr>
                                        <p:cTn dur="1" fill="hold">
                                          <p:stCondLst>
                                            <p:cond delay="0"/>
                                          </p:stCondLst>
                                        </p:cTn>
                                        <p:tgtEl>
                                          <p:spTgt spid="1277"/>
                                        </p:tgtEl>
                                        <p:attrNameLst>
                                          <p:attrName>style.visibility</p:attrName>
                                        </p:attrNameLst>
                                      </p:cBhvr>
                                      <p:to>
                                        <p:strVal val="visible"/>
                                      </p:to>
                                    </p:set>
                                    <p:animEffect filter="fade" transition="in">
                                      <p:cBhvr>
                                        <p:cTn dur="1000"/>
                                        <p:tgtEl>
                                          <p:spTgt spid="127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79"/>
                                        </p:tgtEl>
                                        <p:attrNameLst>
                                          <p:attrName>style.visibility</p:attrName>
                                        </p:attrNameLst>
                                      </p:cBhvr>
                                      <p:to>
                                        <p:strVal val="visible"/>
                                      </p:to>
                                    </p:set>
                                    <p:animEffect filter="fade" transition="in">
                                      <p:cBhvr>
                                        <p:cTn dur="1000"/>
                                        <p:tgtEl>
                                          <p:spTgt spid="127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81"/>
                                        </p:tgtEl>
                                        <p:attrNameLst>
                                          <p:attrName>style.visibility</p:attrName>
                                        </p:attrNameLst>
                                      </p:cBhvr>
                                      <p:to>
                                        <p:strVal val="visible"/>
                                      </p:to>
                                    </p:set>
                                    <p:animEffect filter="fade" transition="in">
                                      <p:cBhvr>
                                        <p:cTn dur="1000"/>
                                        <p:tgtEl>
                                          <p:spTgt spid="128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78"/>
                                        </p:tgtEl>
                                        <p:attrNameLst>
                                          <p:attrName>style.visibility</p:attrName>
                                        </p:attrNameLst>
                                      </p:cBhvr>
                                      <p:to>
                                        <p:strVal val="visible"/>
                                      </p:to>
                                    </p:set>
                                    <p:animEffect filter="fade" transition="in">
                                      <p:cBhvr>
                                        <p:cTn dur="1000"/>
                                        <p:tgtEl>
                                          <p:spTgt spid="127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6" name="Shape 1286"/>
        <p:cNvGrpSpPr/>
        <p:nvPr/>
      </p:nvGrpSpPr>
      <p:grpSpPr>
        <a:xfrm>
          <a:off x="0" y="0"/>
          <a:ext cx="0" cy="0"/>
          <a:chOff x="0" y="0"/>
          <a:chExt cx="0" cy="0"/>
        </a:xfrm>
      </p:grpSpPr>
      <p:sp>
        <p:nvSpPr>
          <p:cNvPr id="1287" name="Google Shape;1287;p123"/>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Simulation - </a:t>
            </a:r>
            <a:r>
              <a:rPr lang="en"/>
              <a:t>De</a:t>
            </a:r>
            <a:r>
              <a:rPr lang="en"/>
              <a:t>cryption</a:t>
            </a:r>
            <a:endParaRPr/>
          </a:p>
        </p:txBody>
      </p:sp>
      <p:sp>
        <p:nvSpPr>
          <p:cNvPr id="1288" name="Google Shape;1288;p123"/>
          <p:cNvSpPr txBox="1"/>
          <p:nvPr/>
        </p:nvSpPr>
        <p:spPr>
          <a:xfrm>
            <a:off x="1297500" y="1307850"/>
            <a:ext cx="6759900" cy="492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2000">
                <a:solidFill>
                  <a:schemeClr val="lt2"/>
                </a:solidFill>
                <a:latin typeface="Lato"/>
                <a:ea typeface="Lato"/>
                <a:cs typeface="Lato"/>
                <a:sym typeface="Lato"/>
              </a:rPr>
              <a:t>Step 3: Apply the formula to each letter of the message</a:t>
            </a:r>
            <a:endParaRPr sz="2000">
              <a:solidFill>
                <a:schemeClr val="lt2"/>
              </a:solidFill>
              <a:latin typeface="Lato"/>
              <a:ea typeface="Lato"/>
              <a:cs typeface="Lato"/>
              <a:sym typeface="Lato"/>
            </a:endParaRPr>
          </a:p>
        </p:txBody>
      </p:sp>
      <p:sp>
        <p:nvSpPr>
          <p:cNvPr id="1289" name="Google Shape;1289;p123"/>
          <p:cNvSpPr txBox="1"/>
          <p:nvPr>
            <p:ph idx="1" type="body"/>
          </p:nvPr>
        </p:nvSpPr>
        <p:spPr>
          <a:xfrm>
            <a:off x="6191275" y="3987750"/>
            <a:ext cx="1626300" cy="3624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lang="en" sz="1500">
                <a:latin typeface="Arial"/>
                <a:ea typeface="Arial"/>
                <a:cs typeface="Arial"/>
                <a:sym typeface="Arial"/>
              </a:rPr>
              <a:t>Output</a:t>
            </a:r>
            <a:endParaRPr sz="1500"/>
          </a:p>
        </p:txBody>
      </p:sp>
      <p:graphicFrame>
        <p:nvGraphicFramePr>
          <p:cNvPr id="1290" name="Google Shape;1290;p123"/>
          <p:cNvGraphicFramePr/>
          <p:nvPr/>
        </p:nvGraphicFramePr>
        <p:xfrm>
          <a:off x="1297500" y="1907175"/>
          <a:ext cx="3000000" cy="3000000"/>
        </p:xfrm>
        <a:graphic>
          <a:graphicData uri="http://schemas.openxmlformats.org/drawingml/2006/table">
            <a:tbl>
              <a:tblPr>
                <a:noFill/>
                <a:tableStyleId>{E411E89E-CD07-40C0-A447-2C83C039E8EA}</a:tableStyleId>
              </a:tblPr>
              <a:tblGrid>
                <a:gridCol w="382850"/>
                <a:gridCol w="382850"/>
                <a:gridCol w="382850"/>
                <a:gridCol w="382850"/>
                <a:gridCol w="382850"/>
                <a:gridCol w="382850"/>
                <a:gridCol w="382850"/>
                <a:gridCol w="382850"/>
                <a:gridCol w="382850"/>
                <a:gridCol w="382850"/>
                <a:gridCol w="382850"/>
                <a:gridCol w="382850"/>
              </a:tblGrid>
              <a:tr h="397500">
                <a:tc>
                  <a:txBody>
                    <a:bodyPr/>
                    <a:lstStyle/>
                    <a:p>
                      <a:pPr indent="0" lvl="0" marL="0" rtl="0" algn="ctr">
                        <a:spcBef>
                          <a:spcPts val="0"/>
                        </a:spcBef>
                        <a:spcAft>
                          <a:spcPts val="0"/>
                        </a:spcAft>
                        <a:buNone/>
                      </a:pPr>
                      <a:r>
                        <a:rPr lang="en">
                          <a:solidFill>
                            <a:schemeClr val="lt1"/>
                          </a:solidFill>
                        </a:rPr>
                        <a:t>3</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18</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20</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36</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15</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5</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28</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17</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1</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36</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2</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20</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288300">
                <a:tc>
                  <a:txBody>
                    <a:bodyPr/>
                    <a:lstStyle/>
                    <a:p>
                      <a:pPr indent="0" lvl="0" marL="0" rtl="0" algn="ctr">
                        <a:spcBef>
                          <a:spcPts val="0"/>
                        </a:spcBef>
                        <a:spcAft>
                          <a:spcPts val="0"/>
                        </a:spcAft>
                        <a:buNone/>
                      </a:pPr>
                      <a:r>
                        <a:rPr lang="en" sz="700">
                          <a:solidFill>
                            <a:schemeClr val="lt1"/>
                          </a:solidFill>
                        </a:rPr>
                        <a:t>0</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1</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2</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3</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4</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5</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6</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7</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8</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9</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10</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11</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r>
            </a:tbl>
          </a:graphicData>
        </a:graphic>
      </p:graphicFrame>
      <p:graphicFrame>
        <p:nvGraphicFramePr>
          <p:cNvPr id="1291" name="Google Shape;1291;p123"/>
          <p:cNvGraphicFramePr/>
          <p:nvPr/>
        </p:nvGraphicFramePr>
        <p:xfrm>
          <a:off x="1297500" y="3908125"/>
          <a:ext cx="3000000" cy="3000000"/>
        </p:xfrm>
        <a:graphic>
          <a:graphicData uri="http://schemas.openxmlformats.org/drawingml/2006/table">
            <a:tbl>
              <a:tblPr>
                <a:noFill/>
                <a:tableStyleId>{E411E89E-CD07-40C0-A447-2C83C039E8EA}</a:tableStyleId>
              </a:tblPr>
              <a:tblGrid>
                <a:gridCol w="382850"/>
                <a:gridCol w="382850"/>
                <a:gridCol w="382850"/>
                <a:gridCol w="382850"/>
                <a:gridCol w="382850"/>
                <a:gridCol w="382850"/>
                <a:gridCol w="382850"/>
                <a:gridCol w="382850"/>
                <a:gridCol w="382850"/>
                <a:gridCol w="382850"/>
                <a:gridCol w="382850"/>
                <a:gridCol w="382850"/>
              </a:tblGrid>
              <a:tr h="397500">
                <a:tc>
                  <a:txBody>
                    <a:bodyPr/>
                    <a:lstStyle/>
                    <a:p>
                      <a:pPr indent="0" lvl="0" marL="0" rtl="0" algn="ctr">
                        <a:spcBef>
                          <a:spcPts val="0"/>
                        </a:spcBef>
                        <a:spcAft>
                          <a:spcPts val="0"/>
                        </a:spcAft>
                        <a:buNone/>
                      </a:pPr>
                      <a:r>
                        <a:rPr lang="en">
                          <a:solidFill>
                            <a:schemeClr val="lt1"/>
                          </a:solidFill>
                        </a:rPr>
                        <a:t>3</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17</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20</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36</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15</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5</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28</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17</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1</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36</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2</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20</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288300">
                <a:tc>
                  <a:txBody>
                    <a:bodyPr/>
                    <a:lstStyle/>
                    <a:p>
                      <a:pPr indent="0" lvl="0" marL="0" rtl="0" algn="ctr">
                        <a:spcBef>
                          <a:spcPts val="0"/>
                        </a:spcBef>
                        <a:spcAft>
                          <a:spcPts val="0"/>
                        </a:spcAft>
                        <a:buNone/>
                      </a:pPr>
                      <a:r>
                        <a:rPr lang="en" sz="700">
                          <a:solidFill>
                            <a:schemeClr val="lt1"/>
                          </a:solidFill>
                        </a:rPr>
                        <a:t>0</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1</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2</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3</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4</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5</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6</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7</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8</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9</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10</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11</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r>
            </a:tbl>
          </a:graphicData>
        </a:graphic>
      </p:graphicFrame>
      <p:cxnSp>
        <p:nvCxnSpPr>
          <p:cNvPr id="1292" name="Google Shape;1292;p123"/>
          <p:cNvCxnSpPr/>
          <p:nvPr/>
        </p:nvCxnSpPr>
        <p:spPr>
          <a:xfrm rot="10800000">
            <a:off x="1858313" y="2700950"/>
            <a:ext cx="900" cy="670500"/>
          </a:xfrm>
          <a:prstGeom prst="straightConnector1">
            <a:avLst/>
          </a:prstGeom>
          <a:noFill/>
          <a:ln cap="flat" cmpd="sng" w="19050">
            <a:solidFill>
              <a:schemeClr val="lt2"/>
            </a:solidFill>
            <a:prstDash val="solid"/>
            <a:round/>
            <a:headEnd len="med" w="med" type="none"/>
            <a:tailEnd len="med" w="med" type="triangle"/>
          </a:ln>
        </p:spPr>
      </p:cxnSp>
      <p:sp>
        <p:nvSpPr>
          <p:cNvPr id="1293" name="Google Shape;1293;p123"/>
          <p:cNvSpPr txBox="1"/>
          <p:nvPr>
            <p:ph idx="1" type="body"/>
          </p:nvPr>
        </p:nvSpPr>
        <p:spPr>
          <a:xfrm>
            <a:off x="2475775" y="3042675"/>
            <a:ext cx="2921700" cy="492600"/>
          </a:xfrm>
          <a:prstGeom prst="rect">
            <a:avLst/>
          </a:prstGeom>
        </p:spPr>
        <p:txBody>
          <a:bodyPr anchorCtr="0" anchor="t" bIns="91425" lIns="91425" spcFirstLastPara="1" rIns="91425" wrap="square" tIns="91425">
            <a:noAutofit/>
          </a:bodyPr>
          <a:lstStyle/>
          <a:p>
            <a:pPr indent="-514350" lvl="0" marL="514350" rtl="0" algn="l">
              <a:spcBef>
                <a:spcPts val="0"/>
              </a:spcBef>
              <a:spcAft>
                <a:spcPts val="0"/>
              </a:spcAft>
              <a:buNone/>
            </a:pPr>
            <a:r>
              <a:rPr lang="en" sz="1500"/>
              <a:t>(18</a:t>
            </a:r>
            <a:r>
              <a:rPr baseline="30000" lang="en" sz="1500"/>
              <a:t>7</a:t>
            </a:r>
            <a:r>
              <a:rPr lang="en" sz="1500"/>
              <a:t>) mod (55)</a:t>
            </a:r>
            <a:endParaRPr sz="1500">
              <a:latin typeface="Arial"/>
              <a:ea typeface="Arial"/>
              <a:cs typeface="Arial"/>
              <a:sym typeface="Arial"/>
            </a:endParaRPr>
          </a:p>
          <a:p>
            <a:pPr indent="0" lvl="0" marL="0" rtl="0" algn="ctr">
              <a:lnSpc>
                <a:spcPct val="95000"/>
              </a:lnSpc>
              <a:spcBef>
                <a:spcPts val="1200"/>
              </a:spcBef>
              <a:spcAft>
                <a:spcPts val="1200"/>
              </a:spcAft>
              <a:buSzPts val="275"/>
              <a:buNone/>
            </a:pPr>
            <a:r>
              <a:t/>
            </a:r>
            <a:endParaRPr sz="1500">
              <a:latin typeface="Arial"/>
              <a:ea typeface="Arial"/>
              <a:cs typeface="Arial"/>
              <a:sym typeface="Arial"/>
            </a:endParaRPr>
          </a:p>
        </p:txBody>
      </p:sp>
      <p:sp>
        <p:nvSpPr>
          <p:cNvPr id="1294" name="Google Shape;1294;p123"/>
          <p:cNvSpPr txBox="1"/>
          <p:nvPr>
            <p:ph idx="1" type="body"/>
          </p:nvPr>
        </p:nvSpPr>
        <p:spPr>
          <a:xfrm>
            <a:off x="6137675" y="1907175"/>
            <a:ext cx="1626300" cy="3624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lang="en" sz="1500">
                <a:latin typeface="Arial"/>
                <a:ea typeface="Arial"/>
                <a:cs typeface="Arial"/>
                <a:sym typeface="Arial"/>
              </a:rPr>
              <a:t>2nd </a:t>
            </a:r>
            <a:r>
              <a:rPr lang="en" sz="1500">
                <a:latin typeface="Arial"/>
                <a:ea typeface="Arial"/>
                <a:cs typeface="Arial"/>
                <a:sym typeface="Arial"/>
              </a:rPr>
              <a:t>Traversal</a:t>
            </a:r>
            <a:endParaRPr sz="1500"/>
          </a:p>
        </p:txBody>
      </p:sp>
      <p:sp>
        <p:nvSpPr>
          <p:cNvPr id="1295" name="Google Shape;1295;p123"/>
          <p:cNvSpPr txBox="1"/>
          <p:nvPr/>
        </p:nvSpPr>
        <p:spPr>
          <a:xfrm>
            <a:off x="6330125" y="2510248"/>
            <a:ext cx="26271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FFFF"/>
                </a:solidFill>
              </a:rPr>
              <a:t>Formula:</a:t>
            </a:r>
            <a:endParaRPr>
              <a:solidFill>
                <a:srgbClr val="FFFFFF"/>
              </a:solidFill>
            </a:endParaRPr>
          </a:p>
          <a:p>
            <a:pPr indent="0" lvl="0" marL="0" rtl="0" algn="l">
              <a:spcBef>
                <a:spcPts val="0"/>
              </a:spcBef>
              <a:spcAft>
                <a:spcPts val="0"/>
              </a:spcAft>
              <a:buNone/>
            </a:pPr>
            <a:r>
              <a:rPr lang="en">
                <a:solidFill>
                  <a:srgbClr val="FFFFFF"/>
                </a:solidFill>
              </a:rPr>
              <a:t>m = c^</a:t>
            </a:r>
            <a:r>
              <a:rPr lang="en">
                <a:solidFill>
                  <a:schemeClr val="lt1"/>
                </a:solidFill>
              </a:rPr>
              <a:t>dKey</a:t>
            </a:r>
            <a:r>
              <a:rPr lang="en">
                <a:solidFill>
                  <a:srgbClr val="FFFFFF"/>
                </a:solidFill>
              </a:rPr>
              <a:t> mod (n)</a:t>
            </a:r>
            <a:endParaRPr>
              <a:solidFill>
                <a:srgbClr val="FFFFFF"/>
              </a:solidFill>
            </a:endParaRPr>
          </a:p>
          <a:p>
            <a:pPr indent="0" lvl="0" marL="0" rtl="0" algn="l">
              <a:spcBef>
                <a:spcPts val="0"/>
              </a:spcBef>
              <a:spcAft>
                <a:spcPts val="0"/>
              </a:spcAft>
              <a:buNone/>
            </a:pPr>
            <a:r>
              <a:rPr lang="en">
                <a:solidFill>
                  <a:srgbClr val="FFFFFF"/>
                </a:solidFill>
              </a:rPr>
              <a:t>c  = 18</a:t>
            </a:r>
            <a:endParaRPr>
              <a:solidFill>
                <a:srgbClr val="FFFFFF"/>
              </a:solidFill>
            </a:endParaRPr>
          </a:p>
          <a:p>
            <a:pPr indent="0" lvl="0" marL="0" rtl="0" algn="l">
              <a:spcBef>
                <a:spcPts val="0"/>
              </a:spcBef>
              <a:spcAft>
                <a:spcPts val="0"/>
              </a:spcAft>
              <a:buNone/>
            </a:pPr>
            <a:r>
              <a:rPr lang="en">
                <a:solidFill>
                  <a:srgbClr val="FFFFFF"/>
                </a:solidFill>
              </a:rPr>
              <a:t>n = 55</a:t>
            </a:r>
            <a:endParaRPr>
              <a:solidFill>
                <a:srgbClr val="FFFFFF"/>
              </a:solidFill>
            </a:endParaRPr>
          </a:p>
          <a:p>
            <a:pPr indent="0" lvl="0" marL="0" rtl="0" algn="l">
              <a:spcBef>
                <a:spcPts val="0"/>
              </a:spcBef>
              <a:spcAft>
                <a:spcPts val="0"/>
              </a:spcAft>
              <a:buNone/>
            </a:pPr>
            <a:r>
              <a:rPr lang="en">
                <a:solidFill>
                  <a:srgbClr val="FFFFFF"/>
                </a:solidFill>
              </a:rPr>
              <a:t>dKey = 23</a:t>
            </a:r>
            <a:br>
              <a:rPr lang="en">
                <a:solidFill>
                  <a:srgbClr val="FFFFFF"/>
                </a:solidFill>
              </a:rPr>
            </a:br>
            <a:endParaRPr>
              <a:solidFill>
                <a:srgbClr val="FFFFFF"/>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90"/>
                                        </p:tgtEl>
                                        <p:attrNameLst>
                                          <p:attrName>style.visibility</p:attrName>
                                        </p:attrNameLst>
                                      </p:cBhvr>
                                      <p:to>
                                        <p:strVal val="visible"/>
                                      </p:to>
                                    </p:set>
                                    <p:animEffect filter="fade" transition="in">
                                      <p:cBhvr>
                                        <p:cTn dur="1000"/>
                                        <p:tgtEl>
                                          <p:spTgt spid="129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92"/>
                                        </p:tgtEl>
                                        <p:attrNameLst>
                                          <p:attrName>style.visibility</p:attrName>
                                        </p:attrNameLst>
                                      </p:cBhvr>
                                      <p:to>
                                        <p:strVal val="visible"/>
                                      </p:to>
                                    </p:set>
                                    <p:animEffect filter="fade" transition="in">
                                      <p:cBhvr>
                                        <p:cTn dur="1000"/>
                                        <p:tgtEl>
                                          <p:spTgt spid="1292"/>
                                        </p:tgtEl>
                                      </p:cBhvr>
                                    </p:animEffect>
                                  </p:childTnLst>
                                </p:cTn>
                              </p:par>
                              <p:par>
                                <p:cTn fill="hold" nodeType="withEffect" presetClass="entr" presetID="10" presetSubtype="0">
                                  <p:stCondLst>
                                    <p:cond delay="0"/>
                                  </p:stCondLst>
                                  <p:childTnLst>
                                    <p:set>
                                      <p:cBhvr>
                                        <p:cTn dur="1" fill="hold">
                                          <p:stCondLst>
                                            <p:cond delay="0"/>
                                          </p:stCondLst>
                                        </p:cTn>
                                        <p:tgtEl>
                                          <p:spTgt spid="1293"/>
                                        </p:tgtEl>
                                        <p:attrNameLst>
                                          <p:attrName>style.visibility</p:attrName>
                                        </p:attrNameLst>
                                      </p:cBhvr>
                                      <p:to>
                                        <p:strVal val="visible"/>
                                      </p:to>
                                    </p:set>
                                    <p:animEffect filter="fade" transition="in">
                                      <p:cBhvr>
                                        <p:cTn dur="1000"/>
                                        <p:tgtEl>
                                          <p:spTgt spid="129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91"/>
                                        </p:tgtEl>
                                        <p:attrNameLst>
                                          <p:attrName>style.visibility</p:attrName>
                                        </p:attrNameLst>
                                      </p:cBhvr>
                                      <p:to>
                                        <p:strVal val="visible"/>
                                      </p:to>
                                    </p:set>
                                    <p:animEffect filter="fade" transition="in">
                                      <p:cBhvr>
                                        <p:cTn dur="1000"/>
                                        <p:tgtEl>
                                          <p:spTgt spid="129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89"/>
                                        </p:tgtEl>
                                        <p:attrNameLst>
                                          <p:attrName>style.visibility</p:attrName>
                                        </p:attrNameLst>
                                      </p:cBhvr>
                                      <p:to>
                                        <p:strVal val="visible"/>
                                      </p:to>
                                    </p:set>
                                    <p:animEffect filter="fade" transition="in">
                                      <p:cBhvr>
                                        <p:cTn dur="1000"/>
                                        <p:tgtEl>
                                          <p:spTgt spid="128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9" name="Shape 1299"/>
        <p:cNvGrpSpPr/>
        <p:nvPr/>
      </p:nvGrpSpPr>
      <p:grpSpPr>
        <a:xfrm>
          <a:off x="0" y="0"/>
          <a:ext cx="0" cy="0"/>
          <a:chOff x="0" y="0"/>
          <a:chExt cx="0" cy="0"/>
        </a:xfrm>
      </p:grpSpPr>
      <p:sp>
        <p:nvSpPr>
          <p:cNvPr id="1300" name="Google Shape;1300;p12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Simulation - </a:t>
            </a:r>
            <a:r>
              <a:rPr lang="en"/>
              <a:t>De</a:t>
            </a:r>
            <a:r>
              <a:rPr lang="en"/>
              <a:t>cryption</a:t>
            </a:r>
            <a:endParaRPr/>
          </a:p>
        </p:txBody>
      </p:sp>
      <p:sp>
        <p:nvSpPr>
          <p:cNvPr id="1301" name="Google Shape;1301;p124"/>
          <p:cNvSpPr txBox="1"/>
          <p:nvPr/>
        </p:nvSpPr>
        <p:spPr>
          <a:xfrm>
            <a:off x="1297500" y="1307850"/>
            <a:ext cx="6759900" cy="492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2000">
                <a:solidFill>
                  <a:schemeClr val="lt2"/>
                </a:solidFill>
                <a:latin typeface="Lato"/>
                <a:ea typeface="Lato"/>
                <a:cs typeface="Lato"/>
                <a:sym typeface="Lato"/>
              </a:rPr>
              <a:t>Step 3: Apply the formula to each letter of the message</a:t>
            </a:r>
            <a:endParaRPr sz="2000">
              <a:solidFill>
                <a:schemeClr val="lt2"/>
              </a:solidFill>
              <a:latin typeface="Lato"/>
              <a:ea typeface="Lato"/>
              <a:cs typeface="Lato"/>
              <a:sym typeface="Lato"/>
            </a:endParaRPr>
          </a:p>
        </p:txBody>
      </p:sp>
      <p:sp>
        <p:nvSpPr>
          <p:cNvPr id="1302" name="Google Shape;1302;p124"/>
          <p:cNvSpPr txBox="1"/>
          <p:nvPr>
            <p:ph idx="1" type="body"/>
          </p:nvPr>
        </p:nvSpPr>
        <p:spPr>
          <a:xfrm>
            <a:off x="6191275" y="3987750"/>
            <a:ext cx="1626300" cy="3624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lang="en" sz="1500">
                <a:latin typeface="Arial"/>
                <a:ea typeface="Arial"/>
                <a:cs typeface="Arial"/>
                <a:sym typeface="Arial"/>
              </a:rPr>
              <a:t>Output</a:t>
            </a:r>
            <a:endParaRPr sz="1500"/>
          </a:p>
        </p:txBody>
      </p:sp>
      <p:graphicFrame>
        <p:nvGraphicFramePr>
          <p:cNvPr id="1303" name="Google Shape;1303;p124"/>
          <p:cNvGraphicFramePr/>
          <p:nvPr/>
        </p:nvGraphicFramePr>
        <p:xfrm>
          <a:off x="1297500" y="1907175"/>
          <a:ext cx="3000000" cy="3000000"/>
        </p:xfrm>
        <a:graphic>
          <a:graphicData uri="http://schemas.openxmlformats.org/drawingml/2006/table">
            <a:tbl>
              <a:tblPr>
                <a:noFill/>
                <a:tableStyleId>{E411E89E-CD07-40C0-A447-2C83C039E8EA}</a:tableStyleId>
              </a:tblPr>
              <a:tblGrid>
                <a:gridCol w="382850"/>
                <a:gridCol w="382850"/>
                <a:gridCol w="382850"/>
                <a:gridCol w="382850"/>
                <a:gridCol w="382850"/>
                <a:gridCol w="382850"/>
                <a:gridCol w="382850"/>
                <a:gridCol w="382850"/>
                <a:gridCol w="382850"/>
                <a:gridCol w="382850"/>
                <a:gridCol w="382850"/>
                <a:gridCol w="382850"/>
              </a:tblGrid>
              <a:tr h="397500">
                <a:tc>
                  <a:txBody>
                    <a:bodyPr/>
                    <a:lstStyle/>
                    <a:p>
                      <a:pPr indent="0" lvl="0" marL="0" rtl="0" algn="ctr">
                        <a:spcBef>
                          <a:spcPts val="0"/>
                        </a:spcBef>
                        <a:spcAft>
                          <a:spcPts val="0"/>
                        </a:spcAft>
                        <a:buNone/>
                      </a:pPr>
                      <a:r>
                        <a:rPr lang="en">
                          <a:solidFill>
                            <a:schemeClr val="lt1"/>
                          </a:solidFill>
                        </a:rPr>
                        <a:t>3</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17</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20</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36</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15</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5</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28</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17</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1</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36</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2</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20</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288300">
                <a:tc>
                  <a:txBody>
                    <a:bodyPr/>
                    <a:lstStyle/>
                    <a:p>
                      <a:pPr indent="0" lvl="0" marL="0" rtl="0" algn="ctr">
                        <a:spcBef>
                          <a:spcPts val="0"/>
                        </a:spcBef>
                        <a:spcAft>
                          <a:spcPts val="0"/>
                        </a:spcAft>
                        <a:buNone/>
                      </a:pPr>
                      <a:r>
                        <a:rPr lang="en" sz="700">
                          <a:solidFill>
                            <a:schemeClr val="lt1"/>
                          </a:solidFill>
                        </a:rPr>
                        <a:t>0</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1</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2</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3</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4</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5</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6</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7</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8</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9</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10</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11</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r>
            </a:tbl>
          </a:graphicData>
        </a:graphic>
      </p:graphicFrame>
      <p:graphicFrame>
        <p:nvGraphicFramePr>
          <p:cNvPr id="1304" name="Google Shape;1304;p124"/>
          <p:cNvGraphicFramePr/>
          <p:nvPr/>
        </p:nvGraphicFramePr>
        <p:xfrm>
          <a:off x="1297500" y="3908125"/>
          <a:ext cx="3000000" cy="3000000"/>
        </p:xfrm>
        <a:graphic>
          <a:graphicData uri="http://schemas.openxmlformats.org/drawingml/2006/table">
            <a:tbl>
              <a:tblPr>
                <a:noFill/>
                <a:tableStyleId>{E411E89E-CD07-40C0-A447-2C83C039E8EA}</a:tableStyleId>
              </a:tblPr>
              <a:tblGrid>
                <a:gridCol w="382850"/>
                <a:gridCol w="382850"/>
                <a:gridCol w="382850"/>
                <a:gridCol w="382850"/>
                <a:gridCol w="382850"/>
                <a:gridCol w="382850"/>
                <a:gridCol w="382850"/>
                <a:gridCol w="382850"/>
                <a:gridCol w="382850"/>
                <a:gridCol w="382850"/>
                <a:gridCol w="382850"/>
                <a:gridCol w="382850"/>
              </a:tblGrid>
              <a:tr h="397500">
                <a:tc>
                  <a:txBody>
                    <a:bodyPr/>
                    <a:lstStyle/>
                    <a:p>
                      <a:pPr indent="0" lvl="0" marL="0" rtl="0" algn="ctr">
                        <a:spcBef>
                          <a:spcPts val="0"/>
                        </a:spcBef>
                        <a:spcAft>
                          <a:spcPts val="0"/>
                        </a:spcAft>
                        <a:buNone/>
                      </a:pPr>
                      <a:r>
                        <a:rPr lang="en">
                          <a:solidFill>
                            <a:schemeClr val="lt1"/>
                          </a:solidFill>
                        </a:rPr>
                        <a:t>3</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17</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25</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36</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15</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5</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28</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17</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1</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36</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2</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20</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288300">
                <a:tc>
                  <a:txBody>
                    <a:bodyPr/>
                    <a:lstStyle/>
                    <a:p>
                      <a:pPr indent="0" lvl="0" marL="0" rtl="0" algn="ctr">
                        <a:spcBef>
                          <a:spcPts val="0"/>
                        </a:spcBef>
                        <a:spcAft>
                          <a:spcPts val="0"/>
                        </a:spcAft>
                        <a:buNone/>
                      </a:pPr>
                      <a:r>
                        <a:rPr lang="en" sz="700">
                          <a:solidFill>
                            <a:schemeClr val="lt1"/>
                          </a:solidFill>
                        </a:rPr>
                        <a:t>0</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1</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2</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3</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4</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5</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6</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7</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8</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9</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10</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11</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r>
            </a:tbl>
          </a:graphicData>
        </a:graphic>
      </p:graphicFrame>
      <p:cxnSp>
        <p:nvCxnSpPr>
          <p:cNvPr id="1305" name="Google Shape;1305;p124"/>
          <p:cNvCxnSpPr/>
          <p:nvPr/>
        </p:nvCxnSpPr>
        <p:spPr>
          <a:xfrm rot="10800000">
            <a:off x="2263388" y="2700925"/>
            <a:ext cx="900" cy="670500"/>
          </a:xfrm>
          <a:prstGeom prst="straightConnector1">
            <a:avLst/>
          </a:prstGeom>
          <a:noFill/>
          <a:ln cap="flat" cmpd="sng" w="19050">
            <a:solidFill>
              <a:schemeClr val="lt2"/>
            </a:solidFill>
            <a:prstDash val="solid"/>
            <a:round/>
            <a:headEnd len="med" w="med" type="none"/>
            <a:tailEnd len="med" w="med" type="triangle"/>
          </a:ln>
        </p:spPr>
      </p:cxnSp>
      <p:sp>
        <p:nvSpPr>
          <p:cNvPr id="1306" name="Google Shape;1306;p124"/>
          <p:cNvSpPr txBox="1"/>
          <p:nvPr>
            <p:ph idx="1" type="body"/>
          </p:nvPr>
        </p:nvSpPr>
        <p:spPr>
          <a:xfrm>
            <a:off x="2880850" y="3042650"/>
            <a:ext cx="2921700" cy="492600"/>
          </a:xfrm>
          <a:prstGeom prst="rect">
            <a:avLst/>
          </a:prstGeom>
        </p:spPr>
        <p:txBody>
          <a:bodyPr anchorCtr="0" anchor="t" bIns="91425" lIns="91425" spcFirstLastPara="1" rIns="91425" wrap="square" tIns="91425">
            <a:noAutofit/>
          </a:bodyPr>
          <a:lstStyle/>
          <a:p>
            <a:pPr indent="-514350" lvl="0" marL="514350" rtl="0" algn="l">
              <a:spcBef>
                <a:spcPts val="0"/>
              </a:spcBef>
              <a:spcAft>
                <a:spcPts val="0"/>
              </a:spcAft>
              <a:buNone/>
            </a:pPr>
            <a:r>
              <a:rPr lang="en" sz="1500"/>
              <a:t>(20</a:t>
            </a:r>
            <a:r>
              <a:rPr baseline="30000" lang="en" sz="1500"/>
              <a:t>23</a:t>
            </a:r>
            <a:r>
              <a:rPr lang="en" sz="1500"/>
              <a:t>) mod (55)</a:t>
            </a:r>
            <a:endParaRPr sz="1500">
              <a:latin typeface="Arial"/>
              <a:ea typeface="Arial"/>
              <a:cs typeface="Arial"/>
              <a:sym typeface="Arial"/>
            </a:endParaRPr>
          </a:p>
          <a:p>
            <a:pPr indent="0" lvl="0" marL="0" rtl="0" algn="ctr">
              <a:lnSpc>
                <a:spcPct val="95000"/>
              </a:lnSpc>
              <a:spcBef>
                <a:spcPts val="1200"/>
              </a:spcBef>
              <a:spcAft>
                <a:spcPts val="1200"/>
              </a:spcAft>
              <a:buSzPts val="275"/>
              <a:buNone/>
            </a:pPr>
            <a:r>
              <a:t/>
            </a:r>
            <a:endParaRPr sz="1500">
              <a:latin typeface="Arial"/>
              <a:ea typeface="Arial"/>
              <a:cs typeface="Arial"/>
              <a:sym typeface="Arial"/>
            </a:endParaRPr>
          </a:p>
        </p:txBody>
      </p:sp>
      <p:sp>
        <p:nvSpPr>
          <p:cNvPr id="1307" name="Google Shape;1307;p124"/>
          <p:cNvSpPr txBox="1"/>
          <p:nvPr>
            <p:ph idx="1" type="body"/>
          </p:nvPr>
        </p:nvSpPr>
        <p:spPr>
          <a:xfrm>
            <a:off x="6137675" y="1907175"/>
            <a:ext cx="1626300" cy="3624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lang="en" sz="1500">
                <a:latin typeface="Arial"/>
                <a:ea typeface="Arial"/>
                <a:cs typeface="Arial"/>
                <a:sym typeface="Arial"/>
              </a:rPr>
              <a:t>3rd </a:t>
            </a:r>
            <a:r>
              <a:rPr lang="en" sz="1500">
                <a:latin typeface="Arial"/>
                <a:ea typeface="Arial"/>
                <a:cs typeface="Arial"/>
                <a:sym typeface="Arial"/>
              </a:rPr>
              <a:t>Traversal</a:t>
            </a:r>
            <a:endParaRPr sz="1500"/>
          </a:p>
        </p:txBody>
      </p:sp>
      <p:sp>
        <p:nvSpPr>
          <p:cNvPr id="1308" name="Google Shape;1308;p124"/>
          <p:cNvSpPr txBox="1"/>
          <p:nvPr/>
        </p:nvSpPr>
        <p:spPr>
          <a:xfrm>
            <a:off x="6330125" y="2510248"/>
            <a:ext cx="26271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FFFF"/>
                </a:solidFill>
              </a:rPr>
              <a:t>Formula:</a:t>
            </a:r>
            <a:endParaRPr>
              <a:solidFill>
                <a:srgbClr val="FFFFFF"/>
              </a:solidFill>
            </a:endParaRPr>
          </a:p>
          <a:p>
            <a:pPr indent="0" lvl="0" marL="0" rtl="0" algn="l">
              <a:spcBef>
                <a:spcPts val="0"/>
              </a:spcBef>
              <a:spcAft>
                <a:spcPts val="0"/>
              </a:spcAft>
              <a:buNone/>
            </a:pPr>
            <a:r>
              <a:rPr lang="en">
                <a:solidFill>
                  <a:srgbClr val="FFFFFF"/>
                </a:solidFill>
              </a:rPr>
              <a:t>m = c^</a:t>
            </a:r>
            <a:r>
              <a:rPr lang="en">
                <a:solidFill>
                  <a:schemeClr val="lt1"/>
                </a:solidFill>
              </a:rPr>
              <a:t>dKey</a:t>
            </a:r>
            <a:r>
              <a:rPr lang="en">
                <a:solidFill>
                  <a:srgbClr val="FFFFFF"/>
                </a:solidFill>
              </a:rPr>
              <a:t> mod (n)</a:t>
            </a:r>
            <a:endParaRPr>
              <a:solidFill>
                <a:srgbClr val="FFFFFF"/>
              </a:solidFill>
            </a:endParaRPr>
          </a:p>
          <a:p>
            <a:pPr indent="0" lvl="0" marL="0" rtl="0" algn="l">
              <a:spcBef>
                <a:spcPts val="0"/>
              </a:spcBef>
              <a:spcAft>
                <a:spcPts val="0"/>
              </a:spcAft>
              <a:buNone/>
            </a:pPr>
            <a:r>
              <a:rPr lang="en">
                <a:solidFill>
                  <a:srgbClr val="FFFFFF"/>
                </a:solidFill>
              </a:rPr>
              <a:t>c  = 20</a:t>
            </a:r>
            <a:endParaRPr>
              <a:solidFill>
                <a:srgbClr val="FFFFFF"/>
              </a:solidFill>
            </a:endParaRPr>
          </a:p>
          <a:p>
            <a:pPr indent="0" lvl="0" marL="0" rtl="0" algn="l">
              <a:spcBef>
                <a:spcPts val="0"/>
              </a:spcBef>
              <a:spcAft>
                <a:spcPts val="0"/>
              </a:spcAft>
              <a:buNone/>
            </a:pPr>
            <a:r>
              <a:rPr lang="en">
                <a:solidFill>
                  <a:srgbClr val="FFFFFF"/>
                </a:solidFill>
              </a:rPr>
              <a:t>n = 55</a:t>
            </a:r>
            <a:endParaRPr>
              <a:solidFill>
                <a:srgbClr val="FFFFFF"/>
              </a:solidFill>
            </a:endParaRPr>
          </a:p>
          <a:p>
            <a:pPr indent="0" lvl="0" marL="0" rtl="0" algn="l">
              <a:spcBef>
                <a:spcPts val="0"/>
              </a:spcBef>
              <a:spcAft>
                <a:spcPts val="0"/>
              </a:spcAft>
              <a:buNone/>
            </a:pPr>
            <a:r>
              <a:rPr lang="en">
                <a:solidFill>
                  <a:srgbClr val="FFFFFF"/>
                </a:solidFill>
              </a:rPr>
              <a:t>dKey = 23</a:t>
            </a:r>
            <a:br>
              <a:rPr lang="en">
                <a:solidFill>
                  <a:srgbClr val="FFFFFF"/>
                </a:solidFill>
              </a:rPr>
            </a:br>
            <a:endParaRPr>
              <a:solidFill>
                <a:srgbClr val="FFFFFF"/>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03"/>
                                        </p:tgtEl>
                                        <p:attrNameLst>
                                          <p:attrName>style.visibility</p:attrName>
                                        </p:attrNameLst>
                                      </p:cBhvr>
                                      <p:to>
                                        <p:strVal val="visible"/>
                                      </p:to>
                                    </p:set>
                                    <p:animEffect filter="fade" transition="in">
                                      <p:cBhvr>
                                        <p:cTn dur="1000"/>
                                        <p:tgtEl>
                                          <p:spTgt spid="130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05"/>
                                        </p:tgtEl>
                                        <p:attrNameLst>
                                          <p:attrName>style.visibility</p:attrName>
                                        </p:attrNameLst>
                                      </p:cBhvr>
                                      <p:to>
                                        <p:strVal val="visible"/>
                                      </p:to>
                                    </p:set>
                                    <p:animEffect filter="fade" transition="in">
                                      <p:cBhvr>
                                        <p:cTn dur="1000"/>
                                        <p:tgtEl>
                                          <p:spTgt spid="1305"/>
                                        </p:tgtEl>
                                      </p:cBhvr>
                                    </p:animEffect>
                                  </p:childTnLst>
                                </p:cTn>
                              </p:par>
                              <p:par>
                                <p:cTn fill="hold" nodeType="withEffect" presetClass="entr" presetID="10" presetSubtype="0">
                                  <p:stCondLst>
                                    <p:cond delay="0"/>
                                  </p:stCondLst>
                                  <p:childTnLst>
                                    <p:set>
                                      <p:cBhvr>
                                        <p:cTn dur="1" fill="hold">
                                          <p:stCondLst>
                                            <p:cond delay="0"/>
                                          </p:stCondLst>
                                        </p:cTn>
                                        <p:tgtEl>
                                          <p:spTgt spid="1306"/>
                                        </p:tgtEl>
                                        <p:attrNameLst>
                                          <p:attrName>style.visibility</p:attrName>
                                        </p:attrNameLst>
                                      </p:cBhvr>
                                      <p:to>
                                        <p:strVal val="visible"/>
                                      </p:to>
                                    </p:set>
                                    <p:animEffect filter="fade" transition="in">
                                      <p:cBhvr>
                                        <p:cTn dur="1000"/>
                                        <p:tgtEl>
                                          <p:spTgt spid="130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04"/>
                                        </p:tgtEl>
                                        <p:attrNameLst>
                                          <p:attrName>style.visibility</p:attrName>
                                        </p:attrNameLst>
                                      </p:cBhvr>
                                      <p:to>
                                        <p:strVal val="visible"/>
                                      </p:to>
                                    </p:set>
                                    <p:animEffect filter="fade" transition="in">
                                      <p:cBhvr>
                                        <p:cTn dur="1000"/>
                                        <p:tgtEl>
                                          <p:spTgt spid="130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02"/>
                                        </p:tgtEl>
                                        <p:attrNameLst>
                                          <p:attrName>style.visibility</p:attrName>
                                        </p:attrNameLst>
                                      </p:cBhvr>
                                      <p:to>
                                        <p:strVal val="visible"/>
                                      </p:to>
                                    </p:set>
                                    <p:animEffect filter="fade" transition="in">
                                      <p:cBhvr>
                                        <p:cTn dur="1000"/>
                                        <p:tgtEl>
                                          <p:spTgt spid="130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2" name="Shape 1312"/>
        <p:cNvGrpSpPr/>
        <p:nvPr/>
      </p:nvGrpSpPr>
      <p:grpSpPr>
        <a:xfrm>
          <a:off x="0" y="0"/>
          <a:ext cx="0" cy="0"/>
          <a:chOff x="0" y="0"/>
          <a:chExt cx="0" cy="0"/>
        </a:xfrm>
      </p:grpSpPr>
      <p:sp>
        <p:nvSpPr>
          <p:cNvPr id="1313" name="Google Shape;1313;p12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Simulation - </a:t>
            </a:r>
            <a:r>
              <a:rPr lang="en"/>
              <a:t>De</a:t>
            </a:r>
            <a:r>
              <a:rPr lang="en"/>
              <a:t>cryption</a:t>
            </a:r>
            <a:endParaRPr/>
          </a:p>
        </p:txBody>
      </p:sp>
      <p:sp>
        <p:nvSpPr>
          <p:cNvPr id="1314" name="Google Shape;1314;p125"/>
          <p:cNvSpPr txBox="1"/>
          <p:nvPr/>
        </p:nvSpPr>
        <p:spPr>
          <a:xfrm>
            <a:off x="1297500" y="1307850"/>
            <a:ext cx="6759900" cy="492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2000">
                <a:solidFill>
                  <a:schemeClr val="lt2"/>
                </a:solidFill>
                <a:latin typeface="Lato"/>
                <a:ea typeface="Lato"/>
                <a:cs typeface="Lato"/>
                <a:sym typeface="Lato"/>
              </a:rPr>
              <a:t>Step 3: Apply the formula to each letter of the message</a:t>
            </a:r>
            <a:endParaRPr sz="2000">
              <a:solidFill>
                <a:schemeClr val="lt2"/>
              </a:solidFill>
              <a:latin typeface="Lato"/>
              <a:ea typeface="Lato"/>
              <a:cs typeface="Lato"/>
              <a:sym typeface="Lato"/>
            </a:endParaRPr>
          </a:p>
        </p:txBody>
      </p:sp>
      <p:sp>
        <p:nvSpPr>
          <p:cNvPr id="1315" name="Google Shape;1315;p125"/>
          <p:cNvSpPr txBox="1"/>
          <p:nvPr>
            <p:ph idx="1" type="body"/>
          </p:nvPr>
        </p:nvSpPr>
        <p:spPr>
          <a:xfrm>
            <a:off x="6191275" y="3987750"/>
            <a:ext cx="1626300" cy="3624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lang="en" sz="1500">
                <a:latin typeface="Arial"/>
                <a:ea typeface="Arial"/>
                <a:cs typeface="Arial"/>
                <a:sym typeface="Arial"/>
              </a:rPr>
              <a:t>Output</a:t>
            </a:r>
            <a:endParaRPr sz="1500"/>
          </a:p>
        </p:txBody>
      </p:sp>
      <p:graphicFrame>
        <p:nvGraphicFramePr>
          <p:cNvPr id="1316" name="Google Shape;1316;p125"/>
          <p:cNvGraphicFramePr/>
          <p:nvPr/>
        </p:nvGraphicFramePr>
        <p:xfrm>
          <a:off x="1297500" y="1907175"/>
          <a:ext cx="3000000" cy="3000000"/>
        </p:xfrm>
        <a:graphic>
          <a:graphicData uri="http://schemas.openxmlformats.org/drawingml/2006/table">
            <a:tbl>
              <a:tblPr>
                <a:noFill/>
                <a:tableStyleId>{E411E89E-CD07-40C0-A447-2C83C039E8EA}</a:tableStyleId>
              </a:tblPr>
              <a:tblGrid>
                <a:gridCol w="382850"/>
                <a:gridCol w="382850"/>
                <a:gridCol w="382850"/>
                <a:gridCol w="382850"/>
                <a:gridCol w="382850"/>
                <a:gridCol w="382850"/>
                <a:gridCol w="382850"/>
                <a:gridCol w="382850"/>
                <a:gridCol w="382850"/>
                <a:gridCol w="382850"/>
                <a:gridCol w="382850"/>
                <a:gridCol w="382850"/>
              </a:tblGrid>
              <a:tr h="397500">
                <a:tc>
                  <a:txBody>
                    <a:bodyPr/>
                    <a:lstStyle/>
                    <a:p>
                      <a:pPr indent="0" lvl="0" marL="0" rtl="0" algn="ctr">
                        <a:spcBef>
                          <a:spcPts val="0"/>
                        </a:spcBef>
                        <a:spcAft>
                          <a:spcPts val="0"/>
                        </a:spcAft>
                        <a:buNone/>
                      </a:pPr>
                      <a:r>
                        <a:rPr lang="en">
                          <a:solidFill>
                            <a:schemeClr val="lt1"/>
                          </a:solidFill>
                        </a:rPr>
                        <a:t>3</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18</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25</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16</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20</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15</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7</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18</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1</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16</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8</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20</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288300">
                <a:tc>
                  <a:txBody>
                    <a:bodyPr/>
                    <a:lstStyle/>
                    <a:p>
                      <a:pPr indent="0" lvl="0" marL="0" rtl="0" algn="ctr">
                        <a:spcBef>
                          <a:spcPts val="0"/>
                        </a:spcBef>
                        <a:spcAft>
                          <a:spcPts val="0"/>
                        </a:spcAft>
                        <a:buNone/>
                      </a:pPr>
                      <a:r>
                        <a:rPr lang="en" sz="700">
                          <a:solidFill>
                            <a:schemeClr val="lt1"/>
                          </a:solidFill>
                        </a:rPr>
                        <a:t>0</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1</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2</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3</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4</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5</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6</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7</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8</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9</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10</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11</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r>
            </a:tbl>
          </a:graphicData>
        </a:graphic>
      </p:graphicFrame>
      <p:graphicFrame>
        <p:nvGraphicFramePr>
          <p:cNvPr id="1317" name="Google Shape;1317;p125"/>
          <p:cNvGraphicFramePr/>
          <p:nvPr/>
        </p:nvGraphicFramePr>
        <p:xfrm>
          <a:off x="1297500" y="3908125"/>
          <a:ext cx="3000000" cy="3000000"/>
        </p:xfrm>
        <a:graphic>
          <a:graphicData uri="http://schemas.openxmlformats.org/drawingml/2006/table">
            <a:tbl>
              <a:tblPr>
                <a:noFill/>
                <a:tableStyleId>{E411E89E-CD07-40C0-A447-2C83C039E8EA}</a:tableStyleId>
              </a:tblPr>
              <a:tblGrid>
                <a:gridCol w="382850"/>
                <a:gridCol w="382850"/>
                <a:gridCol w="382850"/>
                <a:gridCol w="382850"/>
                <a:gridCol w="382850"/>
                <a:gridCol w="382850"/>
                <a:gridCol w="382850"/>
                <a:gridCol w="382850"/>
                <a:gridCol w="382850"/>
                <a:gridCol w="382850"/>
                <a:gridCol w="382850"/>
                <a:gridCol w="382850"/>
              </a:tblGrid>
              <a:tr h="397500">
                <a:tc>
                  <a:txBody>
                    <a:bodyPr/>
                    <a:lstStyle/>
                    <a:p>
                      <a:pPr indent="0" lvl="0" marL="0" rtl="0" algn="ctr">
                        <a:spcBef>
                          <a:spcPts val="0"/>
                        </a:spcBef>
                        <a:spcAft>
                          <a:spcPts val="0"/>
                        </a:spcAft>
                        <a:buNone/>
                      </a:pPr>
                      <a:r>
                        <a:rPr lang="en">
                          <a:solidFill>
                            <a:schemeClr val="lt1"/>
                          </a:solidFill>
                        </a:rPr>
                        <a:t>3</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18</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25</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16</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20</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15</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7</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18</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1</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16</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8</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25</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288300">
                <a:tc>
                  <a:txBody>
                    <a:bodyPr/>
                    <a:lstStyle/>
                    <a:p>
                      <a:pPr indent="0" lvl="0" marL="0" rtl="0" algn="ctr">
                        <a:spcBef>
                          <a:spcPts val="0"/>
                        </a:spcBef>
                        <a:spcAft>
                          <a:spcPts val="0"/>
                        </a:spcAft>
                        <a:buNone/>
                      </a:pPr>
                      <a:r>
                        <a:rPr lang="en" sz="700">
                          <a:solidFill>
                            <a:schemeClr val="lt1"/>
                          </a:solidFill>
                        </a:rPr>
                        <a:t>0</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1</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2</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3</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4</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5</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6</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7</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8</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9</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10</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11</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r>
            </a:tbl>
          </a:graphicData>
        </a:graphic>
      </p:graphicFrame>
      <p:cxnSp>
        <p:nvCxnSpPr>
          <p:cNvPr id="1318" name="Google Shape;1318;p125"/>
          <p:cNvCxnSpPr/>
          <p:nvPr/>
        </p:nvCxnSpPr>
        <p:spPr>
          <a:xfrm rot="10800000">
            <a:off x="5700588" y="2700950"/>
            <a:ext cx="900" cy="670500"/>
          </a:xfrm>
          <a:prstGeom prst="straightConnector1">
            <a:avLst/>
          </a:prstGeom>
          <a:noFill/>
          <a:ln cap="flat" cmpd="sng" w="19050">
            <a:solidFill>
              <a:schemeClr val="lt2"/>
            </a:solidFill>
            <a:prstDash val="solid"/>
            <a:round/>
            <a:headEnd len="med" w="med" type="none"/>
            <a:tailEnd len="med" w="med" type="triangle"/>
          </a:ln>
        </p:spPr>
      </p:cxnSp>
      <p:sp>
        <p:nvSpPr>
          <p:cNvPr id="1319" name="Google Shape;1319;p125"/>
          <p:cNvSpPr txBox="1"/>
          <p:nvPr>
            <p:ph idx="1" type="body"/>
          </p:nvPr>
        </p:nvSpPr>
        <p:spPr>
          <a:xfrm>
            <a:off x="3034300" y="3042675"/>
            <a:ext cx="2921700" cy="492600"/>
          </a:xfrm>
          <a:prstGeom prst="rect">
            <a:avLst/>
          </a:prstGeom>
        </p:spPr>
        <p:txBody>
          <a:bodyPr anchorCtr="0" anchor="t" bIns="91425" lIns="91425" spcFirstLastPara="1" rIns="91425" wrap="square" tIns="91425">
            <a:noAutofit/>
          </a:bodyPr>
          <a:lstStyle/>
          <a:p>
            <a:pPr indent="-514350" lvl="0" marL="514350" rtl="0" algn="l">
              <a:spcBef>
                <a:spcPts val="0"/>
              </a:spcBef>
              <a:spcAft>
                <a:spcPts val="0"/>
              </a:spcAft>
              <a:buNone/>
            </a:pPr>
            <a:r>
              <a:rPr lang="en" sz="1500"/>
              <a:t>(25</a:t>
            </a:r>
            <a:r>
              <a:rPr baseline="30000" lang="en" sz="1500"/>
              <a:t>7</a:t>
            </a:r>
            <a:r>
              <a:rPr lang="en" sz="1500"/>
              <a:t>) mod (55)</a:t>
            </a:r>
            <a:endParaRPr sz="1500">
              <a:latin typeface="Arial"/>
              <a:ea typeface="Arial"/>
              <a:cs typeface="Arial"/>
              <a:sym typeface="Arial"/>
            </a:endParaRPr>
          </a:p>
          <a:p>
            <a:pPr indent="0" lvl="0" marL="0" rtl="0" algn="ctr">
              <a:lnSpc>
                <a:spcPct val="95000"/>
              </a:lnSpc>
              <a:spcBef>
                <a:spcPts val="1200"/>
              </a:spcBef>
              <a:spcAft>
                <a:spcPts val="1200"/>
              </a:spcAft>
              <a:buSzPts val="275"/>
              <a:buNone/>
            </a:pPr>
            <a:r>
              <a:t/>
            </a:r>
            <a:endParaRPr sz="1500">
              <a:latin typeface="Arial"/>
              <a:ea typeface="Arial"/>
              <a:cs typeface="Arial"/>
              <a:sym typeface="Arial"/>
            </a:endParaRPr>
          </a:p>
        </p:txBody>
      </p:sp>
      <p:sp>
        <p:nvSpPr>
          <p:cNvPr id="1320" name="Google Shape;1320;p125"/>
          <p:cNvSpPr txBox="1"/>
          <p:nvPr>
            <p:ph idx="1" type="body"/>
          </p:nvPr>
        </p:nvSpPr>
        <p:spPr>
          <a:xfrm>
            <a:off x="6137675" y="1907175"/>
            <a:ext cx="1626300" cy="3624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lang="en" sz="1500">
                <a:latin typeface="Arial"/>
                <a:ea typeface="Arial"/>
                <a:cs typeface="Arial"/>
                <a:sym typeface="Arial"/>
              </a:rPr>
              <a:t>12th </a:t>
            </a:r>
            <a:r>
              <a:rPr lang="en" sz="1500">
                <a:latin typeface="Arial"/>
                <a:ea typeface="Arial"/>
                <a:cs typeface="Arial"/>
                <a:sym typeface="Arial"/>
              </a:rPr>
              <a:t>Traversal</a:t>
            </a:r>
            <a:endParaRPr sz="1500"/>
          </a:p>
        </p:txBody>
      </p:sp>
      <p:sp>
        <p:nvSpPr>
          <p:cNvPr id="1321" name="Google Shape;1321;p125"/>
          <p:cNvSpPr txBox="1"/>
          <p:nvPr/>
        </p:nvSpPr>
        <p:spPr>
          <a:xfrm>
            <a:off x="6330125" y="2510248"/>
            <a:ext cx="26271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FFFF"/>
                </a:solidFill>
              </a:rPr>
              <a:t>Formula:</a:t>
            </a:r>
            <a:endParaRPr>
              <a:solidFill>
                <a:srgbClr val="FFFFFF"/>
              </a:solidFill>
            </a:endParaRPr>
          </a:p>
          <a:p>
            <a:pPr indent="0" lvl="0" marL="0" rtl="0" algn="l">
              <a:spcBef>
                <a:spcPts val="0"/>
              </a:spcBef>
              <a:spcAft>
                <a:spcPts val="0"/>
              </a:spcAft>
              <a:buNone/>
            </a:pPr>
            <a:r>
              <a:rPr lang="en">
                <a:solidFill>
                  <a:srgbClr val="FFFFFF"/>
                </a:solidFill>
              </a:rPr>
              <a:t>m = c^</a:t>
            </a:r>
            <a:r>
              <a:rPr lang="en">
                <a:solidFill>
                  <a:schemeClr val="lt1"/>
                </a:solidFill>
              </a:rPr>
              <a:t>dKey</a:t>
            </a:r>
            <a:r>
              <a:rPr lang="en">
                <a:solidFill>
                  <a:srgbClr val="FFFFFF"/>
                </a:solidFill>
              </a:rPr>
              <a:t> mod (n)</a:t>
            </a:r>
            <a:endParaRPr>
              <a:solidFill>
                <a:srgbClr val="FFFFFF"/>
              </a:solidFill>
            </a:endParaRPr>
          </a:p>
          <a:p>
            <a:pPr indent="0" lvl="0" marL="0" rtl="0" algn="l">
              <a:spcBef>
                <a:spcPts val="0"/>
              </a:spcBef>
              <a:spcAft>
                <a:spcPts val="0"/>
              </a:spcAft>
              <a:buNone/>
            </a:pPr>
            <a:r>
              <a:rPr lang="en">
                <a:solidFill>
                  <a:srgbClr val="FFFFFF"/>
                </a:solidFill>
              </a:rPr>
              <a:t>c  = 25</a:t>
            </a:r>
            <a:endParaRPr>
              <a:solidFill>
                <a:srgbClr val="FFFFFF"/>
              </a:solidFill>
            </a:endParaRPr>
          </a:p>
          <a:p>
            <a:pPr indent="0" lvl="0" marL="0" rtl="0" algn="l">
              <a:spcBef>
                <a:spcPts val="0"/>
              </a:spcBef>
              <a:spcAft>
                <a:spcPts val="0"/>
              </a:spcAft>
              <a:buNone/>
            </a:pPr>
            <a:r>
              <a:rPr lang="en">
                <a:solidFill>
                  <a:srgbClr val="FFFFFF"/>
                </a:solidFill>
              </a:rPr>
              <a:t>n = 55</a:t>
            </a:r>
            <a:endParaRPr>
              <a:solidFill>
                <a:srgbClr val="FFFFFF"/>
              </a:solidFill>
            </a:endParaRPr>
          </a:p>
          <a:p>
            <a:pPr indent="0" lvl="0" marL="0" rtl="0" algn="l">
              <a:spcBef>
                <a:spcPts val="0"/>
              </a:spcBef>
              <a:spcAft>
                <a:spcPts val="0"/>
              </a:spcAft>
              <a:buNone/>
            </a:pPr>
            <a:r>
              <a:rPr lang="en">
                <a:solidFill>
                  <a:srgbClr val="FFFFFF"/>
                </a:solidFill>
              </a:rPr>
              <a:t>dKey = 23</a:t>
            </a:r>
            <a:br>
              <a:rPr lang="en">
                <a:solidFill>
                  <a:srgbClr val="FFFFFF"/>
                </a:solidFill>
              </a:rPr>
            </a:br>
            <a:endParaRPr>
              <a:solidFill>
                <a:srgbClr val="FFFFFF"/>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16"/>
                                        </p:tgtEl>
                                        <p:attrNameLst>
                                          <p:attrName>style.visibility</p:attrName>
                                        </p:attrNameLst>
                                      </p:cBhvr>
                                      <p:to>
                                        <p:strVal val="visible"/>
                                      </p:to>
                                    </p:set>
                                    <p:animEffect filter="fade" transition="in">
                                      <p:cBhvr>
                                        <p:cTn dur="1000"/>
                                        <p:tgtEl>
                                          <p:spTgt spid="131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19"/>
                                        </p:tgtEl>
                                        <p:attrNameLst>
                                          <p:attrName>style.visibility</p:attrName>
                                        </p:attrNameLst>
                                      </p:cBhvr>
                                      <p:to>
                                        <p:strVal val="visible"/>
                                      </p:to>
                                    </p:set>
                                    <p:animEffect filter="fade" transition="in">
                                      <p:cBhvr>
                                        <p:cTn dur="1000"/>
                                        <p:tgtEl>
                                          <p:spTgt spid="1319"/>
                                        </p:tgtEl>
                                      </p:cBhvr>
                                    </p:animEffect>
                                  </p:childTnLst>
                                </p:cTn>
                              </p:par>
                              <p:par>
                                <p:cTn fill="hold" nodeType="withEffect" presetClass="entr" presetID="10" presetSubtype="0">
                                  <p:stCondLst>
                                    <p:cond delay="0"/>
                                  </p:stCondLst>
                                  <p:childTnLst>
                                    <p:set>
                                      <p:cBhvr>
                                        <p:cTn dur="1" fill="hold">
                                          <p:stCondLst>
                                            <p:cond delay="0"/>
                                          </p:stCondLst>
                                        </p:cTn>
                                        <p:tgtEl>
                                          <p:spTgt spid="1318"/>
                                        </p:tgtEl>
                                        <p:attrNameLst>
                                          <p:attrName>style.visibility</p:attrName>
                                        </p:attrNameLst>
                                      </p:cBhvr>
                                      <p:to>
                                        <p:strVal val="visible"/>
                                      </p:to>
                                    </p:set>
                                    <p:animEffect filter="fade" transition="in">
                                      <p:cBhvr>
                                        <p:cTn dur="1000"/>
                                        <p:tgtEl>
                                          <p:spTgt spid="131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17"/>
                                        </p:tgtEl>
                                        <p:attrNameLst>
                                          <p:attrName>style.visibility</p:attrName>
                                        </p:attrNameLst>
                                      </p:cBhvr>
                                      <p:to>
                                        <p:strVal val="visible"/>
                                      </p:to>
                                    </p:set>
                                    <p:animEffect filter="fade" transition="in">
                                      <p:cBhvr>
                                        <p:cTn dur="1000"/>
                                        <p:tgtEl>
                                          <p:spTgt spid="131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15"/>
                                        </p:tgtEl>
                                        <p:attrNameLst>
                                          <p:attrName>style.visibility</p:attrName>
                                        </p:attrNameLst>
                                      </p:cBhvr>
                                      <p:to>
                                        <p:strVal val="visible"/>
                                      </p:to>
                                    </p:set>
                                    <p:animEffect filter="fade" transition="in">
                                      <p:cBhvr>
                                        <p:cTn dur="1000"/>
                                        <p:tgtEl>
                                          <p:spTgt spid="131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5" name="Shape 1325"/>
        <p:cNvGrpSpPr/>
        <p:nvPr/>
      </p:nvGrpSpPr>
      <p:grpSpPr>
        <a:xfrm>
          <a:off x="0" y="0"/>
          <a:ext cx="0" cy="0"/>
          <a:chOff x="0" y="0"/>
          <a:chExt cx="0" cy="0"/>
        </a:xfrm>
      </p:grpSpPr>
      <p:sp>
        <p:nvSpPr>
          <p:cNvPr id="1326" name="Google Shape;1326;p12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Simulation - </a:t>
            </a:r>
            <a:r>
              <a:rPr lang="en"/>
              <a:t>De</a:t>
            </a:r>
            <a:r>
              <a:rPr lang="en"/>
              <a:t>cryption</a:t>
            </a:r>
            <a:endParaRPr/>
          </a:p>
        </p:txBody>
      </p:sp>
      <p:sp>
        <p:nvSpPr>
          <p:cNvPr id="1327" name="Google Shape;1327;p126"/>
          <p:cNvSpPr txBox="1"/>
          <p:nvPr/>
        </p:nvSpPr>
        <p:spPr>
          <a:xfrm>
            <a:off x="1297500" y="1307850"/>
            <a:ext cx="6759900" cy="492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2000">
                <a:solidFill>
                  <a:schemeClr val="lt2"/>
                </a:solidFill>
                <a:latin typeface="Lato"/>
                <a:ea typeface="Lato"/>
                <a:cs typeface="Lato"/>
                <a:sym typeface="Lato"/>
              </a:rPr>
              <a:t>Step 3: Apply the formula to each letter of the message</a:t>
            </a:r>
            <a:endParaRPr sz="2000">
              <a:solidFill>
                <a:schemeClr val="lt2"/>
              </a:solidFill>
              <a:latin typeface="Lato"/>
              <a:ea typeface="Lato"/>
              <a:cs typeface="Lato"/>
              <a:sym typeface="Lato"/>
            </a:endParaRPr>
          </a:p>
        </p:txBody>
      </p:sp>
      <p:graphicFrame>
        <p:nvGraphicFramePr>
          <p:cNvPr id="1328" name="Google Shape;1328;p126"/>
          <p:cNvGraphicFramePr/>
          <p:nvPr/>
        </p:nvGraphicFramePr>
        <p:xfrm>
          <a:off x="1297500" y="2571750"/>
          <a:ext cx="3000000" cy="3000000"/>
        </p:xfrm>
        <a:graphic>
          <a:graphicData uri="http://schemas.openxmlformats.org/drawingml/2006/table">
            <a:tbl>
              <a:tblPr>
                <a:noFill/>
                <a:tableStyleId>{E411E89E-CD07-40C0-A447-2C83C039E8EA}</a:tableStyleId>
              </a:tblPr>
              <a:tblGrid>
                <a:gridCol w="382850"/>
                <a:gridCol w="382850"/>
                <a:gridCol w="382850"/>
                <a:gridCol w="382850"/>
                <a:gridCol w="382850"/>
                <a:gridCol w="382850"/>
                <a:gridCol w="382850"/>
                <a:gridCol w="382850"/>
                <a:gridCol w="382850"/>
                <a:gridCol w="382850"/>
                <a:gridCol w="382850"/>
                <a:gridCol w="382850"/>
              </a:tblGrid>
              <a:tr h="397500">
                <a:tc>
                  <a:txBody>
                    <a:bodyPr/>
                    <a:lstStyle/>
                    <a:p>
                      <a:pPr indent="0" lvl="0" marL="0" rtl="0" algn="ctr">
                        <a:spcBef>
                          <a:spcPts val="0"/>
                        </a:spcBef>
                        <a:spcAft>
                          <a:spcPts val="0"/>
                        </a:spcAft>
                        <a:buNone/>
                      </a:pPr>
                      <a:r>
                        <a:rPr lang="en">
                          <a:solidFill>
                            <a:schemeClr val="lt1"/>
                          </a:solidFill>
                        </a:rPr>
                        <a:t>3</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18</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25</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16</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20</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15</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7</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18</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1</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16</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8</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25</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288300">
                <a:tc>
                  <a:txBody>
                    <a:bodyPr/>
                    <a:lstStyle/>
                    <a:p>
                      <a:pPr indent="0" lvl="0" marL="0" rtl="0" algn="ctr">
                        <a:spcBef>
                          <a:spcPts val="0"/>
                        </a:spcBef>
                        <a:spcAft>
                          <a:spcPts val="0"/>
                        </a:spcAft>
                        <a:buNone/>
                      </a:pPr>
                      <a:r>
                        <a:rPr lang="en" sz="700">
                          <a:solidFill>
                            <a:schemeClr val="lt1"/>
                          </a:solidFill>
                        </a:rPr>
                        <a:t>0</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1</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2</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3</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4</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5</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6</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7</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8</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9</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10</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11</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r>
            </a:tbl>
          </a:graphicData>
        </a:graphic>
      </p:graphicFrame>
      <p:graphicFrame>
        <p:nvGraphicFramePr>
          <p:cNvPr id="1329" name="Google Shape;1329;p126"/>
          <p:cNvGraphicFramePr/>
          <p:nvPr/>
        </p:nvGraphicFramePr>
        <p:xfrm>
          <a:off x="1297500" y="3793200"/>
          <a:ext cx="3000000" cy="3000000"/>
        </p:xfrm>
        <a:graphic>
          <a:graphicData uri="http://schemas.openxmlformats.org/drawingml/2006/table">
            <a:tbl>
              <a:tblPr>
                <a:noFill/>
                <a:tableStyleId>{E411E89E-CD07-40C0-A447-2C83C039E8EA}</a:tableStyleId>
              </a:tblPr>
              <a:tblGrid>
                <a:gridCol w="382850"/>
                <a:gridCol w="382850"/>
                <a:gridCol w="382850"/>
                <a:gridCol w="382850"/>
                <a:gridCol w="382850"/>
                <a:gridCol w="382850"/>
                <a:gridCol w="382850"/>
                <a:gridCol w="382850"/>
                <a:gridCol w="382850"/>
                <a:gridCol w="382850"/>
                <a:gridCol w="382850"/>
                <a:gridCol w="382850"/>
              </a:tblGrid>
              <a:tr h="397500">
                <a:tc>
                  <a:txBody>
                    <a:bodyPr/>
                    <a:lstStyle/>
                    <a:p>
                      <a:pPr indent="0" lvl="0" marL="0" rtl="0" algn="ctr">
                        <a:spcBef>
                          <a:spcPts val="0"/>
                        </a:spcBef>
                        <a:spcAft>
                          <a:spcPts val="0"/>
                        </a:spcAft>
                        <a:buNone/>
                      </a:pPr>
                      <a:r>
                        <a:rPr lang="en">
                          <a:solidFill>
                            <a:schemeClr val="lt1"/>
                          </a:solidFill>
                        </a:rPr>
                        <a:t>C</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R</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Y</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P</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T</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O</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G</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R</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A</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P</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H</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Y</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288300">
                <a:tc>
                  <a:txBody>
                    <a:bodyPr/>
                    <a:lstStyle/>
                    <a:p>
                      <a:pPr indent="0" lvl="0" marL="0" rtl="0" algn="ctr">
                        <a:spcBef>
                          <a:spcPts val="0"/>
                        </a:spcBef>
                        <a:spcAft>
                          <a:spcPts val="0"/>
                        </a:spcAft>
                        <a:buNone/>
                      </a:pPr>
                      <a:r>
                        <a:rPr lang="en" sz="700">
                          <a:solidFill>
                            <a:schemeClr val="lt1"/>
                          </a:solidFill>
                        </a:rPr>
                        <a:t>0</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1</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2</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3</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4</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5</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6</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7</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8</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9</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10</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11</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r>
            </a:tbl>
          </a:graphicData>
        </a:graphic>
      </p:graphicFrame>
      <p:sp>
        <p:nvSpPr>
          <p:cNvPr id="1330" name="Google Shape;1330;p126"/>
          <p:cNvSpPr txBox="1"/>
          <p:nvPr>
            <p:ph idx="1" type="body"/>
          </p:nvPr>
        </p:nvSpPr>
        <p:spPr>
          <a:xfrm>
            <a:off x="6191275" y="3220650"/>
            <a:ext cx="2260500" cy="3624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lang="en" sz="1500">
                <a:latin typeface="Arial"/>
                <a:ea typeface="Arial"/>
                <a:cs typeface="Arial"/>
                <a:sym typeface="Arial"/>
              </a:rPr>
              <a:t>Decrypted Message</a:t>
            </a:r>
            <a:endParaRPr sz="15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28"/>
                                        </p:tgtEl>
                                        <p:attrNameLst>
                                          <p:attrName>style.visibility</p:attrName>
                                        </p:attrNameLst>
                                      </p:cBhvr>
                                      <p:to>
                                        <p:strVal val="visible"/>
                                      </p:to>
                                    </p:set>
                                    <p:animEffect filter="fade" transition="in">
                                      <p:cBhvr>
                                        <p:cTn dur="1000"/>
                                        <p:tgtEl>
                                          <p:spTgt spid="132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29"/>
                                        </p:tgtEl>
                                        <p:attrNameLst>
                                          <p:attrName>style.visibility</p:attrName>
                                        </p:attrNameLst>
                                      </p:cBhvr>
                                      <p:to>
                                        <p:strVal val="visible"/>
                                      </p:to>
                                    </p:set>
                                    <p:animEffect filter="fade" transition="in">
                                      <p:cBhvr>
                                        <p:cTn dur="1000"/>
                                        <p:tgtEl>
                                          <p:spTgt spid="132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30"/>
                                        </p:tgtEl>
                                        <p:attrNameLst>
                                          <p:attrName>style.visibility</p:attrName>
                                        </p:attrNameLst>
                                      </p:cBhvr>
                                      <p:to>
                                        <p:strVal val="visible"/>
                                      </p:to>
                                    </p:set>
                                    <p:animEffect filter="fade" transition="in">
                                      <p:cBhvr>
                                        <p:cTn dur="1000"/>
                                        <p:tgtEl>
                                          <p:spTgt spid="133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4" name="Shape 1334"/>
        <p:cNvGrpSpPr/>
        <p:nvPr/>
      </p:nvGrpSpPr>
      <p:grpSpPr>
        <a:xfrm>
          <a:off x="0" y="0"/>
          <a:ext cx="0" cy="0"/>
          <a:chOff x="0" y="0"/>
          <a:chExt cx="0" cy="0"/>
        </a:xfrm>
      </p:grpSpPr>
      <p:sp>
        <p:nvSpPr>
          <p:cNvPr id="1335" name="Google Shape;1335;p127"/>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Recap on h</a:t>
            </a:r>
            <a:r>
              <a:rPr lang="en"/>
              <a:t>ow it works</a:t>
            </a:r>
            <a:endParaRPr/>
          </a:p>
        </p:txBody>
      </p:sp>
      <p:graphicFrame>
        <p:nvGraphicFramePr>
          <p:cNvPr id="1336" name="Google Shape;1336;p127"/>
          <p:cNvGraphicFramePr/>
          <p:nvPr/>
        </p:nvGraphicFramePr>
        <p:xfrm>
          <a:off x="1297500" y="1200050"/>
          <a:ext cx="3000000" cy="3000000"/>
        </p:xfrm>
        <a:graphic>
          <a:graphicData uri="http://schemas.openxmlformats.org/drawingml/2006/table">
            <a:tbl>
              <a:tblPr>
                <a:noFill/>
                <a:tableStyleId>{E411E89E-CD07-40C0-A447-2C83C039E8EA}</a:tableStyleId>
              </a:tblPr>
              <a:tblGrid>
                <a:gridCol w="7239000"/>
              </a:tblGrid>
              <a:tr h="292325">
                <a:tc>
                  <a:txBody>
                    <a:bodyPr/>
                    <a:lstStyle/>
                    <a:p>
                      <a:pPr indent="0" lvl="0" marL="0" rtl="0" algn="ctr">
                        <a:spcBef>
                          <a:spcPts val="0"/>
                        </a:spcBef>
                        <a:spcAft>
                          <a:spcPts val="0"/>
                        </a:spcAft>
                        <a:buNone/>
                      </a:pPr>
                      <a:r>
                        <a:rPr b="1" lang="en">
                          <a:solidFill>
                            <a:schemeClr val="accent1"/>
                          </a:solidFill>
                        </a:rPr>
                        <a:t>CREATE ENCRYPTION AND DECRYPTION KEY</a:t>
                      </a:r>
                      <a:endParaRPr b="1">
                        <a:solidFill>
                          <a:schemeClr val="accent1"/>
                        </a:solidFill>
                      </a:endParaRPr>
                    </a:p>
                  </a:txBody>
                  <a:tcPr marT="91425" marB="91425" marR="91425" marL="91425">
                    <a:solidFill>
                      <a:srgbClr val="CFE2F3"/>
                    </a:solidFill>
                  </a:tcPr>
                </a:tc>
              </a:tr>
              <a:tr h="2103450">
                <a:tc>
                  <a:txBody>
                    <a:bodyPr/>
                    <a:lstStyle/>
                    <a:p>
                      <a:pPr indent="0" lvl="0" marL="0" rtl="0" algn="l">
                        <a:spcBef>
                          <a:spcPts val="0"/>
                        </a:spcBef>
                        <a:spcAft>
                          <a:spcPts val="0"/>
                        </a:spcAft>
                        <a:buNone/>
                      </a:pPr>
                      <a:r>
                        <a:t/>
                      </a:r>
                      <a:endParaRPr/>
                    </a:p>
                  </a:txBody>
                  <a:tcPr marT="91425" marB="91425" marR="91425" marL="91425"/>
                </a:tc>
              </a:tr>
            </a:tbl>
          </a:graphicData>
        </a:graphic>
      </p:graphicFrame>
      <p:sp>
        <p:nvSpPr>
          <p:cNvPr id="1337" name="Google Shape;1337;p127"/>
          <p:cNvSpPr txBox="1"/>
          <p:nvPr/>
        </p:nvSpPr>
        <p:spPr>
          <a:xfrm>
            <a:off x="1476025" y="1692950"/>
            <a:ext cx="7038900" cy="384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1300">
                <a:solidFill>
                  <a:schemeClr val="lt2"/>
                </a:solidFill>
                <a:latin typeface="Lato"/>
                <a:ea typeface="Lato"/>
                <a:cs typeface="Lato"/>
                <a:sym typeface="Lato"/>
              </a:rPr>
              <a:t>Step 1: Get two prime numbers (p = 5, q = 11)</a:t>
            </a:r>
            <a:endParaRPr sz="1300">
              <a:solidFill>
                <a:schemeClr val="lt2"/>
              </a:solidFill>
              <a:latin typeface="Lato"/>
              <a:ea typeface="Lato"/>
              <a:cs typeface="Lato"/>
              <a:sym typeface="Lato"/>
            </a:endParaRPr>
          </a:p>
        </p:txBody>
      </p:sp>
      <p:sp>
        <p:nvSpPr>
          <p:cNvPr id="1338" name="Google Shape;1338;p127"/>
          <p:cNvSpPr txBox="1"/>
          <p:nvPr/>
        </p:nvSpPr>
        <p:spPr>
          <a:xfrm>
            <a:off x="1476025" y="2077850"/>
            <a:ext cx="7038900" cy="384900"/>
          </a:xfrm>
          <a:prstGeom prst="rect">
            <a:avLst/>
          </a:prstGeom>
          <a:noFill/>
          <a:ln>
            <a:noFill/>
          </a:ln>
        </p:spPr>
        <p:txBody>
          <a:bodyPr anchorCtr="0" anchor="t" bIns="91425" lIns="91425" spcFirstLastPara="1" rIns="91425" wrap="square" tIns="91425">
            <a:spAutoFit/>
          </a:bodyPr>
          <a:lstStyle/>
          <a:p>
            <a:pPr indent="-542925" lvl="0" marL="542925" rtl="0" algn="l">
              <a:lnSpc>
                <a:spcPct val="115000"/>
              </a:lnSpc>
              <a:spcBef>
                <a:spcPts val="0"/>
              </a:spcBef>
              <a:spcAft>
                <a:spcPts val="1200"/>
              </a:spcAft>
              <a:buNone/>
            </a:pPr>
            <a:r>
              <a:rPr lang="en" sz="1300">
                <a:solidFill>
                  <a:schemeClr val="lt2"/>
                </a:solidFill>
                <a:latin typeface="Lato"/>
                <a:ea typeface="Lato"/>
                <a:cs typeface="Lato"/>
                <a:sym typeface="Lato"/>
              </a:rPr>
              <a:t>Step 2: Get the product of the two prime numbers (n = p*q)</a:t>
            </a:r>
            <a:endParaRPr sz="1300">
              <a:solidFill>
                <a:schemeClr val="lt2"/>
              </a:solidFill>
              <a:latin typeface="Lato"/>
              <a:ea typeface="Lato"/>
              <a:cs typeface="Lato"/>
              <a:sym typeface="Lato"/>
            </a:endParaRPr>
          </a:p>
        </p:txBody>
      </p:sp>
      <p:sp>
        <p:nvSpPr>
          <p:cNvPr id="1339" name="Google Shape;1339;p127"/>
          <p:cNvSpPr txBox="1"/>
          <p:nvPr/>
        </p:nvSpPr>
        <p:spPr>
          <a:xfrm>
            <a:off x="1476025" y="2462750"/>
            <a:ext cx="7038900" cy="384900"/>
          </a:xfrm>
          <a:prstGeom prst="rect">
            <a:avLst/>
          </a:prstGeom>
          <a:noFill/>
          <a:ln>
            <a:noFill/>
          </a:ln>
        </p:spPr>
        <p:txBody>
          <a:bodyPr anchorCtr="0" anchor="t" bIns="91425" lIns="91425" spcFirstLastPara="1" rIns="91425" wrap="square" tIns="91425">
            <a:spAutoFit/>
          </a:bodyPr>
          <a:lstStyle/>
          <a:p>
            <a:pPr indent="-514350" lvl="0" marL="514350" rtl="0" algn="l">
              <a:lnSpc>
                <a:spcPct val="115000"/>
              </a:lnSpc>
              <a:spcBef>
                <a:spcPts val="0"/>
              </a:spcBef>
              <a:spcAft>
                <a:spcPts val="1200"/>
              </a:spcAft>
              <a:buNone/>
            </a:pPr>
            <a:r>
              <a:rPr lang="en" sz="1300">
                <a:solidFill>
                  <a:schemeClr val="lt2"/>
                </a:solidFill>
                <a:latin typeface="Lato"/>
                <a:ea typeface="Lato"/>
                <a:cs typeface="Lato"/>
                <a:sym typeface="Lato"/>
              </a:rPr>
              <a:t>Step 3: Find the totient of n (phi(n) = (p-1)*(q-1))</a:t>
            </a:r>
            <a:endParaRPr sz="1300">
              <a:solidFill>
                <a:schemeClr val="lt2"/>
              </a:solidFill>
              <a:latin typeface="Lato"/>
              <a:ea typeface="Lato"/>
              <a:cs typeface="Lato"/>
              <a:sym typeface="Lato"/>
            </a:endParaRPr>
          </a:p>
        </p:txBody>
      </p:sp>
      <p:sp>
        <p:nvSpPr>
          <p:cNvPr id="1340" name="Google Shape;1340;p127"/>
          <p:cNvSpPr txBox="1"/>
          <p:nvPr/>
        </p:nvSpPr>
        <p:spPr>
          <a:xfrm>
            <a:off x="1476025" y="2812375"/>
            <a:ext cx="7038900" cy="384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1300">
                <a:solidFill>
                  <a:schemeClr val="lt2"/>
                </a:solidFill>
                <a:latin typeface="Lato"/>
                <a:ea typeface="Lato"/>
                <a:cs typeface="Lato"/>
                <a:sym typeface="Lato"/>
              </a:rPr>
              <a:t>Step 4: Choose a number for encryption key</a:t>
            </a:r>
            <a:endParaRPr sz="1300">
              <a:solidFill>
                <a:schemeClr val="lt2"/>
              </a:solidFill>
              <a:latin typeface="Lato"/>
              <a:ea typeface="Lato"/>
              <a:cs typeface="Lato"/>
              <a:sym typeface="Lato"/>
            </a:endParaRPr>
          </a:p>
        </p:txBody>
      </p:sp>
      <p:sp>
        <p:nvSpPr>
          <p:cNvPr id="1341" name="Google Shape;1341;p127"/>
          <p:cNvSpPr txBox="1"/>
          <p:nvPr/>
        </p:nvSpPr>
        <p:spPr>
          <a:xfrm>
            <a:off x="1476025" y="3197275"/>
            <a:ext cx="7038900" cy="384900"/>
          </a:xfrm>
          <a:prstGeom prst="rect">
            <a:avLst/>
          </a:prstGeom>
          <a:noFill/>
          <a:ln>
            <a:noFill/>
          </a:ln>
        </p:spPr>
        <p:txBody>
          <a:bodyPr anchorCtr="0" anchor="t" bIns="91425" lIns="91425" spcFirstLastPara="1" rIns="91425" wrap="square" tIns="91425">
            <a:spAutoFit/>
          </a:bodyPr>
          <a:lstStyle/>
          <a:p>
            <a:pPr indent="-542925" lvl="0" marL="542925" rtl="0" algn="l">
              <a:lnSpc>
                <a:spcPct val="115000"/>
              </a:lnSpc>
              <a:spcBef>
                <a:spcPts val="0"/>
              </a:spcBef>
              <a:spcAft>
                <a:spcPts val="1200"/>
              </a:spcAft>
              <a:buNone/>
            </a:pPr>
            <a:r>
              <a:rPr lang="en" sz="1300">
                <a:solidFill>
                  <a:schemeClr val="lt2"/>
                </a:solidFill>
                <a:latin typeface="Lato"/>
                <a:ea typeface="Lato"/>
                <a:cs typeface="Lato"/>
                <a:sym typeface="Lato"/>
              </a:rPr>
              <a:t>Step 5: Choose a number for decryption key</a:t>
            </a:r>
            <a:endParaRPr sz="1300">
              <a:solidFill>
                <a:schemeClr val="lt2"/>
              </a:solidFill>
              <a:latin typeface="Lato"/>
              <a:ea typeface="Lato"/>
              <a:cs typeface="Lato"/>
              <a:sym typeface="Lato"/>
            </a:endParaRPr>
          </a:p>
        </p:txBody>
      </p:sp>
      <p:graphicFrame>
        <p:nvGraphicFramePr>
          <p:cNvPr id="1342" name="Google Shape;1342;p127"/>
          <p:cNvGraphicFramePr/>
          <p:nvPr/>
        </p:nvGraphicFramePr>
        <p:xfrm>
          <a:off x="6631675" y="1692950"/>
          <a:ext cx="3000000" cy="3000000"/>
        </p:xfrm>
        <a:graphic>
          <a:graphicData uri="http://schemas.openxmlformats.org/drawingml/2006/table">
            <a:tbl>
              <a:tblPr>
                <a:noFill/>
                <a:tableStyleId>{E411E89E-CD07-40C0-A447-2C83C039E8EA}</a:tableStyleId>
              </a:tblPr>
              <a:tblGrid>
                <a:gridCol w="886650"/>
                <a:gridCol w="886650"/>
              </a:tblGrid>
              <a:tr h="463725">
                <a:tc>
                  <a:txBody>
                    <a:bodyPr/>
                    <a:lstStyle/>
                    <a:p>
                      <a:pPr indent="0" lvl="0" marL="0" rtl="0" algn="l">
                        <a:spcBef>
                          <a:spcPts val="0"/>
                        </a:spcBef>
                        <a:spcAft>
                          <a:spcPts val="0"/>
                        </a:spcAft>
                        <a:buNone/>
                      </a:pPr>
                      <a:r>
                        <a:rPr lang="en" sz="2000">
                          <a:solidFill>
                            <a:schemeClr val="lt1"/>
                          </a:solidFill>
                        </a:rPr>
                        <a:t>p,q</a:t>
                      </a:r>
                      <a:endParaRPr sz="2000">
                        <a:solidFill>
                          <a:schemeClr val="lt1"/>
                        </a:solidFill>
                      </a:endParaRPr>
                    </a:p>
                  </a:txBody>
                  <a:tcPr marT="91425" marB="91425" marR="91425" marL="91425">
                    <a:lnL cap="flat" cmpd="sng" w="38100">
                      <a:solidFill>
                        <a:schemeClr val="lt1"/>
                      </a:solidFill>
                      <a:prstDash val="solid"/>
                      <a:round/>
                      <a:headEnd len="sm" w="sm" type="none"/>
                      <a:tailEnd len="sm" w="sm" type="none"/>
                    </a:lnL>
                    <a:lnR cap="flat" cmpd="sng" w="381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en" sz="2000">
                          <a:solidFill>
                            <a:schemeClr val="lt1"/>
                          </a:solidFill>
                        </a:rPr>
                        <a:t>5,11</a:t>
                      </a:r>
                      <a:endParaRPr sz="2000">
                        <a:solidFill>
                          <a:schemeClr val="lt1"/>
                        </a:solidFill>
                      </a:endParaRPr>
                    </a:p>
                  </a:txBody>
                  <a:tcPr marT="91425" marB="91425" marR="91425" marL="91425">
                    <a:lnL cap="flat" cmpd="sng" w="38100">
                      <a:solidFill>
                        <a:schemeClr val="lt1"/>
                      </a:solidFill>
                      <a:prstDash val="solid"/>
                      <a:round/>
                      <a:headEnd len="sm" w="sm" type="none"/>
                      <a:tailEnd len="sm" w="sm" type="none"/>
                    </a:lnL>
                    <a:lnR cap="flat" cmpd="sng" w="381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tcPr>
                </a:tc>
              </a:tr>
              <a:tr h="463725">
                <a:tc>
                  <a:txBody>
                    <a:bodyPr/>
                    <a:lstStyle/>
                    <a:p>
                      <a:pPr indent="0" lvl="0" marL="0" rtl="0" algn="l">
                        <a:spcBef>
                          <a:spcPts val="0"/>
                        </a:spcBef>
                        <a:spcAft>
                          <a:spcPts val="0"/>
                        </a:spcAft>
                        <a:buNone/>
                      </a:pPr>
                      <a:r>
                        <a:rPr lang="en" sz="2000">
                          <a:solidFill>
                            <a:schemeClr val="lt1"/>
                          </a:solidFill>
                        </a:rPr>
                        <a:t>n</a:t>
                      </a:r>
                      <a:endParaRPr sz="2000">
                        <a:solidFill>
                          <a:schemeClr val="lt1"/>
                        </a:solidFill>
                      </a:endParaRPr>
                    </a:p>
                  </a:txBody>
                  <a:tcPr marT="91425" marB="91425" marR="91425" marL="91425">
                    <a:lnL cap="flat" cmpd="sng" w="38100">
                      <a:solidFill>
                        <a:schemeClr val="lt1"/>
                      </a:solidFill>
                      <a:prstDash val="solid"/>
                      <a:round/>
                      <a:headEnd len="sm" w="sm" type="none"/>
                      <a:tailEnd len="sm" w="sm" type="none"/>
                    </a:lnL>
                    <a:lnR cap="flat" cmpd="sng" w="381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en" sz="2000">
                          <a:solidFill>
                            <a:schemeClr val="lt1"/>
                          </a:solidFill>
                        </a:rPr>
                        <a:t>55</a:t>
                      </a:r>
                      <a:endParaRPr sz="2000">
                        <a:solidFill>
                          <a:schemeClr val="lt1"/>
                        </a:solidFill>
                      </a:endParaRPr>
                    </a:p>
                  </a:txBody>
                  <a:tcPr marT="91425" marB="91425" marR="91425" marL="91425">
                    <a:lnL cap="flat" cmpd="sng" w="38100">
                      <a:solidFill>
                        <a:schemeClr val="lt1"/>
                      </a:solidFill>
                      <a:prstDash val="solid"/>
                      <a:round/>
                      <a:headEnd len="sm" w="sm" type="none"/>
                      <a:tailEnd len="sm" w="sm" type="none"/>
                    </a:lnL>
                    <a:lnR cap="flat" cmpd="sng" w="381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tcPr>
                </a:tc>
              </a:tr>
              <a:tr h="946500">
                <a:tc>
                  <a:txBody>
                    <a:bodyPr/>
                    <a:lstStyle/>
                    <a:p>
                      <a:pPr indent="0" lvl="0" marL="0" rtl="0" algn="l">
                        <a:lnSpc>
                          <a:spcPct val="115000"/>
                        </a:lnSpc>
                        <a:spcBef>
                          <a:spcPts val="0"/>
                        </a:spcBef>
                        <a:spcAft>
                          <a:spcPts val="1200"/>
                        </a:spcAft>
                        <a:buNone/>
                      </a:pPr>
                      <a:r>
                        <a:rPr lang="en" sz="2000">
                          <a:solidFill>
                            <a:schemeClr val="lt1"/>
                          </a:solidFill>
                        </a:rPr>
                        <a:t>Φ(n)</a:t>
                      </a:r>
                      <a:endParaRPr sz="2000">
                        <a:solidFill>
                          <a:schemeClr val="lt1"/>
                        </a:solidFill>
                      </a:endParaRPr>
                    </a:p>
                  </a:txBody>
                  <a:tcPr marT="91425" marB="91425" marR="91425" marL="91425">
                    <a:lnL cap="flat" cmpd="sng" w="38100">
                      <a:solidFill>
                        <a:schemeClr val="lt1"/>
                      </a:solidFill>
                      <a:prstDash val="solid"/>
                      <a:round/>
                      <a:headEnd len="sm" w="sm" type="none"/>
                      <a:tailEnd len="sm" w="sm" type="none"/>
                    </a:lnL>
                    <a:lnR cap="flat" cmpd="sng" w="381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en" sz="2000">
                          <a:solidFill>
                            <a:schemeClr val="lt1"/>
                          </a:solidFill>
                        </a:rPr>
                        <a:t>40</a:t>
                      </a:r>
                      <a:endParaRPr sz="2000">
                        <a:solidFill>
                          <a:schemeClr val="lt1"/>
                        </a:solidFill>
                      </a:endParaRPr>
                    </a:p>
                  </a:txBody>
                  <a:tcPr marT="91425" marB="91425" marR="91425" marL="91425">
                    <a:lnL cap="flat" cmpd="sng" w="38100">
                      <a:solidFill>
                        <a:schemeClr val="lt1"/>
                      </a:solidFill>
                      <a:prstDash val="solid"/>
                      <a:round/>
                      <a:headEnd len="sm" w="sm" type="none"/>
                      <a:tailEnd len="sm" w="sm" type="none"/>
                    </a:lnL>
                    <a:lnR cap="flat" cmpd="sng" w="381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tcPr>
                </a:tc>
              </a:tr>
            </a:tbl>
          </a:graphicData>
        </a:graphic>
      </p:graphicFrame>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35"/>
                                        </p:tgtEl>
                                        <p:attrNameLst>
                                          <p:attrName>style.visibility</p:attrName>
                                        </p:attrNameLst>
                                      </p:cBhvr>
                                      <p:to>
                                        <p:strVal val="visible"/>
                                      </p:to>
                                    </p:set>
                                    <p:animEffect filter="fade" transition="in">
                                      <p:cBhvr>
                                        <p:cTn dur="1000"/>
                                        <p:tgtEl>
                                          <p:spTgt spid="133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36"/>
                                        </p:tgtEl>
                                        <p:attrNameLst>
                                          <p:attrName>style.visibility</p:attrName>
                                        </p:attrNameLst>
                                      </p:cBhvr>
                                      <p:to>
                                        <p:strVal val="visible"/>
                                      </p:to>
                                    </p:set>
                                    <p:animEffect filter="fade" transition="in">
                                      <p:cBhvr>
                                        <p:cTn dur="1000"/>
                                        <p:tgtEl>
                                          <p:spTgt spid="133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37"/>
                                        </p:tgtEl>
                                        <p:attrNameLst>
                                          <p:attrName>style.visibility</p:attrName>
                                        </p:attrNameLst>
                                      </p:cBhvr>
                                      <p:to>
                                        <p:strVal val="visible"/>
                                      </p:to>
                                    </p:set>
                                    <p:animEffect filter="fade" transition="in">
                                      <p:cBhvr>
                                        <p:cTn dur="1000"/>
                                        <p:tgtEl>
                                          <p:spTgt spid="133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38"/>
                                        </p:tgtEl>
                                        <p:attrNameLst>
                                          <p:attrName>style.visibility</p:attrName>
                                        </p:attrNameLst>
                                      </p:cBhvr>
                                      <p:to>
                                        <p:strVal val="visible"/>
                                      </p:to>
                                    </p:set>
                                    <p:animEffect filter="fade" transition="in">
                                      <p:cBhvr>
                                        <p:cTn dur="1000"/>
                                        <p:tgtEl>
                                          <p:spTgt spid="133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39"/>
                                        </p:tgtEl>
                                        <p:attrNameLst>
                                          <p:attrName>style.visibility</p:attrName>
                                        </p:attrNameLst>
                                      </p:cBhvr>
                                      <p:to>
                                        <p:strVal val="visible"/>
                                      </p:to>
                                    </p:set>
                                    <p:animEffect filter="fade" transition="in">
                                      <p:cBhvr>
                                        <p:cTn dur="1000"/>
                                        <p:tgtEl>
                                          <p:spTgt spid="133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40"/>
                                        </p:tgtEl>
                                        <p:attrNameLst>
                                          <p:attrName>style.visibility</p:attrName>
                                        </p:attrNameLst>
                                      </p:cBhvr>
                                      <p:to>
                                        <p:strVal val="visible"/>
                                      </p:to>
                                    </p:set>
                                    <p:animEffect filter="fade" transition="in">
                                      <p:cBhvr>
                                        <p:cTn dur="1000"/>
                                        <p:tgtEl>
                                          <p:spTgt spid="134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41"/>
                                        </p:tgtEl>
                                        <p:attrNameLst>
                                          <p:attrName>style.visibility</p:attrName>
                                        </p:attrNameLst>
                                      </p:cBhvr>
                                      <p:to>
                                        <p:strVal val="visible"/>
                                      </p:to>
                                    </p:set>
                                    <p:animEffect filter="fade" transition="in">
                                      <p:cBhvr>
                                        <p:cTn dur="1000"/>
                                        <p:tgtEl>
                                          <p:spTgt spid="134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42"/>
                                        </p:tgtEl>
                                        <p:attrNameLst>
                                          <p:attrName>style.visibility</p:attrName>
                                        </p:attrNameLst>
                                      </p:cBhvr>
                                      <p:to>
                                        <p:strVal val="visible"/>
                                      </p:to>
                                    </p:set>
                                    <p:animEffect filter="fade" transition="in">
                                      <p:cBhvr>
                                        <p:cTn dur="1000"/>
                                        <p:tgtEl>
                                          <p:spTgt spid="134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6" name="Shape 1346"/>
        <p:cNvGrpSpPr/>
        <p:nvPr/>
      </p:nvGrpSpPr>
      <p:grpSpPr>
        <a:xfrm>
          <a:off x="0" y="0"/>
          <a:ext cx="0" cy="0"/>
          <a:chOff x="0" y="0"/>
          <a:chExt cx="0" cy="0"/>
        </a:xfrm>
      </p:grpSpPr>
      <p:sp>
        <p:nvSpPr>
          <p:cNvPr id="1347" name="Google Shape;1347;p128"/>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Simulation - Create Key</a:t>
            </a:r>
            <a:endParaRPr/>
          </a:p>
        </p:txBody>
      </p:sp>
      <p:sp>
        <p:nvSpPr>
          <p:cNvPr id="1348" name="Google Shape;1348;p128"/>
          <p:cNvSpPr txBox="1"/>
          <p:nvPr/>
        </p:nvSpPr>
        <p:spPr>
          <a:xfrm>
            <a:off x="1297500" y="1307850"/>
            <a:ext cx="7038900" cy="492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2000">
                <a:solidFill>
                  <a:schemeClr val="lt2"/>
                </a:solidFill>
                <a:latin typeface="Lato"/>
                <a:ea typeface="Lato"/>
                <a:cs typeface="Lato"/>
                <a:sym typeface="Lato"/>
              </a:rPr>
              <a:t>Step 4: Choose a number for encryption key (eKey)</a:t>
            </a:r>
            <a:endParaRPr sz="2000">
              <a:solidFill>
                <a:schemeClr val="lt2"/>
              </a:solidFill>
            </a:endParaRPr>
          </a:p>
        </p:txBody>
      </p:sp>
      <p:sp>
        <p:nvSpPr>
          <p:cNvPr id="1349" name="Google Shape;1349;p128"/>
          <p:cNvSpPr txBox="1"/>
          <p:nvPr/>
        </p:nvSpPr>
        <p:spPr>
          <a:xfrm>
            <a:off x="1417450" y="1840175"/>
            <a:ext cx="6918900" cy="492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2000">
                <a:solidFill>
                  <a:schemeClr val="lt1"/>
                </a:solidFill>
              </a:rPr>
              <a:t>Rules:</a:t>
            </a:r>
            <a:endParaRPr sz="2000">
              <a:solidFill>
                <a:schemeClr val="lt1"/>
              </a:solidFill>
            </a:endParaRPr>
          </a:p>
        </p:txBody>
      </p:sp>
      <p:sp>
        <p:nvSpPr>
          <p:cNvPr id="1350" name="Google Shape;1350;p128"/>
          <p:cNvSpPr txBox="1"/>
          <p:nvPr/>
        </p:nvSpPr>
        <p:spPr>
          <a:xfrm>
            <a:off x="1417450" y="3528900"/>
            <a:ext cx="6918900" cy="5694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t/>
            </a:r>
            <a:endParaRPr sz="2500">
              <a:solidFill>
                <a:schemeClr val="lt1"/>
              </a:solidFill>
            </a:endParaRPr>
          </a:p>
        </p:txBody>
      </p:sp>
      <p:sp>
        <p:nvSpPr>
          <p:cNvPr id="1351" name="Google Shape;1351;p128"/>
          <p:cNvSpPr txBox="1"/>
          <p:nvPr/>
        </p:nvSpPr>
        <p:spPr>
          <a:xfrm>
            <a:off x="1417500" y="2271113"/>
            <a:ext cx="6918900" cy="492600"/>
          </a:xfrm>
          <a:prstGeom prst="rect">
            <a:avLst/>
          </a:prstGeom>
          <a:noFill/>
          <a:ln>
            <a:noFill/>
          </a:ln>
        </p:spPr>
        <p:txBody>
          <a:bodyPr anchorCtr="0" anchor="t" bIns="91425" lIns="91425" spcFirstLastPara="1" rIns="91425" wrap="square" tIns="91425">
            <a:spAutoFit/>
          </a:bodyPr>
          <a:lstStyle/>
          <a:p>
            <a:pPr indent="-355600" lvl="0" marL="457200" rtl="0" algn="l">
              <a:lnSpc>
                <a:spcPct val="115000"/>
              </a:lnSpc>
              <a:spcBef>
                <a:spcPts val="0"/>
              </a:spcBef>
              <a:spcAft>
                <a:spcPts val="0"/>
              </a:spcAft>
              <a:buClr>
                <a:schemeClr val="lt1"/>
              </a:buClr>
              <a:buSzPts val="2000"/>
              <a:buChar char="●"/>
            </a:pPr>
            <a:r>
              <a:rPr lang="en" sz="2000">
                <a:solidFill>
                  <a:schemeClr val="lt1"/>
                </a:solidFill>
              </a:rPr>
              <a:t>Should be 1 &lt; eKey &lt; Φ(n)</a:t>
            </a:r>
            <a:endParaRPr sz="2000">
              <a:solidFill>
                <a:schemeClr val="lt1"/>
              </a:solidFill>
            </a:endParaRPr>
          </a:p>
        </p:txBody>
      </p:sp>
      <p:sp>
        <p:nvSpPr>
          <p:cNvPr id="1352" name="Google Shape;1352;p128"/>
          <p:cNvSpPr txBox="1"/>
          <p:nvPr/>
        </p:nvSpPr>
        <p:spPr>
          <a:xfrm>
            <a:off x="1417500" y="2763725"/>
            <a:ext cx="6918900" cy="492600"/>
          </a:xfrm>
          <a:prstGeom prst="rect">
            <a:avLst/>
          </a:prstGeom>
          <a:noFill/>
          <a:ln>
            <a:noFill/>
          </a:ln>
        </p:spPr>
        <p:txBody>
          <a:bodyPr anchorCtr="0" anchor="t" bIns="91425" lIns="91425" spcFirstLastPara="1" rIns="91425" wrap="square" tIns="91425">
            <a:spAutoFit/>
          </a:bodyPr>
          <a:lstStyle/>
          <a:p>
            <a:pPr indent="-355600" lvl="0" marL="457200" rtl="0" algn="l">
              <a:lnSpc>
                <a:spcPct val="115000"/>
              </a:lnSpc>
              <a:spcBef>
                <a:spcPts val="0"/>
              </a:spcBef>
              <a:spcAft>
                <a:spcPts val="0"/>
              </a:spcAft>
              <a:buClr>
                <a:schemeClr val="lt1"/>
              </a:buClr>
              <a:buSzPts val="2000"/>
              <a:buChar char="●"/>
            </a:pPr>
            <a:r>
              <a:rPr lang="en" sz="2000">
                <a:solidFill>
                  <a:schemeClr val="lt1"/>
                </a:solidFill>
              </a:rPr>
              <a:t>Should be coprime with n</a:t>
            </a:r>
            <a:endParaRPr sz="2000">
              <a:solidFill>
                <a:schemeClr val="lt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48"/>
                                        </p:tgtEl>
                                        <p:attrNameLst>
                                          <p:attrName>style.visibility</p:attrName>
                                        </p:attrNameLst>
                                      </p:cBhvr>
                                      <p:to>
                                        <p:strVal val="visible"/>
                                      </p:to>
                                    </p:set>
                                    <p:animEffect filter="fade" transition="in">
                                      <p:cBhvr>
                                        <p:cTn dur="1000"/>
                                        <p:tgtEl>
                                          <p:spTgt spid="134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49"/>
                                        </p:tgtEl>
                                        <p:attrNameLst>
                                          <p:attrName>style.visibility</p:attrName>
                                        </p:attrNameLst>
                                      </p:cBhvr>
                                      <p:to>
                                        <p:strVal val="visible"/>
                                      </p:to>
                                    </p:set>
                                    <p:animEffect filter="fade" transition="in">
                                      <p:cBhvr>
                                        <p:cTn dur="1000"/>
                                        <p:tgtEl>
                                          <p:spTgt spid="134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51"/>
                                        </p:tgtEl>
                                        <p:attrNameLst>
                                          <p:attrName>style.visibility</p:attrName>
                                        </p:attrNameLst>
                                      </p:cBhvr>
                                      <p:to>
                                        <p:strVal val="visible"/>
                                      </p:to>
                                    </p:set>
                                    <p:animEffect filter="fade" transition="in">
                                      <p:cBhvr>
                                        <p:cTn dur="1000"/>
                                        <p:tgtEl>
                                          <p:spTgt spid="135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52"/>
                                        </p:tgtEl>
                                        <p:attrNameLst>
                                          <p:attrName>style.visibility</p:attrName>
                                        </p:attrNameLst>
                                      </p:cBhvr>
                                      <p:to>
                                        <p:strVal val="visible"/>
                                      </p:to>
                                    </p:set>
                                    <p:animEffect filter="fade" transition="in">
                                      <p:cBhvr>
                                        <p:cTn dur="1000"/>
                                        <p:tgtEl>
                                          <p:spTgt spid="135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50"/>
                                        </p:tgtEl>
                                        <p:attrNameLst>
                                          <p:attrName>style.visibility</p:attrName>
                                        </p:attrNameLst>
                                      </p:cBhvr>
                                      <p:to>
                                        <p:strVal val="visible"/>
                                      </p:to>
                                    </p:set>
                                    <p:animEffect filter="fade" transition="in">
                                      <p:cBhvr>
                                        <p:cTn dur="1000"/>
                                        <p:tgtEl>
                                          <p:spTgt spid="135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6" name="Shape 1356"/>
        <p:cNvGrpSpPr/>
        <p:nvPr/>
      </p:nvGrpSpPr>
      <p:grpSpPr>
        <a:xfrm>
          <a:off x="0" y="0"/>
          <a:ext cx="0" cy="0"/>
          <a:chOff x="0" y="0"/>
          <a:chExt cx="0" cy="0"/>
        </a:xfrm>
      </p:grpSpPr>
      <p:sp>
        <p:nvSpPr>
          <p:cNvPr id="1357" name="Google Shape;1357;p129"/>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Simulation - Create Key</a:t>
            </a:r>
            <a:endParaRPr/>
          </a:p>
        </p:txBody>
      </p:sp>
      <p:sp>
        <p:nvSpPr>
          <p:cNvPr id="1358" name="Google Shape;1358;p129"/>
          <p:cNvSpPr txBox="1"/>
          <p:nvPr/>
        </p:nvSpPr>
        <p:spPr>
          <a:xfrm>
            <a:off x="1297500" y="1307850"/>
            <a:ext cx="7038900" cy="492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2000">
                <a:solidFill>
                  <a:schemeClr val="lt2"/>
                </a:solidFill>
                <a:latin typeface="Lato"/>
                <a:ea typeface="Lato"/>
                <a:cs typeface="Lato"/>
                <a:sym typeface="Lato"/>
              </a:rPr>
              <a:t>Step 4: Choose a number for encryption key</a:t>
            </a:r>
            <a:endParaRPr sz="2000">
              <a:solidFill>
                <a:schemeClr val="lt2"/>
              </a:solidFill>
            </a:endParaRPr>
          </a:p>
        </p:txBody>
      </p:sp>
      <p:sp>
        <p:nvSpPr>
          <p:cNvPr id="1359" name="Google Shape;1359;p129"/>
          <p:cNvSpPr txBox="1"/>
          <p:nvPr/>
        </p:nvSpPr>
        <p:spPr>
          <a:xfrm>
            <a:off x="1271250" y="3858350"/>
            <a:ext cx="7091400" cy="492600"/>
          </a:xfrm>
          <a:prstGeom prst="rect">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2000">
                <a:solidFill>
                  <a:schemeClr val="lt1"/>
                </a:solidFill>
              </a:rPr>
              <a:t>3, 7, 9, 13, 17, 19, 23, 29, 31, 37</a:t>
            </a:r>
            <a:endParaRPr sz="2000">
              <a:solidFill>
                <a:schemeClr val="lt1"/>
              </a:solidFill>
            </a:endParaRPr>
          </a:p>
        </p:txBody>
      </p:sp>
      <p:sp>
        <p:nvSpPr>
          <p:cNvPr id="1360" name="Google Shape;1360;p129"/>
          <p:cNvSpPr txBox="1"/>
          <p:nvPr/>
        </p:nvSpPr>
        <p:spPr>
          <a:xfrm>
            <a:off x="3278850" y="3292150"/>
            <a:ext cx="3076200" cy="4926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2000">
                <a:solidFill>
                  <a:schemeClr val="lt1"/>
                </a:solidFill>
              </a:rPr>
              <a:t>Coprime with 40</a:t>
            </a:r>
            <a:endParaRPr sz="2500">
              <a:solidFill>
                <a:schemeClr val="lt1"/>
              </a:solidFill>
            </a:endParaRPr>
          </a:p>
        </p:txBody>
      </p:sp>
      <p:sp>
        <p:nvSpPr>
          <p:cNvPr id="1361" name="Google Shape;1361;p129"/>
          <p:cNvSpPr txBox="1"/>
          <p:nvPr/>
        </p:nvSpPr>
        <p:spPr>
          <a:xfrm>
            <a:off x="1357500" y="4424525"/>
            <a:ext cx="6918900" cy="5694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2500">
                <a:solidFill>
                  <a:schemeClr val="lt1"/>
                </a:solidFill>
              </a:rPr>
              <a:t>eKey = 7</a:t>
            </a:r>
            <a:endParaRPr sz="2500">
              <a:solidFill>
                <a:schemeClr val="lt1"/>
              </a:solidFill>
            </a:endParaRPr>
          </a:p>
        </p:txBody>
      </p:sp>
      <p:sp>
        <p:nvSpPr>
          <p:cNvPr id="1362" name="Google Shape;1362;p129"/>
          <p:cNvSpPr txBox="1"/>
          <p:nvPr/>
        </p:nvSpPr>
        <p:spPr>
          <a:xfrm>
            <a:off x="1271250" y="2619888"/>
            <a:ext cx="7091400" cy="492600"/>
          </a:xfrm>
          <a:prstGeom prst="rect">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2000">
                <a:solidFill>
                  <a:schemeClr val="lt1"/>
                </a:solidFill>
              </a:rPr>
              <a:t>1, 2, 4, 5, 8, 10, 11, 20, 40</a:t>
            </a:r>
            <a:endParaRPr sz="2000">
              <a:solidFill>
                <a:schemeClr val="lt1"/>
              </a:solidFill>
            </a:endParaRPr>
          </a:p>
        </p:txBody>
      </p:sp>
      <p:sp>
        <p:nvSpPr>
          <p:cNvPr id="1363" name="Google Shape;1363;p129"/>
          <p:cNvSpPr txBox="1"/>
          <p:nvPr/>
        </p:nvSpPr>
        <p:spPr>
          <a:xfrm>
            <a:off x="3278850" y="2053688"/>
            <a:ext cx="3076200" cy="4926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2000">
                <a:solidFill>
                  <a:schemeClr val="lt1"/>
                </a:solidFill>
              </a:rPr>
              <a:t>Factors of 40 and 55</a:t>
            </a:r>
            <a:endParaRPr sz="2500">
              <a:solidFill>
                <a:schemeClr val="lt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63"/>
                                        </p:tgtEl>
                                        <p:attrNameLst>
                                          <p:attrName>style.visibility</p:attrName>
                                        </p:attrNameLst>
                                      </p:cBhvr>
                                      <p:to>
                                        <p:strVal val="visible"/>
                                      </p:to>
                                    </p:set>
                                    <p:animEffect filter="fade" transition="in">
                                      <p:cBhvr>
                                        <p:cTn dur="1000"/>
                                        <p:tgtEl>
                                          <p:spTgt spid="136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62"/>
                                        </p:tgtEl>
                                        <p:attrNameLst>
                                          <p:attrName>style.visibility</p:attrName>
                                        </p:attrNameLst>
                                      </p:cBhvr>
                                      <p:to>
                                        <p:strVal val="visible"/>
                                      </p:to>
                                    </p:set>
                                    <p:animEffect filter="fade" transition="in">
                                      <p:cBhvr>
                                        <p:cTn dur="1000"/>
                                        <p:tgtEl>
                                          <p:spTgt spid="136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60"/>
                                        </p:tgtEl>
                                        <p:attrNameLst>
                                          <p:attrName>style.visibility</p:attrName>
                                        </p:attrNameLst>
                                      </p:cBhvr>
                                      <p:to>
                                        <p:strVal val="visible"/>
                                      </p:to>
                                    </p:set>
                                    <p:animEffect filter="fade" transition="in">
                                      <p:cBhvr>
                                        <p:cTn dur="1000"/>
                                        <p:tgtEl>
                                          <p:spTgt spid="136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59"/>
                                        </p:tgtEl>
                                        <p:attrNameLst>
                                          <p:attrName>style.visibility</p:attrName>
                                        </p:attrNameLst>
                                      </p:cBhvr>
                                      <p:to>
                                        <p:strVal val="visible"/>
                                      </p:to>
                                    </p:set>
                                    <p:animEffect filter="fade" transition="in">
                                      <p:cBhvr>
                                        <p:cTn dur="1000"/>
                                        <p:tgtEl>
                                          <p:spTgt spid="135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61"/>
                                        </p:tgtEl>
                                        <p:attrNameLst>
                                          <p:attrName>style.visibility</p:attrName>
                                        </p:attrNameLst>
                                      </p:cBhvr>
                                      <p:to>
                                        <p:strVal val="visible"/>
                                      </p:to>
                                    </p:set>
                                    <p:animEffect filter="fade" transition="in">
                                      <p:cBhvr>
                                        <p:cTn dur="1000"/>
                                        <p:tgtEl>
                                          <p:spTgt spid="136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7" name="Shape 1367"/>
        <p:cNvGrpSpPr/>
        <p:nvPr/>
      </p:nvGrpSpPr>
      <p:grpSpPr>
        <a:xfrm>
          <a:off x="0" y="0"/>
          <a:ext cx="0" cy="0"/>
          <a:chOff x="0" y="0"/>
          <a:chExt cx="0" cy="0"/>
        </a:xfrm>
      </p:grpSpPr>
      <p:sp>
        <p:nvSpPr>
          <p:cNvPr id="1368" name="Google Shape;1368;p130"/>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Simulation - Create Key</a:t>
            </a:r>
            <a:endParaRPr/>
          </a:p>
        </p:txBody>
      </p:sp>
      <p:sp>
        <p:nvSpPr>
          <p:cNvPr id="1369" name="Google Shape;1369;p130"/>
          <p:cNvSpPr txBox="1"/>
          <p:nvPr/>
        </p:nvSpPr>
        <p:spPr>
          <a:xfrm>
            <a:off x="1297500" y="1307850"/>
            <a:ext cx="7038900" cy="492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2000">
                <a:solidFill>
                  <a:schemeClr val="lt2"/>
                </a:solidFill>
                <a:latin typeface="Lato"/>
                <a:ea typeface="Lato"/>
                <a:cs typeface="Lato"/>
                <a:sym typeface="Lato"/>
              </a:rPr>
              <a:t>Step 5: Choose a number for decryption key (version 1)</a:t>
            </a:r>
            <a:endParaRPr sz="2000">
              <a:solidFill>
                <a:schemeClr val="lt2"/>
              </a:solidFill>
            </a:endParaRPr>
          </a:p>
        </p:txBody>
      </p:sp>
      <p:sp>
        <p:nvSpPr>
          <p:cNvPr id="1370" name="Google Shape;1370;p130"/>
          <p:cNvSpPr txBox="1"/>
          <p:nvPr/>
        </p:nvSpPr>
        <p:spPr>
          <a:xfrm>
            <a:off x="1357500" y="2002350"/>
            <a:ext cx="6918900" cy="5694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2500">
                <a:solidFill>
                  <a:schemeClr val="lt1"/>
                </a:solidFill>
              </a:rPr>
              <a:t>Formula for dKey = dKey*eKey(modΦ(n)) = 1</a:t>
            </a:r>
            <a:endParaRPr sz="2500">
              <a:solidFill>
                <a:schemeClr val="lt1"/>
              </a:solidFill>
            </a:endParaRPr>
          </a:p>
        </p:txBody>
      </p:sp>
      <p:sp>
        <p:nvSpPr>
          <p:cNvPr id="1371" name="Google Shape;1371;p130"/>
          <p:cNvSpPr txBox="1"/>
          <p:nvPr/>
        </p:nvSpPr>
        <p:spPr>
          <a:xfrm>
            <a:off x="1357500" y="2648675"/>
            <a:ext cx="6918900" cy="5694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2500">
                <a:solidFill>
                  <a:schemeClr val="lt1"/>
                </a:solidFill>
              </a:rPr>
              <a:t>d*7(mod 40) = 1</a:t>
            </a:r>
            <a:endParaRPr sz="2500">
              <a:solidFill>
                <a:schemeClr val="lt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69"/>
                                        </p:tgtEl>
                                        <p:attrNameLst>
                                          <p:attrName>style.visibility</p:attrName>
                                        </p:attrNameLst>
                                      </p:cBhvr>
                                      <p:to>
                                        <p:strVal val="visible"/>
                                      </p:to>
                                    </p:set>
                                    <p:animEffect filter="fade" transition="in">
                                      <p:cBhvr>
                                        <p:cTn dur="1000"/>
                                        <p:tgtEl>
                                          <p:spTgt spid="136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70"/>
                                        </p:tgtEl>
                                        <p:attrNameLst>
                                          <p:attrName>style.visibility</p:attrName>
                                        </p:attrNameLst>
                                      </p:cBhvr>
                                      <p:to>
                                        <p:strVal val="visible"/>
                                      </p:to>
                                    </p:set>
                                    <p:animEffect filter="fade" transition="in">
                                      <p:cBhvr>
                                        <p:cTn dur="1000"/>
                                        <p:tgtEl>
                                          <p:spTgt spid="137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71"/>
                                        </p:tgtEl>
                                        <p:attrNameLst>
                                          <p:attrName>style.visibility</p:attrName>
                                        </p:attrNameLst>
                                      </p:cBhvr>
                                      <p:to>
                                        <p:strVal val="visible"/>
                                      </p:to>
                                    </p:set>
                                    <p:animEffect filter="fade" transition="in">
                                      <p:cBhvr>
                                        <p:cTn dur="1000"/>
                                        <p:tgtEl>
                                          <p:spTgt spid="137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5" name="Shape 1375"/>
        <p:cNvGrpSpPr/>
        <p:nvPr/>
      </p:nvGrpSpPr>
      <p:grpSpPr>
        <a:xfrm>
          <a:off x="0" y="0"/>
          <a:ext cx="0" cy="0"/>
          <a:chOff x="0" y="0"/>
          <a:chExt cx="0" cy="0"/>
        </a:xfrm>
      </p:grpSpPr>
      <p:sp>
        <p:nvSpPr>
          <p:cNvPr id="1376" name="Google Shape;1376;p131"/>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Streamline Code - Caesar Cipher</a:t>
            </a:r>
            <a:endParaRPr/>
          </a:p>
        </p:txBody>
      </p:sp>
      <p:pic>
        <p:nvPicPr>
          <p:cNvPr id="1377" name="Google Shape;1377;p131"/>
          <p:cNvPicPr preferRelativeResize="0"/>
          <p:nvPr/>
        </p:nvPicPr>
        <p:blipFill rotWithShape="1">
          <a:blip r:embed="rId3">
            <a:alphaModFix/>
          </a:blip>
          <a:srcRect b="41540" l="0" r="0" t="6015"/>
          <a:stretch/>
        </p:blipFill>
        <p:spPr>
          <a:xfrm>
            <a:off x="1411800" y="1497900"/>
            <a:ext cx="3229200" cy="3316149"/>
          </a:xfrm>
          <a:prstGeom prst="rect">
            <a:avLst/>
          </a:prstGeom>
          <a:noFill/>
          <a:ln>
            <a:noFill/>
          </a:ln>
        </p:spPr>
      </p:pic>
      <p:sp>
        <p:nvSpPr>
          <p:cNvPr id="1378" name="Google Shape;1378;p131"/>
          <p:cNvSpPr txBox="1"/>
          <p:nvPr/>
        </p:nvSpPr>
        <p:spPr>
          <a:xfrm>
            <a:off x="1297500" y="1005300"/>
            <a:ext cx="6759900" cy="492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2000">
                <a:solidFill>
                  <a:schemeClr val="lt2"/>
                </a:solidFill>
                <a:latin typeface="Lato"/>
                <a:ea typeface="Lato"/>
                <a:cs typeface="Lato"/>
                <a:sym typeface="Lato"/>
              </a:rPr>
              <a:t>INTERNET CODE - ENCRYPTION</a:t>
            </a:r>
            <a:endParaRPr sz="2000">
              <a:solidFill>
                <a:schemeClr val="lt2"/>
              </a:solidFill>
              <a:latin typeface="Lato"/>
              <a:ea typeface="Lato"/>
              <a:cs typeface="Lato"/>
              <a:sym typeface="Lato"/>
            </a:endParaRPr>
          </a:p>
        </p:txBody>
      </p:sp>
      <p:pic>
        <p:nvPicPr>
          <p:cNvPr id="1379" name="Google Shape;1379;p131"/>
          <p:cNvPicPr preferRelativeResize="0"/>
          <p:nvPr/>
        </p:nvPicPr>
        <p:blipFill rotWithShape="1">
          <a:blip r:embed="rId3">
            <a:alphaModFix/>
          </a:blip>
          <a:srcRect b="0" l="0" r="0" t="58400"/>
          <a:stretch/>
        </p:blipFill>
        <p:spPr>
          <a:xfrm>
            <a:off x="5203875" y="1501928"/>
            <a:ext cx="3229200" cy="2630283"/>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76"/>
                                        </p:tgtEl>
                                        <p:attrNameLst>
                                          <p:attrName>style.visibility</p:attrName>
                                        </p:attrNameLst>
                                      </p:cBhvr>
                                      <p:to>
                                        <p:strVal val="visible"/>
                                      </p:to>
                                    </p:set>
                                    <p:animEffect filter="fade" transition="in">
                                      <p:cBhvr>
                                        <p:cTn dur="1000"/>
                                        <p:tgtEl>
                                          <p:spTgt spid="137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78"/>
                                        </p:tgtEl>
                                        <p:attrNameLst>
                                          <p:attrName>style.visibility</p:attrName>
                                        </p:attrNameLst>
                                      </p:cBhvr>
                                      <p:to>
                                        <p:strVal val="visible"/>
                                      </p:to>
                                    </p:set>
                                    <p:animEffect filter="fade" transition="in">
                                      <p:cBhvr>
                                        <p:cTn dur="1000"/>
                                        <p:tgtEl>
                                          <p:spTgt spid="137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77"/>
                                        </p:tgtEl>
                                        <p:attrNameLst>
                                          <p:attrName>style.visibility</p:attrName>
                                        </p:attrNameLst>
                                      </p:cBhvr>
                                      <p:to>
                                        <p:strVal val="visible"/>
                                      </p:to>
                                    </p:set>
                                    <p:animEffect filter="fade" transition="in">
                                      <p:cBhvr>
                                        <p:cTn dur="1000"/>
                                        <p:tgtEl>
                                          <p:spTgt spid="1377"/>
                                        </p:tgtEl>
                                      </p:cBhvr>
                                    </p:animEffect>
                                  </p:childTnLst>
                                </p:cTn>
                              </p:par>
                              <p:par>
                                <p:cTn fill="hold" nodeType="withEffect" presetClass="entr" presetID="10" presetSubtype="0">
                                  <p:stCondLst>
                                    <p:cond delay="0"/>
                                  </p:stCondLst>
                                  <p:childTnLst>
                                    <p:set>
                                      <p:cBhvr>
                                        <p:cTn dur="1" fill="hold">
                                          <p:stCondLst>
                                            <p:cond delay="0"/>
                                          </p:stCondLst>
                                        </p:cTn>
                                        <p:tgtEl>
                                          <p:spTgt spid="1379"/>
                                        </p:tgtEl>
                                        <p:attrNameLst>
                                          <p:attrName>style.visibility</p:attrName>
                                        </p:attrNameLst>
                                      </p:cBhvr>
                                      <p:to>
                                        <p:strVal val="visible"/>
                                      </p:to>
                                    </p:set>
                                    <p:animEffect filter="fade" transition="in">
                                      <p:cBhvr>
                                        <p:cTn dur="1000"/>
                                        <p:tgtEl>
                                          <p:spTgt spid="137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24"/>
          <p:cNvSpPr txBox="1"/>
          <p:nvPr>
            <p:ph type="title"/>
          </p:nvPr>
        </p:nvSpPr>
        <p:spPr>
          <a:xfrm>
            <a:off x="1297500" y="393750"/>
            <a:ext cx="7038900" cy="914100"/>
          </a:xfrm>
          <a:prstGeom prst="rect">
            <a:avLst/>
          </a:prstGeom>
          <a:noFill/>
          <a:effectLst>
            <a:outerShdw blurRad="57150" rotWithShape="0" algn="bl" dir="5400000" dist="19050">
              <a:srgbClr val="000000">
                <a:alpha val="50000"/>
              </a:srgbClr>
            </a:outerShdw>
          </a:effectLst>
        </p:spPr>
        <p:txBody>
          <a:bodyPr anchorCtr="0" anchor="t" bIns="91425" lIns="91425" spcFirstLastPara="1" rIns="91425" wrap="square" tIns="91425">
            <a:normAutofit/>
          </a:bodyPr>
          <a:lstStyle/>
          <a:p>
            <a:pPr indent="0" lvl="0" marL="0" rtl="0" algn="l">
              <a:spcBef>
                <a:spcPts val="0"/>
              </a:spcBef>
              <a:spcAft>
                <a:spcPts val="0"/>
              </a:spcAft>
              <a:buNone/>
            </a:pPr>
            <a:r>
              <a:rPr b="1" lang="en" sz="2500"/>
              <a:t>What is Cryptography?</a:t>
            </a:r>
            <a:endParaRPr b="1" sz="2500"/>
          </a:p>
        </p:txBody>
      </p:sp>
      <p:sp>
        <p:nvSpPr>
          <p:cNvPr id="252" name="Google Shape;252;p24"/>
          <p:cNvSpPr txBox="1"/>
          <p:nvPr>
            <p:ph idx="1" type="body"/>
          </p:nvPr>
        </p:nvSpPr>
        <p:spPr>
          <a:xfrm>
            <a:off x="1297500" y="1178975"/>
            <a:ext cx="7279800" cy="2911200"/>
          </a:xfrm>
          <a:prstGeom prst="rect">
            <a:avLst/>
          </a:prstGeom>
          <a:noFill/>
        </p:spPr>
        <p:txBody>
          <a:bodyPr anchorCtr="0" anchor="t" bIns="91425" lIns="91425" spcFirstLastPara="1" rIns="91425" wrap="square" tIns="91425">
            <a:normAutofit fontScale="92500" lnSpcReduction="20000"/>
          </a:bodyPr>
          <a:lstStyle/>
          <a:p>
            <a:pPr indent="-322580" lvl="0" marL="457200" rtl="0" algn="just">
              <a:lnSpc>
                <a:spcPct val="150000"/>
              </a:lnSpc>
              <a:spcBef>
                <a:spcPts val="0"/>
              </a:spcBef>
              <a:spcAft>
                <a:spcPts val="0"/>
              </a:spcAft>
              <a:buSzPct val="100000"/>
              <a:buFont typeface="Montserrat"/>
              <a:buChar char="●"/>
            </a:pPr>
            <a:r>
              <a:rPr lang="en" sz="1600">
                <a:latin typeface="Montserrat"/>
                <a:ea typeface="Montserrat"/>
                <a:cs typeface="Montserrat"/>
                <a:sym typeface="Montserrat"/>
              </a:rPr>
              <a:t>Cryptography is the study of </a:t>
            </a:r>
            <a:r>
              <a:rPr b="1" lang="en" sz="1600">
                <a:latin typeface="Montserrat"/>
                <a:ea typeface="Montserrat"/>
                <a:cs typeface="Montserrat"/>
                <a:sym typeface="Montserrat"/>
              </a:rPr>
              <a:t>encrypting</a:t>
            </a:r>
            <a:r>
              <a:rPr lang="en" sz="1600">
                <a:latin typeface="Montserrat"/>
                <a:ea typeface="Montserrat"/>
                <a:cs typeface="Montserrat"/>
                <a:sym typeface="Montserrat"/>
              </a:rPr>
              <a:t> and </a:t>
            </a:r>
            <a:r>
              <a:rPr b="1" lang="en" sz="1600">
                <a:latin typeface="Montserrat"/>
                <a:ea typeface="Montserrat"/>
                <a:cs typeface="Montserrat"/>
                <a:sym typeface="Montserrat"/>
              </a:rPr>
              <a:t>decrypting</a:t>
            </a:r>
            <a:r>
              <a:rPr lang="en" sz="1600">
                <a:latin typeface="Montserrat"/>
                <a:ea typeface="Montserrat"/>
                <a:cs typeface="Montserrat"/>
                <a:sym typeface="Montserrat"/>
              </a:rPr>
              <a:t> data to prevent unauthorized access.</a:t>
            </a:r>
            <a:endParaRPr sz="1600">
              <a:latin typeface="Montserrat"/>
              <a:ea typeface="Montserrat"/>
              <a:cs typeface="Montserrat"/>
              <a:sym typeface="Montserrat"/>
            </a:endParaRPr>
          </a:p>
          <a:p>
            <a:pPr indent="-322580" lvl="0" marL="457200" rtl="0" algn="just">
              <a:lnSpc>
                <a:spcPct val="150000"/>
              </a:lnSpc>
              <a:spcBef>
                <a:spcPts val="1000"/>
              </a:spcBef>
              <a:spcAft>
                <a:spcPts val="0"/>
              </a:spcAft>
              <a:buSzPct val="100000"/>
              <a:buFont typeface="Montserrat"/>
              <a:buChar char="●"/>
            </a:pPr>
            <a:r>
              <a:rPr lang="en" sz="1600">
                <a:latin typeface="Montserrat"/>
                <a:ea typeface="Montserrat"/>
                <a:cs typeface="Montserrat"/>
                <a:sym typeface="Montserrat"/>
              </a:rPr>
              <a:t>Cryptography allows for the </a:t>
            </a:r>
            <a:r>
              <a:rPr b="1" lang="en" sz="1600">
                <a:latin typeface="Montserrat"/>
                <a:ea typeface="Montserrat"/>
                <a:cs typeface="Montserrat"/>
                <a:sym typeface="Montserrat"/>
              </a:rPr>
              <a:t>secure transmission of digital data</a:t>
            </a:r>
            <a:r>
              <a:rPr lang="en" sz="1600">
                <a:latin typeface="Montserrat"/>
                <a:ea typeface="Montserrat"/>
                <a:cs typeface="Montserrat"/>
                <a:sym typeface="Montserrat"/>
              </a:rPr>
              <a:t> between willing parties. </a:t>
            </a:r>
            <a:endParaRPr sz="1600">
              <a:latin typeface="Montserrat"/>
              <a:ea typeface="Montserrat"/>
              <a:cs typeface="Montserrat"/>
              <a:sym typeface="Montserrat"/>
            </a:endParaRPr>
          </a:p>
          <a:p>
            <a:pPr indent="-322580" lvl="0" marL="457200" rtl="0" algn="just">
              <a:lnSpc>
                <a:spcPct val="150000"/>
              </a:lnSpc>
              <a:spcBef>
                <a:spcPts val="1000"/>
              </a:spcBef>
              <a:spcAft>
                <a:spcPts val="0"/>
              </a:spcAft>
              <a:buSzPct val="100000"/>
              <a:buFont typeface="Montserrat"/>
              <a:buChar char="●"/>
            </a:pPr>
            <a:r>
              <a:rPr lang="en" sz="1600">
                <a:latin typeface="Montserrat"/>
                <a:ea typeface="Montserrat"/>
                <a:cs typeface="Montserrat"/>
                <a:sym typeface="Montserrat"/>
              </a:rPr>
              <a:t>It is used to </a:t>
            </a:r>
            <a:r>
              <a:rPr b="1" lang="en" sz="1600">
                <a:latin typeface="Montserrat"/>
                <a:ea typeface="Montserrat"/>
                <a:cs typeface="Montserrat"/>
                <a:sym typeface="Montserrat"/>
              </a:rPr>
              <a:t>safeguard</a:t>
            </a:r>
            <a:r>
              <a:rPr lang="en" sz="1600">
                <a:latin typeface="Montserrat"/>
                <a:ea typeface="Montserrat"/>
                <a:cs typeface="Montserrat"/>
                <a:sym typeface="Montserrat"/>
              </a:rPr>
              <a:t> company secrets, </a:t>
            </a:r>
            <a:r>
              <a:rPr b="1" lang="en" sz="1600">
                <a:latin typeface="Montserrat"/>
                <a:ea typeface="Montserrat"/>
                <a:cs typeface="Montserrat"/>
                <a:sym typeface="Montserrat"/>
              </a:rPr>
              <a:t>secure</a:t>
            </a:r>
            <a:r>
              <a:rPr lang="en" sz="1600">
                <a:latin typeface="Montserrat"/>
                <a:ea typeface="Montserrat"/>
                <a:cs typeface="Montserrat"/>
                <a:sym typeface="Montserrat"/>
              </a:rPr>
              <a:t> classified information, and sensitive information from fraudulent activity, among other things.</a:t>
            </a:r>
            <a:endParaRPr sz="1600">
              <a:latin typeface="Montserrat"/>
              <a:ea typeface="Montserrat"/>
              <a:cs typeface="Montserrat"/>
              <a:sym typeface="Montserrat"/>
            </a:endParaRPr>
          </a:p>
          <a:p>
            <a:pPr indent="0" lvl="0" marL="0" rtl="0" algn="just">
              <a:spcBef>
                <a:spcPts val="1000"/>
              </a:spcBef>
              <a:spcAft>
                <a:spcPts val="1200"/>
              </a:spcAft>
              <a:buNone/>
            </a:pPr>
            <a:r>
              <a:t/>
            </a:r>
            <a:endParaRPr sz="1400">
              <a:latin typeface="Montserrat"/>
              <a:ea typeface="Montserrat"/>
              <a:cs typeface="Montserrat"/>
              <a:sym typeface="Montserrat"/>
            </a:endParaRPr>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3" name="Shape 1383"/>
        <p:cNvGrpSpPr/>
        <p:nvPr/>
      </p:nvGrpSpPr>
      <p:grpSpPr>
        <a:xfrm>
          <a:off x="0" y="0"/>
          <a:ext cx="0" cy="0"/>
          <a:chOff x="0" y="0"/>
          <a:chExt cx="0" cy="0"/>
        </a:xfrm>
      </p:grpSpPr>
      <p:sp>
        <p:nvSpPr>
          <p:cNvPr id="1384" name="Google Shape;1384;p132"/>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Streamline Code - Caesar Cipher</a:t>
            </a:r>
            <a:endParaRPr/>
          </a:p>
        </p:txBody>
      </p:sp>
      <p:sp>
        <p:nvSpPr>
          <p:cNvPr id="1385" name="Google Shape;1385;p132"/>
          <p:cNvSpPr txBox="1"/>
          <p:nvPr/>
        </p:nvSpPr>
        <p:spPr>
          <a:xfrm>
            <a:off x="1297500" y="1005300"/>
            <a:ext cx="6759900" cy="492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2000">
                <a:solidFill>
                  <a:schemeClr val="lt2"/>
                </a:solidFill>
                <a:latin typeface="Lato"/>
                <a:ea typeface="Lato"/>
                <a:cs typeface="Lato"/>
                <a:sym typeface="Lato"/>
              </a:rPr>
              <a:t>INTERNET CODE - DECRYPTION</a:t>
            </a:r>
            <a:endParaRPr sz="2000">
              <a:solidFill>
                <a:schemeClr val="lt2"/>
              </a:solidFill>
              <a:latin typeface="Lato"/>
              <a:ea typeface="Lato"/>
              <a:cs typeface="Lato"/>
              <a:sym typeface="Lato"/>
            </a:endParaRPr>
          </a:p>
        </p:txBody>
      </p:sp>
      <p:pic>
        <p:nvPicPr>
          <p:cNvPr id="1386" name="Google Shape;1386;p132"/>
          <p:cNvPicPr preferRelativeResize="0"/>
          <p:nvPr/>
        </p:nvPicPr>
        <p:blipFill rotWithShape="1">
          <a:blip r:embed="rId3">
            <a:alphaModFix/>
          </a:blip>
          <a:srcRect b="0" l="0" r="0" t="63200"/>
          <a:stretch/>
        </p:blipFill>
        <p:spPr>
          <a:xfrm>
            <a:off x="5203875" y="1501925"/>
            <a:ext cx="3229201" cy="1986748"/>
          </a:xfrm>
          <a:prstGeom prst="rect">
            <a:avLst/>
          </a:prstGeom>
          <a:noFill/>
          <a:ln>
            <a:noFill/>
          </a:ln>
        </p:spPr>
      </p:pic>
      <p:pic>
        <p:nvPicPr>
          <p:cNvPr id="1387" name="Google Shape;1387;p132"/>
          <p:cNvPicPr preferRelativeResize="0"/>
          <p:nvPr/>
        </p:nvPicPr>
        <p:blipFill rotWithShape="1">
          <a:blip r:embed="rId4">
            <a:alphaModFix/>
          </a:blip>
          <a:srcRect b="41540" l="0" r="0" t="6015"/>
          <a:stretch/>
        </p:blipFill>
        <p:spPr>
          <a:xfrm>
            <a:off x="1411800" y="1497900"/>
            <a:ext cx="3229200" cy="331614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85"/>
                                        </p:tgtEl>
                                        <p:attrNameLst>
                                          <p:attrName>style.visibility</p:attrName>
                                        </p:attrNameLst>
                                      </p:cBhvr>
                                      <p:to>
                                        <p:strVal val="visible"/>
                                      </p:to>
                                    </p:set>
                                    <p:animEffect filter="fade" transition="in">
                                      <p:cBhvr>
                                        <p:cTn dur="1000"/>
                                        <p:tgtEl>
                                          <p:spTgt spid="138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87"/>
                                        </p:tgtEl>
                                        <p:attrNameLst>
                                          <p:attrName>style.visibility</p:attrName>
                                        </p:attrNameLst>
                                      </p:cBhvr>
                                      <p:to>
                                        <p:strVal val="visible"/>
                                      </p:to>
                                    </p:set>
                                    <p:animEffect filter="fade" transition="in">
                                      <p:cBhvr>
                                        <p:cTn dur="1000"/>
                                        <p:tgtEl>
                                          <p:spTgt spid="1387"/>
                                        </p:tgtEl>
                                      </p:cBhvr>
                                    </p:animEffect>
                                  </p:childTnLst>
                                </p:cTn>
                              </p:par>
                              <p:par>
                                <p:cTn fill="hold" nodeType="withEffect" presetClass="entr" presetID="10" presetSubtype="0">
                                  <p:stCondLst>
                                    <p:cond delay="0"/>
                                  </p:stCondLst>
                                  <p:childTnLst>
                                    <p:set>
                                      <p:cBhvr>
                                        <p:cTn dur="1" fill="hold">
                                          <p:stCondLst>
                                            <p:cond delay="0"/>
                                          </p:stCondLst>
                                        </p:cTn>
                                        <p:tgtEl>
                                          <p:spTgt spid="1386"/>
                                        </p:tgtEl>
                                        <p:attrNameLst>
                                          <p:attrName>style.visibility</p:attrName>
                                        </p:attrNameLst>
                                      </p:cBhvr>
                                      <p:to>
                                        <p:strVal val="visible"/>
                                      </p:to>
                                    </p:set>
                                    <p:animEffect filter="fade" transition="in">
                                      <p:cBhvr>
                                        <p:cTn dur="1000"/>
                                        <p:tgtEl>
                                          <p:spTgt spid="138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1" name="Shape 1391"/>
        <p:cNvGrpSpPr/>
        <p:nvPr/>
      </p:nvGrpSpPr>
      <p:grpSpPr>
        <a:xfrm>
          <a:off x="0" y="0"/>
          <a:ext cx="0" cy="0"/>
          <a:chOff x="0" y="0"/>
          <a:chExt cx="0" cy="0"/>
        </a:xfrm>
      </p:grpSpPr>
      <p:sp>
        <p:nvSpPr>
          <p:cNvPr id="1392" name="Google Shape;1392;p133"/>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Streamline Code - Caesar Cipher</a:t>
            </a:r>
            <a:endParaRPr/>
          </a:p>
        </p:txBody>
      </p:sp>
      <p:sp>
        <p:nvSpPr>
          <p:cNvPr id="1393" name="Google Shape;1393;p133"/>
          <p:cNvSpPr txBox="1"/>
          <p:nvPr/>
        </p:nvSpPr>
        <p:spPr>
          <a:xfrm>
            <a:off x="1297500" y="1005300"/>
            <a:ext cx="6759900" cy="492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2000">
                <a:solidFill>
                  <a:schemeClr val="lt2"/>
                </a:solidFill>
                <a:latin typeface="Lato"/>
                <a:ea typeface="Lato"/>
                <a:cs typeface="Lato"/>
                <a:sym typeface="Lato"/>
              </a:rPr>
              <a:t>GROUP CODE</a:t>
            </a:r>
            <a:r>
              <a:rPr lang="en" sz="2000">
                <a:solidFill>
                  <a:schemeClr val="lt2"/>
                </a:solidFill>
                <a:latin typeface="Lato"/>
                <a:ea typeface="Lato"/>
                <a:cs typeface="Lato"/>
                <a:sym typeface="Lato"/>
              </a:rPr>
              <a:t> - ENCRYPTION</a:t>
            </a:r>
            <a:endParaRPr sz="2000">
              <a:solidFill>
                <a:schemeClr val="lt2"/>
              </a:solidFill>
              <a:latin typeface="Lato"/>
              <a:ea typeface="Lato"/>
              <a:cs typeface="Lato"/>
              <a:sym typeface="Lato"/>
            </a:endParaRPr>
          </a:p>
        </p:txBody>
      </p:sp>
      <p:pic>
        <p:nvPicPr>
          <p:cNvPr id="1394" name="Google Shape;1394;p133"/>
          <p:cNvPicPr preferRelativeResize="0"/>
          <p:nvPr/>
        </p:nvPicPr>
        <p:blipFill>
          <a:blip r:embed="rId3">
            <a:alphaModFix/>
          </a:blip>
          <a:stretch>
            <a:fillRect/>
          </a:stretch>
        </p:blipFill>
        <p:spPr>
          <a:xfrm>
            <a:off x="2598284" y="1530375"/>
            <a:ext cx="4158336" cy="334080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93"/>
                                        </p:tgtEl>
                                        <p:attrNameLst>
                                          <p:attrName>style.visibility</p:attrName>
                                        </p:attrNameLst>
                                      </p:cBhvr>
                                      <p:to>
                                        <p:strVal val="visible"/>
                                      </p:to>
                                    </p:set>
                                    <p:animEffect filter="fade" transition="in">
                                      <p:cBhvr>
                                        <p:cTn dur="1000"/>
                                        <p:tgtEl>
                                          <p:spTgt spid="139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94"/>
                                        </p:tgtEl>
                                        <p:attrNameLst>
                                          <p:attrName>style.visibility</p:attrName>
                                        </p:attrNameLst>
                                      </p:cBhvr>
                                      <p:to>
                                        <p:strVal val="visible"/>
                                      </p:to>
                                    </p:set>
                                    <p:animEffect filter="fade" transition="in">
                                      <p:cBhvr>
                                        <p:cTn dur="1000"/>
                                        <p:tgtEl>
                                          <p:spTgt spid="139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8" name="Shape 1398"/>
        <p:cNvGrpSpPr/>
        <p:nvPr/>
      </p:nvGrpSpPr>
      <p:grpSpPr>
        <a:xfrm>
          <a:off x="0" y="0"/>
          <a:ext cx="0" cy="0"/>
          <a:chOff x="0" y="0"/>
          <a:chExt cx="0" cy="0"/>
        </a:xfrm>
      </p:grpSpPr>
      <p:sp>
        <p:nvSpPr>
          <p:cNvPr id="1399" name="Google Shape;1399;p13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Streamline Code - Caesar Cipher</a:t>
            </a:r>
            <a:endParaRPr/>
          </a:p>
        </p:txBody>
      </p:sp>
      <p:sp>
        <p:nvSpPr>
          <p:cNvPr id="1400" name="Google Shape;1400;p134"/>
          <p:cNvSpPr txBox="1"/>
          <p:nvPr/>
        </p:nvSpPr>
        <p:spPr>
          <a:xfrm>
            <a:off x="1297500" y="1005300"/>
            <a:ext cx="6759900" cy="492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2000">
                <a:solidFill>
                  <a:schemeClr val="lt2"/>
                </a:solidFill>
                <a:latin typeface="Lato"/>
                <a:ea typeface="Lato"/>
                <a:cs typeface="Lato"/>
                <a:sym typeface="Lato"/>
              </a:rPr>
              <a:t>GROUP CODE - DECRYPTION</a:t>
            </a:r>
            <a:endParaRPr sz="2000">
              <a:solidFill>
                <a:schemeClr val="lt2"/>
              </a:solidFill>
              <a:latin typeface="Lato"/>
              <a:ea typeface="Lato"/>
              <a:cs typeface="Lato"/>
              <a:sym typeface="Lato"/>
            </a:endParaRPr>
          </a:p>
        </p:txBody>
      </p:sp>
      <p:pic>
        <p:nvPicPr>
          <p:cNvPr id="1401" name="Google Shape;1401;p134"/>
          <p:cNvPicPr preferRelativeResize="0"/>
          <p:nvPr/>
        </p:nvPicPr>
        <p:blipFill>
          <a:blip r:embed="rId3">
            <a:alphaModFix/>
          </a:blip>
          <a:stretch>
            <a:fillRect/>
          </a:stretch>
        </p:blipFill>
        <p:spPr>
          <a:xfrm>
            <a:off x="2087788" y="1530375"/>
            <a:ext cx="5179313" cy="33408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00"/>
                                        </p:tgtEl>
                                        <p:attrNameLst>
                                          <p:attrName>style.visibility</p:attrName>
                                        </p:attrNameLst>
                                      </p:cBhvr>
                                      <p:to>
                                        <p:strVal val="visible"/>
                                      </p:to>
                                    </p:set>
                                    <p:animEffect filter="fade" transition="in">
                                      <p:cBhvr>
                                        <p:cTn dur="1000"/>
                                        <p:tgtEl>
                                          <p:spTgt spid="140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01"/>
                                        </p:tgtEl>
                                        <p:attrNameLst>
                                          <p:attrName>style.visibility</p:attrName>
                                        </p:attrNameLst>
                                      </p:cBhvr>
                                      <p:to>
                                        <p:strVal val="visible"/>
                                      </p:to>
                                    </p:set>
                                    <p:animEffect filter="fade" transition="in">
                                      <p:cBhvr>
                                        <p:cTn dur="1000"/>
                                        <p:tgtEl>
                                          <p:spTgt spid="140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5" name="Shape 1405"/>
        <p:cNvGrpSpPr/>
        <p:nvPr/>
      </p:nvGrpSpPr>
      <p:grpSpPr>
        <a:xfrm>
          <a:off x="0" y="0"/>
          <a:ext cx="0" cy="0"/>
          <a:chOff x="0" y="0"/>
          <a:chExt cx="0" cy="0"/>
        </a:xfrm>
      </p:grpSpPr>
      <p:sp>
        <p:nvSpPr>
          <p:cNvPr id="1406" name="Google Shape;1406;p13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Streamline Code - Caesar Cipher</a:t>
            </a:r>
            <a:endParaRPr/>
          </a:p>
        </p:txBody>
      </p:sp>
      <p:sp>
        <p:nvSpPr>
          <p:cNvPr id="1407" name="Google Shape;1407;p135"/>
          <p:cNvSpPr txBox="1"/>
          <p:nvPr/>
        </p:nvSpPr>
        <p:spPr>
          <a:xfrm>
            <a:off x="1297500" y="1005300"/>
            <a:ext cx="6759900" cy="492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2000">
                <a:solidFill>
                  <a:schemeClr val="lt2"/>
                </a:solidFill>
                <a:latin typeface="Lato"/>
                <a:ea typeface="Lato"/>
                <a:cs typeface="Lato"/>
                <a:sym typeface="Lato"/>
              </a:rPr>
              <a:t>GROUP CODE - FUNCTIONS</a:t>
            </a:r>
            <a:endParaRPr sz="2000">
              <a:solidFill>
                <a:schemeClr val="lt2"/>
              </a:solidFill>
              <a:latin typeface="Lato"/>
              <a:ea typeface="Lato"/>
              <a:cs typeface="Lato"/>
              <a:sym typeface="Lato"/>
            </a:endParaRPr>
          </a:p>
        </p:txBody>
      </p:sp>
      <p:pic>
        <p:nvPicPr>
          <p:cNvPr id="1408" name="Google Shape;1408;p135"/>
          <p:cNvPicPr preferRelativeResize="0"/>
          <p:nvPr/>
        </p:nvPicPr>
        <p:blipFill>
          <a:blip r:embed="rId3">
            <a:alphaModFix/>
          </a:blip>
          <a:stretch>
            <a:fillRect/>
          </a:stretch>
        </p:blipFill>
        <p:spPr>
          <a:xfrm>
            <a:off x="2315075" y="1550275"/>
            <a:ext cx="4513845" cy="334080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07"/>
                                        </p:tgtEl>
                                        <p:attrNameLst>
                                          <p:attrName>style.visibility</p:attrName>
                                        </p:attrNameLst>
                                      </p:cBhvr>
                                      <p:to>
                                        <p:strVal val="visible"/>
                                      </p:to>
                                    </p:set>
                                    <p:animEffect filter="fade" transition="in">
                                      <p:cBhvr>
                                        <p:cTn dur="1000"/>
                                        <p:tgtEl>
                                          <p:spTgt spid="140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08"/>
                                        </p:tgtEl>
                                        <p:attrNameLst>
                                          <p:attrName>style.visibility</p:attrName>
                                        </p:attrNameLst>
                                      </p:cBhvr>
                                      <p:to>
                                        <p:strVal val="visible"/>
                                      </p:to>
                                    </p:set>
                                    <p:animEffect filter="fade" transition="in">
                                      <p:cBhvr>
                                        <p:cTn dur="1000"/>
                                        <p:tgtEl>
                                          <p:spTgt spid="140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2" name="Shape 1412"/>
        <p:cNvGrpSpPr/>
        <p:nvPr/>
      </p:nvGrpSpPr>
      <p:grpSpPr>
        <a:xfrm>
          <a:off x="0" y="0"/>
          <a:ext cx="0" cy="0"/>
          <a:chOff x="0" y="0"/>
          <a:chExt cx="0" cy="0"/>
        </a:xfrm>
      </p:grpSpPr>
      <p:sp>
        <p:nvSpPr>
          <p:cNvPr id="1413" name="Google Shape;1413;p13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Streamline Code - Caesar Cipher</a:t>
            </a:r>
            <a:endParaRPr/>
          </a:p>
        </p:txBody>
      </p:sp>
      <p:sp>
        <p:nvSpPr>
          <p:cNvPr id="1414" name="Google Shape;1414;p136"/>
          <p:cNvSpPr txBox="1"/>
          <p:nvPr/>
        </p:nvSpPr>
        <p:spPr>
          <a:xfrm>
            <a:off x="1297500" y="1005300"/>
            <a:ext cx="6759900" cy="492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2000">
                <a:solidFill>
                  <a:schemeClr val="lt2"/>
                </a:solidFill>
                <a:latin typeface="Lato"/>
                <a:ea typeface="Lato"/>
                <a:cs typeface="Lato"/>
                <a:sym typeface="Lato"/>
              </a:rPr>
              <a:t>GROUP CODE - FUNCTIONS</a:t>
            </a:r>
            <a:endParaRPr sz="2000">
              <a:solidFill>
                <a:schemeClr val="lt2"/>
              </a:solidFill>
              <a:latin typeface="Lato"/>
              <a:ea typeface="Lato"/>
              <a:cs typeface="Lato"/>
              <a:sym typeface="Lato"/>
            </a:endParaRPr>
          </a:p>
        </p:txBody>
      </p:sp>
      <p:pic>
        <p:nvPicPr>
          <p:cNvPr id="1415" name="Google Shape;1415;p136"/>
          <p:cNvPicPr preferRelativeResize="0"/>
          <p:nvPr/>
        </p:nvPicPr>
        <p:blipFill>
          <a:blip r:embed="rId3">
            <a:alphaModFix/>
          </a:blip>
          <a:stretch>
            <a:fillRect/>
          </a:stretch>
        </p:blipFill>
        <p:spPr>
          <a:xfrm>
            <a:off x="1852613" y="1924050"/>
            <a:ext cx="5438775" cy="12954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15"/>
                                        </p:tgtEl>
                                        <p:attrNameLst>
                                          <p:attrName>style.visibility</p:attrName>
                                        </p:attrNameLst>
                                      </p:cBhvr>
                                      <p:to>
                                        <p:strVal val="visible"/>
                                      </p:to>
                                    </p:set>
                                    <p:animEffect filter="fade" transition="in">
                                      <p:cBhvr>
                                        <p:cTn dur="1000"/>
                                        <p:tgtEl>
                                          <p:spTgt spid="141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9" name="Shape 1419"/>
        <p:cNvGrpSpPr/>
        <p:nvPr/>
      </p:nvGrpSpPr>
      <p:grpSpPr>
        <a:xfrm>
          <a:off x="0" y="0"/>
          <a:ext cx="0" cy="0"/>
          <a:chOff x="0" y="0"/>
          <a:chExt cx="0" cy="0"/>
        </a:xfrm>
      </p:grpSpPr>
      <p:sp>
        <p:nvSpPr>
          <p:cNvPr id="1420" name="Google Shape;1420;p137"/>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Streamline Code - Transposition Cipher</a:t>
            </a:r>
            <a:endParaRPr/>
          </a:p>
        </p:txBody>
      </p:sp>
      <p:sp>
        <p:nvSpPr>
          <p:cNvPr id="1421" name="Google Shape;1421;p137"/>
          <p:cNvSpPr txBox="1"/>
          <p:nvPr/>
        </p:nvSpPr>
        <p:spPr>
          <a:xfrm>
            <a:off x="1297500" y="1005300"/>
            <a:ext cx="6759900" cy="492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2000">
                <a:solidFill>
                  <a:schemeClr val="lt2"/>
                </a:solidFill>
                <a:latin typeface="Lato"/>
                <a:ea typeface="Lato"/>
                <a:cs typeface="Lato"/>
                <a:sym typeface="Lato"/>
              </a:rPr>
              <a:t>INTERNET CODE</a:t>
            </a:r>
            <a:r>
              <a:rPr lang="en" sz="2000">
                <a:solidFill>
                  <a:schemeClr val="lt2"/>
                </a:solidFill>
                <a:latin typeface="Lato"/>
                <a:ea typeface="Lato"/>
                <a:cs typeface="Lato"/>
                <a:sym typeface="Lato"/>
              </a:rPr>
              <a:t> </a:t>
            </a:r>
            <a:endParaRPr sz="2000">
              <a:solidFill>
                <a:schemeClr val="lt2"/>
              </a:solidFill>
              <a:latin typeface="Lato"/>
              <a:ea typeface="Lato"/>
              <a:cs typeface="Lato"/>
              <a:sym typeface="Lato"/>
            </a:endParaRPr>
          </a:p>
        </p:txBody>
      </p:sp>
      <p:pic>
        <p:nvPicPr>
          <p:cNvPr id="1422" name="Google Shape;1422;p137"/>
          <p:cNvPicPr preferRelativeResize="0"/>
          <p:nvPr/>
        </p:nvPicPr>
        <p:blipFill>
          <a:blip r:embed="rId3">
            <a:alphaModFix/>
          </a:blip>
          <a:stretch>
            <a:fillRect/>
          </a:stretch>
        </p:blipFill>
        <p:spPr>
          <a:xfrm>
            <a:off x="152400" y="2411125"/>
            <a:ext cx="8839201" cy="966457"/>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20"/>
                                        </p:tgtEl>
                                        <p:attrNameLst>
                                          <p:attrName>style.visibility</p:attrName>
                                        </p:attrNameLst>
                                      </p:cBhvr>
                                      <p:to>
                                        <p:strVal val="visible"/>
                                      </p:to>
                                    </p:set>
                                    <p:animEffect filter="fade" transition="in">
                                      <p:cBhvr>
                                        <p:cTn dur="1000"/>
                                        <p:tgtEl>
                                          <p:spTgt spid="142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21"/>
                                        </p:tgtEl>
                                        <p:attrNameLst>
                                          <p:attrName>style.visibility</p:attrName>
                                        </p:attrNameLst>
                                      </p:cBhvr>
                                      <p:to>
                                        <p:strVal val="visible"/>
                                      </p:to>
                                    </p:set>
                                    <p:animEffect filter="fade" transition="in">
                                      <p:cBhvr>
                                        <p:cTn dur="1000"/>
                                        <p:tgtEl>
                                          <p:spTgt spid="142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6" name="Shape 1426"/>
        <p:cNvGrpSpPr/>
        <p:nvPr/>
      </p:nvGrpSpPr>
      <p:grpSpPr>
        <a:xfrm>
          <a:off x="0" y="0"/>
          <a:ext cx="0" cy="0"/>
          <a:chOff x="0" y="0"/>
          <a:chExt cx="0" cy="0"/>
        </a:xfrm>
      </p:grpSpPr>
      <p:sp>
        <p:nvSpPr>
          <p:cNvPr id="1427" name="Google Shape;1427;p138"/>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Streamline Code - Transposition Cipher</a:t>
            </a:r>
            <a:endParaRPr/>
          </a:p>
        </p:txBody>
      </p:sp>
      <p:sp>
        <p:nvSpPr>
          <p:cNvPr id="1428" name="Google Shape;1428;p138"/>
          <p:cNvSpPr txBox="1"/>
          <p:nvPr/>
        </p:nvSpPr>
        <p:spPr>
          <a:xfrm>
            <a:off x="1297500" y="1005300"/>
            <a:ext cx="6759900" cy="492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2000">
                <a:solidFill>
                  <a:schemeClr val="lt2"/>
                </a:solidFill>
                <a:latin typeface="Lato"/>
                <a:ea typeface="Lato"/>
                <a:cs typeface="Lato"/>
                <a:sym typeface="Lato"/>
              </a:rPr>
              <a:t>INTERNET CODE </a:t>
            </a:r>
            <a:endParaRPr sz="2000">
              <a:solidFill>
                <a:schemeClr val="lt2"/>
              </a:solidFill>
              <a:latin typeface="Lato"/>
              <a:ea typeface="Lato"/>
              <a:cs typeface="Lato"/>
              <a:sym typeface="Lato"/>
            </a:endParaRPr>
          </a:p>
        </p:txBody>
      </p:sp>
      <p:pic>
        <p:nvPicPr>
          <p:cNvPr id="1429" name="Google Shape;1429;p138"/>
          <p:cNvPicPr preferRelativeResize="0"/>
          <p:nvPr/>
        </p:nvPicPr>
        <p:blipFill>
          <a:blip r:embed="rId3">
            <a:alphaModFix/>
          </a:blip>
          <a:stretch>
            <a:fillRect/>
          </a:stretch>
        </p:blipFill>
        <p:spPr>
          <a:xfrm>
            <a:off x="2233425" y="1543946"/>
            <a:ext cx="5027725" cy="34619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27"/>
                                        </p:tgtEl>
                                        <p:attrNameLst>
                                          <p:attrName>style.visibility</p:attrName>
                                        </p:attrNameLst>
                                      </p:cBhvr>
                                      <p:to>
                                        <p:strVal val="visible"/>
                                      </p:to>
                                    </p:set>
                                    <p:animEffect filter="fade" transition="in">
                                      <p:cBhvr>
                                        <p:cTn dur="1000"/>
                                        <p:tgtEl>
                                          <p:spTgt spid="142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28"/>
                                        </p:tgtEl>
                                        <p:attrNameLst>
                                          <p:attrName>style.visibility</p:attrName>
                                        </p:attrNameLst>
                                      </p:cBhvr>
                                      <p:to>
                                        <p:strVal val="visible"/>
                                      </p:to>
                                    </p:set>
                                    <p:animEffect filter="fade" transition="in">
                                      <p:cBhvr>
                                        <p:cTn dur="1000"/>
                                        <p:tgtEl>
                                          <p:spTgt spid="142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3" name="Shape 1433"/>
        <p:cNvGrpSpPr/>
        <p:nvPr/>
      </p:nvGrpSpPr>
      <p:grpSpPr>
        <a:xfrm>
          <a:off x="0" y="0"/>
          <a:ext cx="0" cy="0"/>
          <a:chOff x="0" y="0"/>
          <a:chExt cx="0" cy="0"/>
        </a:xfrm>
      </p:grpSpPr>
      <p:sp>
        <p:nvSpPr>
          <p:cNvPr id="1434" name="Google Shape;1434;p139"/>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Streamline Code - Transposition Cipher</a:t>
            </a:r>
            <a:endParaRPr/>
          </a:p>
        </p:txBody>
      </p:sp>
      <p:sp>
        <p:nvSpPr>
          <p:cNvPr id="1435" name="Google Shape;1435;p139"/>
          <p:cNvSpPr txBox="1"/>
          <p:nvPr/>
        </p:nvSpPr>
        <p:spPr>
          <a:xfrm>
            <a:off x="1297500" y="1005300"/>
            <a:ext cx="6759900" cy="492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2000">
                <a:solidFill>
                  <a:schemeClr val="lt2"/>
                </a:solidFill>
                <a:latin typeface="Lato"/>
                <a:ea typeface="Lato"/>
                <a:cs typeface="Lato"/>
                <a:sym typeface="Lato"/>
              </a:rPr>
              <a:t>INTERNET CODE </a:t>
            </a:r>
            <a:endParaRPr sz="2000">
              <a:solidFill>
                <a:schemeClr val="lt2"/>
              </a:solidFill>
              <a:latin typeface="Lato"/>
              <a:ea typeface="Lato"/>
              <a:cs typeface="Lato"/>
              <a:sym typeface="Lato"/>
            </a:endParaRPr>
          </a:p>
        </p:txBody>
      </p:sp>
      <p:pic>
        <p:nvPicPr>
          <p:cNvPr id="1436" name="Google Shape;1436;p139"/>
          <p:cNvPicPr preferRelativeResize="0"/>
          <p:nvPr/>
        </p:nvPicPr>
        <p:blipFill rotWithShape="1">
          <a:blip r:embed="rId3">
            <a:alphaModFix/>
          </a:blip>
          <a:srcRect b="0" l="0" r="0" t="0"/>
          <a:stretch/>
        </p:blipFill>
        <p:spPr>
          <a:xfrm>
            <a:off x="2420300" y="1551200"/>
            <a:ext cx="4514300" cy="334079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34"/>
                                        </p:tgtEl>
                                        <p:attrNameLst>
                                          <p:attrName>style.visibility</p:attrName>
                                        </p:attrNameLst>
                                      </p:cBhvr>
                                      <p:to>
                                        <p:strVal val="visible"/>
                                      </p:to>
                                    </p:set>
                                    <p:animEffect filter="fade" transition="in">
                                      <p:cBhvr>
                                        <p:cTn dur="1000"/>
                                        <p:tgtEl>
                                          <p:spTgt spid="143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35"/>
                                        </p:tgtEl>
                                        <p:attrNameLst>
                                          <p:attrName>style.visibility</p:attrName>
                                        </p:attrNameLst>
                                      </p:cBhvr>
                                      <p:to>
                                        <p:strVal val="visible"/>
                                      </p:to>
                                    </p:set>
                                    <p:animEffect filter="fade" transition="in">
                                      <p:cBhvr>
                                        <p:cTn dur="1000"/>
                                        <p:tgtEl>
                                          <p:spTgt spid="143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0" name="Shape 1440"/>
        <p:cNvGrpSpPr/>
        <p:nvPr/>
      </p:nvGrpSpPr>
      <p:grpSpPr>
        <a:xfrm>
          <a:off x="0" y="0"/>
          <a:ext cx="0" cy="0"/>
          <a:chOff x="0" y="0"/>
          <a:chExt cx="0" cy="0"/>
        </a:xfrm>
      </p:grpSpPr>
      <p:pic>
        <p:nvPicPr>
          <p:cNvPr id="1441" name="Google Shape;1441;p140"/>
          <p:cNvPicPr preferRelativeResize="0"/>
          <p:nvPr/>
        </p:nvPicPr>
        <p:blipFill>
          <a:blip r:embed="rId3">
            <a:alphaModFix/>
          </a:blip>
          <a:stretch>
            <a:fillRect/>
          </a:stretch>
        </p:blipFill>
        <p:spPr>
          <a:xfrm>
            <a:off x="2976700" y="303000"/>
            <a:ext cx="3410575" cy="4647975"/>
          </a:xfrm>
          <a:prstGeom prst="rect">
            <a:avLst/>
          </a:prstGeom>
          <a:noFill/>
          <a:ln>
            <a:noFill/>
          </a:ln>
        </p:spPr>
      </p:pic>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5" name="Shape 1445"/>
        <p:cNvGrpSpPr/>
        <p:nvPr/>
      </p:nvGrpSpPr>
      <p:grpSpPr>
        <a:xfrm>
          <a:off x="0" y="0"/>
          <a:ext cx="0" cy="0"/>
          <a:chOff x="0" y="0"/>
          <a:chExt cx="0" cy="0"/>
        </a:xfrm>
      </p:grpSpPr>
      <p:sp>
        <p:nvSpPr>
          <p:cNvPr id="1446" name="Google Shape;1446;p141"/>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Streamline Code - Transposition Cipher</a:t>
            </a:r>
            <a:endParaRPr/>
          </a:p>
        </p:txBody>
      </p:sp>
      <p:sp>
        <p:nvSpPr>
          <p:cNvPr id="1447" name="Google Shape;1447;p141"/>
          <p:cNvSpPr txBox="1"/>
          <p:nvPr/>
        </p:nvSpPr>
        <p:spPr>
          <a:xfrm>
            <a:off x="1297500" y="1005300"/>
            <a:ext cx="6759900" cy="492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2000">
                <a:solidFill>
                  <a:schemeClr val="lt2"/>
                </a:solidFill>
                <a:latin typeface="Lato"/>
                <a:ea typeface="Lato"/>
                <a:cs typeface="Lato"/>
                <a:sym typeface="Lato"/>
              </a:rPr>
              <a:t>GROUP CODE - ENCRYPTION</a:t>
            </a:r>
            <a:endParaRPr sz="2000">
              <a:solidFill>
                <a:schemeClr val="lt2"/>
              </a:solidFill>
              <a:latin typeface="Lato"/>
              <a:ea typeface="Lato"/>
              <a:cs typeface="Lato"/>
              <a:sym typeface="Lato"/>
            </a:endParaRPr>
          </a:p>
        </p:txBody>
      </p:sp>
      <p:pic>
        <p:nvPicPr>
          <p:cNvPr id="1448" name="Google Shape;1448;p141"/>
          <p:cNvPicPr preferRelativeResize="0"/>
          <p:nvPr/>
        </p:nvPicPr>
        <p:blipFill>
          <a:blip r:embed="rId3">
            <a:alphaModFix/>
          </a:blip>
          <a:stretch>
            <a:fillRect/>
          </a:stretch>
        </p:blipFill>
        <p:spPr>
          <a:xfrm>
            <a:off x="1834563" y="1530375"/>
            <a:ext cx="5964774" cy="33408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46"/>
                                        </p:tgtEl>
                                        <p:attrNameLst>
                                          <p:attrName>style.visibility</p:attrName>
                                        </p:attrNameLst>
                                      </p:cBhvr>
                                      <p:to>
                                        <p:strVal val="visible"/>
                                      </p:to>
                                    </p:set>
                                    <p:animEffect filter="fade" transition="in">
                                      <p:cBhvr>
                                        <p:cTn dur="1000"/>
                                        <p:tgtEl>
                                          <p:spTgt spid="144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47"/>
                                        </p:tgtEl>
                                        <p:attrNameLst>
                                          <p:attrName>style.visibility</p:attrName>
                                        </p:attrNameLst>
                                      </p:cBhvr>
                                      <p:to>
                                        <p:strVal val="visible"/>
                                      </p:to>
                                    </p:set>
                                    <p:animEffect filter="fade" transition="in">
                                      <p:cBhvr>
                                        <p:cTn dur="1000"/>
                                        <p:tgtEl>
                                          <p:spTgt spid="144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48"/>
                                        </p:tgtEl>
                                        <p:attrNameLst>
                                          <p:attrName>style.visibility</p:attrName>
                                        </p:attrNameLst>
                                      </p:cBhvr>
                                      <p:to>
                                        <p:strVal val="visible"/>
                                      </p:to>
                                    </p:set>
                                    <p:animEffect filter="fade" transition="in">
                                      <p:cBhvr>
                                        <p:cTn dur="1000"/>
                                        <p:tgtEl>
                                          <p:spTgt spid="144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25"/>
          <p:cNvSpPr txBox="1"/>
          <p:nvPr>
            <p:ph type="title"/>
          </p:nvPr>
        </p:nvSpPr>
        <p:spPr>
          <a:xfrm>
            <a:off x="1297500" y="393750"/>
            <a:ext cx="7038900" cy="914100"/>
          </a:xfrm>
          <a:prstGeom prst="rect">
            <a:avLst/>
          </a:prstGeom>
          <a:noFill/>
          <a:effectLst>
            <a:outerShdw blurRad="57150" rotWithShape="0" algn="bl" dir="5400000" dist="19050">
              <a:srgbClr val="000000">
                <a:alpha val="50000"/>
              </a:srgbClr>
            </a:outerShdw>
          </a:effectLst>
        </p:spPr>
        <p:txBody>
          <a:bodyPr anchorCtr="0" anchor="t" bIns="91425" lIns="91425" spcFirstLastPara="1" rIns="91425" wrap="square" tIns="91425">
            <a:normAutofit/>
          </a:bodyPr>
          <a:lstStyle/>
          <a:p>
            <a:pPr indent="0" lvl="0" marL="0" rtl="0" algn="l">
              <a:spcBef>
                <a:spcPts val="0"/>
              </a:spcBef>
              <a:spcAft>
                <a:spcPts val="0"/>
              </a:spcAft>
              <a:buNone/>
            </a:pPr>
            <a:r>
              <a:rPr b="1" lang="en" sz="2500"/>
              <a:t>Secure Communication</a:t>
            </a:r>
            <a:endParaRPr b="1" sz="2500"/>
          </a:p>
        </p:txBody>
      </p:sp>
      <p:sp>
        <p:nvSpPr>
          <p:cNvPr id="258" name="Google Shape;258;p25"/>
          <p:cNvSpPr txBox="1"/>
          <p:nvPr>
            <p:ph idx="1" type="body"/>
          </p:nvPr>
        </p:nvSpPr>
        <p:spPr>
          <a:xfrm>
            <a:off x="1297500" y="1178975"/>
            <a:ext cx="7380900" cy="3639900"/>
          </a:xfrm>
          <a:prstGeom prst="rect">
            <a:avLst/>
          </a:prstGeom>
          <a:noFill/>
        </p:spPr>
        <p:txBody>
          <a:bodyPr anchorCtr="0" anchor="t" bIns="91425" lIns="91425" spcFirstLastPara="1" rIns="91425" wrap="square" tIns="91425">
            <a:normAutofit fontScale="85000" lnSpcReduction="20000"/>
          </a:bodyPr>
          <a:lstStyle/>
          <a:p>
            <a:pPr indent="-323056" lvl="0" marL="457200" rtl="0" algn="just">
              <a:lnSpc>
                <a:spcPct val="115000"/>
              </a:lnSpc>
              <a:spcBef>
                <a:spcPts val="0"/>
              </a:spcBef>
              <a:spcAft>
                <a:spcPts val="0"/>
              </a:spcAft>
              <a:buSzPct val="100000"/>
              <a:buFont typeface="Montserrat"/>
              <a:buChar char="●"/>
            </a:pPr>
            <a:r>
              <a:rPr b="1" lang="en" sz="1750">
                <a:latin typeface="Montserrat"/>
                <a:ea typeface="Montserrat"/>
                <a:cs typeface="Montserrat"/>
                <a:sym typeface="Montserrat"/>
              </a:rPr>
              <a:t>Confidentiality</a:t>
            </a:r>
            <a:endParaRPr sz="1750">
              <a:latin typeface="Montserrat"/>
              <a:ea typeface="Montserrat"/>
              <a:cs typeface="Montserrat"/>
              <a:sym typeface="Montserrat"/>
            </a:endParaRPr>
          </a:p>
          <a:p>
            <a:pPr indent="-323056" lvl="1" marL="914400" rtl="0" algn="just">
              <a:lnSpc>
                <a:spcPct val="115000"/>
              </a:lnSpc>
              <a:spcBef>
                <a:spcPts val="1000"/>
              </a:spcBef>
              <a:spcAft>
                <a:spcPts val="0"/>
              </a:spcAft>
              <a:buSzPct val="100000"/>
              <a:buFont typeface="Montserrat"/>
              <a:buChar char="○"/>
            </a:pPr>
            <a:r>
              <a:rPr lang="en" sz="1750">
                <a:latin typeface="Montserrat"/>
                <a:ea typeface="Montserrat"/>
                <a:cs typeface="Montserrat"/>
                <a:sym typeface="Montserrat"/>
              </a:rPr>
              <a:t>Ensuring</a:t>
            </a:r>
            <a:r>
              <a:rPr lang="en" sz="1750">
                <a:latin typeface="Montserrat"/>
                <a:ea typeface="Montserrat"/>
                <a:cs typeface="Montserrat"/>
                <a:sym typeface="Montserrat"/>
              </a:rPr>
              <a:t> only the intended recipients in communication have access to the message.</a:t>
            </a:r>
            <a:endParaRPr sz="1750">
              <a:latin typeface="Montserrat"/>
              <a:ea typeface="Montserrat"/>
              <a:cs typeface="Montserrat"/>
              <a:sym typeface="Montserrat"/>
            </a:endParaRPr>
          </a:p>
          <a:p>
            <a:pPr indent="-323056" lvl="0" marL="457200" rtl="0" algn="just">
              <a:lnSpc>
                <a:spcPct val="115000"/>
              </a:lnSpc>
              <a:spcBef>
                <a:spcPts val="1000"/>
              </a:spcBef>
              <a:spcAft>
                <a:spcPts val="0"/>
              </a:spcAft>
              <a:buSzPct val="100000"/>
              <a:buFont typeface="Montserrat"/>
              <a:buChar char="●"/>
            </a:pPr>
            <a:r>
              <a:rPr b="1" lang="en" sz="1750">
                <a:latin typeface="Montserrat"/>
                <a:ea typeface="Montserrat"/>
                <a:cs typeface="Montserrat"/>
                <a:sym typeface="Montserrat"/>
              </a:rPr>
              <a:t>Integrity</a:t>
            </a:r>
            <a:endParaRPr sz="1750">
              <a:latin typeface="Montserrat"/>
              <a:ea typeface="Montserrat"/>
              <a:cs typeface="Montserrat"/>
              <a:sym typeface="Montserrat"/>
            </a:endParaRPr>
          </a:p>
          <a:p>
            <a:pPr indent="-323056" lvl="1" marL="914400" rtl="0" algn="just">
              <a:lnSpc>
                <a:spcPct val="115000"/>
              </a:lnSpc>
              <a:spcBef>
                <a:spcPts val="1000"/>
              </a:spcBef>
              <a:spcAft>
                <a:spcPts val="0"/>
              </a:spcAft>
              <a:buSzPct val="100000"/>
              <a:buFont typeface="Montserrat"/>
              <a:buChar char="○"/>
            </a:pPr>
            <a:r>
              <a:rPr lang="en" sz="1750">
                <a:latin typeface="Montserrat"/>
                <a:ea typeface="Montserrat"/>
                <a:cs typeface="Montserrat"/>
                <a:sym typeface="Montserrat"/>
              </a:rPr>
              <a:t>Ensuring that the message cannot be modified in transit without the other party being made aware.</a:t>
            </a:r>
            <a:endParaRPr sz="1750">
              <a:latin typeface="Montserrat"/>
              <a:ea typeface="Montserrat"/>
              <a:cs typeface="Montserrat"/>
              <a:sym typeface="Montserrat"/>
            </a:endParaRPr>
          </a:p>
          <a:p>
            <a:pPr indent="-323056" lvl="0" marL="457200" rtl="0" algn="just">
              <a:lnSpc>
                <a:spcPct val="115000"/>
              </a:lnSpc>
              <a:spcBef>
                <a:spcPts val="1000"/>
              </a:spcBef>
              <a:spcAft>
                <a:spcPts val="0"/>
              </a:spcAft>
              <a:buSzPct val="100000"/>
              <a:buFont typeface="Montserrat"/>
              <a:buChar char="●"/>
            </a:pPr>
            <a:r>
              <a:rPr b="1" lang="en" sz="1750">
                <a:latin typeface="Montserrat"/>
                <a:ea typeface="Montserrat"/>
                <a:cs typeface="Montserrat"/>
                <a:sym typeface="Montserrat"/>
              </a:rPr>
              <a:t>Authentication</a:t>
            </a:r>
            <a:endParaRPr sz="1750">
              <a:latin typeface="Montserrat"/>
              <a:ea typeface="Montserrat"/>
              <a:cs typeface="Montserrat"/>
              <a:sym typeface="Montserrat"/>
            </a:endParaRPr>
          </a:p>
          <a:p>
            <a:pPr indent="-323056" lvl="1" marL="914400" rtl="0" algn="just">
              <a:lnSpc>
                <a:spcPct val="115000"/>
              </a:lnSpc>
              <a:spcBef>
                <a:spcPts val="1000"/>
              </a:spcBef>
              <a:spcAft>
                <a:spcPts val="0"/>
              </a:spcAft>
              <a:buSzPct val="100000"/>
              <a:buFont typeface="Montserrat"/>
              <a:buChar char="○"/>
            </a:pPr>
            <a:r>
              <a:rPr lang="en" sz="1750">
                <a:latin typeface="Montserrat"/>
                <a:ea typeface="Montserrat"/>
                <a:cs typeface="Montserrat"/>
                <a:sym typeface="Montserrat"/>
              </a:rPr>
              <a:t>Ensuring the other party is indeed who they claim to be.</a:t>
            </a:r>
            <a:endParaRPr sz="1750">
              <a:latin typeface="Montserrat"/>
              <a:ea typeface="Montserrat"/>
              <a:cs typeface="Montserrat"/>
              <a:sym typeface="Montserrat"/>
            </a:endParaRPr>
          </a:p>
          <a:p>
            <a:pPr indent="-323056" lvl="0" marL="457200" rtl="0" algn="just">
              <a:lnSpc>
                <a:spcPct val="115000"/>
              </a:lnSpc>
              <a:spcBef>
                <a:spcPts val="1000"/>
              </a:spcBef>
              <a:spcAft>
                <a:spcPts val="0"/>
              </a:spcAft>
              <a:buSzPct val="100000"/>
              <a:buFont typeface="Montserrat"/>
              <a:buChar char="●"/>
            </a:pPr>
            <a:r>
              <a:rPr b="1" lang="en" sz="1750">
                <a:latin typeface="Montserrat"/>
                <a:ea typeface="Montserrat"/>
                <a:cs typeface="Montserrat"/>
                <a:sym typeface="Montserrat"/>
              </a:rPr>
              <a:t>Anti-Replay</a:t>
            </a:r>
            <a:endParaRPr sz="1750">
              <a:latin typeface="Montserrat"/>
              <a:ea typeface="Montserrat"/>
              <a:cs typeface="Montserrat"/>
              <a:sym typeface="Montserrat"/>
            </a:endParaRPr>
          </a:p>
          <a:p>
            <a:pPr indent="-323056" lvl="1" marL="914400" rtl="0" algn="just">
              <a:lnSpc>
                <a:spcPct val="115000"/>
              </a:lnSpc>
              <a:spcBef>
                <a:spcPts val="1000"/>
              </a:spcBef>
              <a:spcAft>
                <a:spcPts val="0"/>
              </a:spcAft>
              <a:buSzPct val="100000"/>
              <a:buFont typeface="Montserrat"/>
              <a:buChar char="○"/>
            </a:pPr>
            <a:r>
              <a:rPr lang="en" sz="1750">
                <a:latin typeface="Montserrat"/>
                <a:ea typeface="Montserrat"/>
                <a:cs typeface="Montserrat"/>
                <a:sym typeface="Montserrat"/>
              </a:rPr>
              <a:t>Ensuring the message cannot be maliciously re-transmitted.</a:t>
            </a:r>
            <a:endParaRPr sz="1750">
              <a:latin typeface="Montserrat"/>
              <a:ea typeface="Montserrat"/>
              <a:cs typeface="Montserrat"/>
              <a:sym typeface="Montserrat"/>
            </a:endParaRPr>
          </a:p>
          <a:p>
            <a:pPr indent="0" lvl="0" marL="0" rtl="0" algn="just">
              <a:spcBef>
                <a:spcPts val="1000"/>
              </a:spcBef>
              <a:spcAft>
                <a:spcPts val="1200"/>
              </a:spcAft>
              <a:buNone/>
            </a:pPr>
            <a:r>
              <a:t/>
            </a:r>
            <a:endParaRPr sz="1400">
              <a:latin typeface="Montserrat"/>
              <a:ea typeface="Montserrat"/>
              <a:cs typeface="Montserrat"/>
              <a:sym typeface="Montserrat"/>
            </a:endParaRPr>
          </a:p>
        </p:txBody>
      </p:sp>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2" name="Shape 1452"/>
        <p:cNvGrpSpPr/>
        <p:nvPr/>
      </p:nvGrpSpPr>
      <p:grpSpPr>
        <a:xfrm>
          <a:off x="0" y="0"/>
          <a:ext cx="0" cy="0"/>
          <a:chOff x="0" y="0"/>
          <a:chExt cx="0" cy="0"/>
        </a:xfrm>
      </p:grpSpPr>
      <p:sp>
        <p:nvSpPr>
          <p:cNvPr id="1453" name="Google Shape;1453;p142"/>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Streamline Code - Transposition Cipher</a:t>
            </a:r>
            <a:endParaRPr/>
          </a:p>
        </p:txBody>
      </p:sp>
      <p:sp>
        <p:nvSpPr>
          <p:cNvPr id="1454" name="Google Shape;1454;p142"/>
          <p:cNvSpPr txBox="1"/>
          <p:nvPr/>
        </p:nvSpPr>
        <p:spPr>
          <a:xfrm>
            <a:off x="1297500" y="1005300"/>
            <a:ext cx="6759900" cy="492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2000">
                <a:solidFill>
                  <a:schemeClr val="lt2"/>
                </a:solidFill>
                <a:latin typeface="Lato"/>
                <a:ea typeface="Lato"/>
                <a:cs typeface="Lato"/>
                <a:sym typeface="Lato"/>
              </a:rPr>
              <a:t>GROUP CODE - ENCRYPTION</a:t>
            </a:r>
            <a:endParaRPr sz="2000">
              <a:solidFill>
                <a:schemeClr val="lt2"/>
              </a:solidFill>
              <a:latin typeface="Lato"/>
              <a:ea typeface="Lato"/>
              <a:cs typeface="Lato"/>
              <a:sym typeface="Lato"/>
            </a:endParaRPr>
          </a:p>
        </p:txBody>
      </p:sp>
      <p:pic>
        <p:nvPicPr>
          <p:cNvPr id="1455" name="Google Shape;1455;p142"/>
          <p:cNvPicPr preferRelativeResize="0"/>
          <p:nvPr/>
        </p:nvPicPr>
        <p:blipFill>
          <a:blip r:embed="rId3">
            <a:alphaModFix/>
          </a:blip>
          <a:stretch>
            <a:fillRect/>
          </a:stretch>
        </p:blipFill>
        <p:spPr>
          <a:xfrm>
            <a:off x="2420125" y="1530363"/>
            <a:ext cx="4303749" cy="321877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55"/>
                                        </p:tgtEl>
                                        <p:attrNameLst>
                                          <p:attrName>style.visibility</p:attrName>
                                        </p:attrNameLst>
                                      </p:cBhvr>
                                      <p:to>
                                        <p:strVal val="visible"/>
                                      </p:to>
                                    </p:set>
                                    <p:animEffect filter="fade" transition="in">
                                      <p:cBhvr>
                                        <p:cTn dur="1000"/>
                                        <p:tgtEl>
                                          <p:spTgt spid="145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9" name="Shape 1459"/>
        <p:cNvGrpSpPr/>
        <p:nvPr/>
      </p:nvGrpSpPr>
      <p:grpSpPr>
        <a:xfrm>
          <a:off x="0" y="0"/>
          <a:ext cx="0" cy="0"/>
          <a:chOff x="0" y="0"/>
          <a:chExt cx="0" cy="0"/>
        </a:xfrm>
      </p:grpSpPr>
      <p:sp>
        <p:nvSpPr>
          <p:cNvPr id="1460" name="Google Shape;1460;p143"/>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Streamline Code - Transposition Cipher</a:t>
            </a:r>
            <a:endParaRPr/>
          </a:p>
        </p:txBody>
      </p:sp>
      <p:sp>
        <p:nvSpPr>
          <p:cNvPr id="1461" name="Google Shape;1461;p143"/>
          <p:cNvSpPr txBox="1"/>
          <p:nvPr/>
        </p:nvSpPr>
        <p:spPr>
          <a:xfrm>
            <a:off x="1297500" y="1005300"/>
            <a:ext cx="6759900" cy="492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2000">
                <a:solidFill>
                  <a:schemeClr val="lt2"/>
                </a:solidFill>
                <a:latin typeface="Lato"/>
                <a:ea typeface="Lato"/>
                <a:cs typeface="Lato"/>
                <a:sym typeface="Lato"/>
              </a:rPr>
              <a:t>GROUP CODE - DECRYPTION</a:t>
            </a:r>
            <a:endParaRPr sz="2000">
              <a:solidFill>
                <a:schemeClr val="lt2"/>
              </a:solidFill>
              <a:latin typeface="Lato"/>
              <a:ea typeface="Lato"/>
              <a:cs typeface="Lato"/>
              <a:sym typeface="Lato"/>
            </a:endParaRPr>
          </a:p>
        </p:txBody>
      </p:sp>
      <p:pic>
        <p:nvPicPr>
          <p:cNvPr id="1462" name="Google Shape;1462;p143"/>
          <p:cNvPicPr preferRelativeResize="0"/>
          <p:nvPr/>
        </p:nvPicPr>
        <p:blipFill>
          <a:blip r:embed="rId3">
            <a:alphaModFix/>
          </a:blip>
          <a:stretch>
            <a:fillRect/>
          </a:stretch>
        </p:blipFill>
        <p:spPr>
          <a:xfrm>
            <a:off x="2307987" y="1530375"/>
            <a:ext cx="4528026" cy="33873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61"/>
                                        </p:tgtEl>
                                        <p:attrNameLst>
                                          <p:attrName>style.visibility</p:attrName>
                                        </p:attrNameLst>
                                      </p:cBhvr>
                                      <p:to>
                                        <p:strVal val="visible"/>
                                      </p:to>
                                    </p:set>
                                    <p:animEffect filter="fade" transition="in">
                                      <p:cBhvr>
                                        <p:cTn dur="1000"/>
                                        <p:tgtEl>
                                          <p:spTgt spid="146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62"/>
                                        </p:tgtEl>
                                        <p:attrNameLst>
                                          <p:attrName>style.visibility</p:attrName>
                                        </p:attrNameLst>
                                      </p:cBhvr>
                                      <p:to>
                                        <p:strVal val="visible"/>
                                      </p:to>
                                    </p:set>
                                    <p:animEffect filter="fade" transition="in">
                                      <p:cBhvr>
                                        <p:cTn dur="1000"/>
                                        <p:tgtEl>
                                          <p:spTgt spid="146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6" name="Shape 1466"/>
        <p:cNvGrpSpPr/>
        <p:nvPr/>
      </p:nvGrpSpPr>
      <p:grpSpPr>
        <a:xfrm>
          <a:off x="0" y="0"/>
          <a:ext cx="0" cy="0"/>
          <a:chOff x="0" y="0"/>
          <a:chExt cx="0" cy="0"/>
        </a:xfrm>
      </p:grpSpPr>
      <p:sp>
        <p:nvSpPr>
          <p:cNvPr id="1467" name="Google Shape;1467;p14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Streamline Code - Transposition Cipher</a:t>
            </a:r>
            <a:endParaRPr/>
          </a:p>
        </p:txBody>
      </p:sp>
      <p:sp>
        <p:nvSpPr>
          <p:cNvPr id="1468" name="Google Shape;1468;p144"/>
          <p:cNvSpPr txBox="1"/>
          <p:nvPr/>
        </p:nvSpPr>
        <p:spPr>
          <a:xfrm>
            <a:off x="1297500" y="1005300"/>
            <a:ext cx="6759900" cy="492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2000">
                <a:solidFill>
                  <a:schemeClr val="lt2"/>
                </a:solidFill>
                <a:latin typeface="Lato"/>
                <a:ea typeface="Lato"/>
                <a:cs typeface="Lato"/>
                <a:sym typeface="Lato"/>
              </a:rPr>
              <a:t>GROUP CODE - DECRYPTION</a:t>
            </a:r>
            <a:endParaRPr sz="2000">
              <a:solidFill>
                <a:schemeClr val="lt2"/>
              </a:solidFill>
              <a:latin typeface="Lato"/>
              <a:ea typeface="Lato"/>
              <a:cs typeface="Lato"/>
              <a:sym typeface="Lato"/>
            </a:endParaRPr>
          </a:p>
        </p:txBody>
      </p:sp>
      <p:pic>
        <p:nvPicPr>
          <p:cNvPr id="1469" name="Google Shape;1469;p144"/>
          <p:cNvPicPr preferRelativeResize="0"/>
          <p:nvPr/>
        </p:nvPicPr>
        <p:blipFill>
          <a:blip r:embed="rId3">
            <a:alphaModFix/>
          </a:blip>
          <a:stretch>
            <a:fillRect/>
          </a:stretch>
        </p:blipFill>
        <p:spPr>
          <a:xfrm>
            <a:off x="2699989" y="1530375"/>
            <a:ext cx="3954924" cy="20185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69"/>
                                        </p:tgtEl>
                                        <p:attrNameLst>
                                          <p:attrName>style.visibility</p:attrName>
                                        </p:attrNameLst>
                                      </p:cBhvr>
                                      <p:to>
                                        <p:strVal val="visible"/>
                                      </p:to>
                                    </p:set>
                                    <p:animEffect filter="fade" transition="in">
                                      <p:cBhvr>
                                        <p:cTn dur="1000"/>
                                        <p:tgtEl>
                                          <p:spTgt spid="146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3" name="Shape 1473"/>
        <p:cNvGrpSpPr/>
        <p:nvPr/>
      </p:nvGrpSpPr>
      <p:grpSpPr>
        <a:xfrm>
          <a:off x="0" y="0"/>
          <a:ext cx="0" cy="0"/>
          <a:chOff x="0" y="0"/>
          <a:chExt cx="0" cy="0"/>
        </a:xfrm>
      </p:grpSpPr>
      <p:sp>
        <p:nvSpPr>
          <p:cNvPr id="1474" name="Google Shape;1474;p14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Streamline Code - Transposition Cipher</a:t>
            </a:r>
            <a:endParaRPr/>
          </a:p>
        </p:txBody>
      </p:sp>
      <p:sp>
        <p:nvSpPr>
          <p:cNvPr id="1475" name="Google Shape;1475;p145"/>
          <p:cNvSpPr txBox="1"/>
          <p:nvPr/>
        </p:nvSpPr>
        <p:spPr>
          <a:xfrm>
            <a:off x="1297500" y="1005300"/>
            <a:ext cx="6759900" cy="492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2000">
                <a:solidFill>
                  <a:schemeClr val="lt2"/>
                </a:solidFill>
                <a:latin typeface="Lato"/>
                <a:ea typeface="Lato"/>
                <a:cs typeface="Lato"/>
                <a:sym typeface="Lato"/>
              </a:rPr>
              <a:t>GROUP CODE - FUNCTIONS</a:t>
            </a:r>
            <a:endParaRPr sz="2000">
              <a:solidFill>
                <a:schemeClr val="lt2"/>
              </a:solidFill>
              <a:latin typeface="Lato"/>
              <a:ea typeface="Lato"/>
              <a:cs typeface="Lato"/>
              <a:sym typeface="Lato"/>
            </a:endParaRPr>
          </a:p>
        </p:txBody>
      </p:sp>
      <p:pic>
        <p:nvPicPr>
          <p:cNvPr id="1476" name="Google Shape;1476;p145"/>
          <p:cNvPicPr preferRelativeResize="0"/>
          <p:nvPr/>
        </p:nvPicPr>
        <p:blipFill>
          <a:blip r:embed="rId3">
            <a:alphaModFix/>
          </a:blip>
          <a:stretch>
            <a:fillRect/>
          </a:stretch>
        </p:blipFill>
        <p:spPr>
          <a:xfrm>
            <a:off x="2305563" y="3308375"/>
            <a:ext cx="4743808" cy="1289750"/>
          </a:xfrm>
          <a:prstGeom prst="rect">
            <a:avLst/>
          </a:prstGeom>
          <a:noFill/>
          <a:ln>
            <a:noFill/>
          </a:ln>
        </p:spPr>
      </p:pic>
      <p:pic>
        <p:nvPicPr>
          <p:cNvPr id="1477" name="Google Shape;1477;p145"/>
          <p:cNvPicPr preferRelativeResize="0"/>
          <p:nvPr/>
        </p:nvPicPr>
        <p:blipFill>
          <a:blip r:embed="rId4">
            <a:alphaModFix/>
          </a:blip>
          <a:stretch>
            <a:fillRect/>
          </a:stretch>
        </p:blipFill>
        <p:spPr>
          <a:xfrm>
            <a:off x="2671763" y="1546600"/>
            <a:ext cx="3800475" cy="12573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75"/>
                                        </p:tgtEl>
                                        <p:attrNameLst>
                                          <p:attrName>style.visibility</p:attrName>
                                        </p:attrNameLst>
                                      </p:cBhvr>
                                      <p:to>
                                        <p:strVal val="visible"/>
                                      </p:to>
                                    </p:set>
                                    <p:animEffect filter="fade" transition="in">
                                      <p:cBhvr>
                                        <p:cTn dur="1000"/>
                                        <p:tgtEl>
                                          <p:spTgt spid="147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77"/>
                                        </p:tgtEl>
                                        <p:attrNameLst>
                                          <p:attrName>style.visibility</p:attrName>
                                        </p:attrNameLst>
                                      </p:cBhvr>
                                      <p:to>
                                        <p:strVal val="visible"/>
                                      </p:to>
                                    </p:set>
                                    <p:animEffect filter="fade" transition="in">
                                      <p:cBhvr>
                                        <p:cTn dur="1000"/>
                                        <p:tgtEl>
                                          <p:spTgt spid="147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76"/>
                                        </p:tgtEl>
                                        <p:attrNameLst>
                                          <p:attrName>style.visibility</p:attrName>
                                        </p:attrNameLst>
                                      </p:cBhvr>
                                      <p:to>
                                        <p:strVal val="visible"/>
                                      </p:to>
                                    </p:set>
                                    <p:animEffect filter="fade" transition="in">
                                      <p:cBhvr>
                                        <p:cTn dur="1000"/>
                                        <p:tgtEl>
                                          <p:spTgt spid="147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1" name="Shape 1481"/>
        <p:cNvGrpSpPr/>
        <p:nvPr/>
      </p:nvGrpSpPr>
      <p:grpSpPr>
        <a:xfrm>
          <a:off x="0" y="0"/>
          <a:ext cx="0" cy="0"/>
          <a:chOff x="0" y="0"/>
          <a:chExt cx="0" cy="0"/>
        </a:xfrm>
      </p:grpSpPr>
      <p:sp>
        <p:nvSpPr>
          <p:cNvPr id="1482" name="Google Shape;1482;p14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Streamline Code - Transposition Cipher</a:t>
            </a:r>
            <a:endParaRPr/>
          </a:p>
        </p:txBody>
      </p:sp>
      <p:sp>
        <p:nvSpPr>
          <p:cNvPr id="1483" name="Google Shape;1483;p146"/>
          <p:cNvSpPr txBox="1"/>
          <p:nvPr/>
        </p:nvSpPr>
        <p:spPr>
          <a:xfrm>
            <a:off x="1297500" y="1005300"/>
            <a:ext cx="6759900" cy="492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2000">
                <a:solidFill>
                  <a:schemeClr val="lt2"/>
                </a:solidFill>
                <a:latin typeface="Lato"/>
                <a:ea typeface="Lato"/>
                <a:cs typeface="Lato"/>
                <a:sym typeface="Lato"/>
              </a:rPr>
              <a:t>GROUP CODE - FUNCTIONS</a:t>
            </a:r>
            <a:endParaRPr sz="2000">
              <a:solidFill>
                <a:schemeClr val="lt2"/>
              </a:solidFill>
              <a:latin typeface="Lato"/>
              <a:ea typeface="Lato"/>
              <a:cs typeface="Lato"/>
              <a:sym typeface="Lato"/>
            </a:endParaRPr>
          </a:p>
        </p:txBody>
      </p:sp>
      <p:pic>
        <p:nvPicPr>
          <p:cNvPr id="1484" name="Google Shape;1484;p146"/>
          <p:cNvPicPr preferRelativeResize="0"/>
          <p:nvPr/>
        </p:nvPicPr>
        <p:blipFill>
          <a:blip r:embed="rId3">
            <a:alphaModFix/>
          </a:blip>
          <a:stretch>
            <a:fillRect/>
          </a:stretch>
        </p:blipFill>
        <p:spPr>
          <a:xfrm>
            <a:off x="2371862" y="1546600"/>
            <a:ext cx="4400275" cy="32582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84"/>
                                        </p:tgtEl>
                                        <p:attrNameLst>
                                          <p:attrName>style.visibility</p:attrName>
                                        </p:attrNameLst>
                                      </p:cBhvr>
                                      <p:to>
                                        <p:strVal val="visible"/>
                                      </p:to>
                                    </p:set>
                                    <p:animEffect filter="fade" transition="in">
                                      <p:cBhvr>
                                        <p:cTn dur="1000"/>
                                        <p:tgtEl>
                                          <p:spTgt spid="148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8" name="Shape 1488"/>
        <p:cNvGrpSpPr/>
        <p:nvPr/>
      </p:nvGrpSpPr>
      <p:grpSpPr>
        <a:xfrm>
          <a:off x="0" y="0"/>
          <a:ext cx="0" cy="0"/>
          <a:chOff x="0" y="0"/>
          <a:chExt cx="0" cy="0"/>
        </a:xfrm>
      </p:grpSpPr>
      <p:sp>
        <p:nvSpPr>
          <p:cNvPr id="1489" name="Google Shape;1489;p147"/>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1490" name="Google Shape;1490;p147"/>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491" name="Google Shape;1491;p147"/>
          <p:cNvPicPr preferRelativeResize="0"/>
          <p:nvPr/>
        </p:nvPicPr>
        <p:blipFill>
          <a:blip r:embed="rId3">
            <a:alphaModFix/>
          </a:blip>
          <a:stretch>
            <a:fillRect/>
          </a:stretch>
        </p:blipFill>
        <p:spPr>
          <a:xfrm>
            <a:off x="-116074" y="0"/>
            <a:ext cx="9376146" cy="5143500"/>
          </a:xfrm>
          <a:prstGeom prst="rect">
            <a:avLst/>
          </a:prstGeom>
          <a:noFill/>
          <a:ln>
            <a:noFill/>
          </a:ln>
        </p:spPr>
      </p:pic>
      <p:sp>
        <p:nvSpPr>
          <p:cNvPr id="1492" name="Google Shape;1492;p147"/>
          <p:cNvSpPr txBox="1"/>
          <p:nvPr>
            <p:ph type="title"/>
          </p:nvPr>
        </p:nvSpPr>
        <p:spPr>
          <a:xfrm>
            <a:off x="1297500" y="1636500"/>
            <a:ext cx="7038900" cy="1870500"/>
          </a:xfrm>
          <a:prstGeom prst="rect">
            <a:avLst/>
          </a:prstGeom>
          <a:solidFill>
            <a:schemeClr val="accent1"/>
          </a:solidFill>
          <a:ln cap="flat" cmpd="sng" w="2857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5000"/>
              <a:t>THANK YOU FOR </a:t>
            </a:r>
            <a:r>
              <a:rPr b="1" lang="en" sz="5000"/>
              <a:t>LISTENING!</a:t>
            </a:r>
            <a:endParaRPr b="1" sz="5000"/>
          </a:p>
          <a:p>
            <a:pPr indent="0" lvl="0" marL="0" rtl="0" algn="ctr">
              <a:spcBef>
                <a:spcPts val="0"/>
              </a:spcBef>
              <a:spcAft>
                <a:spcPts val="0"/>
              </a:spcAft>
              <a:buNone/>
            </a:pPr>
            <a:r>
              <a:t/>
            </a:r>
            <a:endParaRPr b="1" sz="50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26"/>
          <p:cNvSpPr txBox="1"/>
          <p:nvPr>
            <p:ph type="title"/>
          </p:nvPr>
        </p:nvSpPr>
        <p:spPr>
          <a:xfrm>
            <a:off x="1297500" y="393750"/>
            <a:ext cx="7038900" cy="711600"/>
          </a:xfrm>
          <a:prstGeom prst="rect">
            <a:avLst/>
          </a:prstGeom>
          <a:noFill/>
          <a:effectLst>
            <a:outerShdw blurRad="57150" rotWithShape="0" algn="bl" dir="5400000" dist="19050">
              <a:srgbClr val="000000">
                <a:alpha val="50000"/>
              </a:srgbClr>
            </a:outerShdw>
          </a:effectLst>
        </p:spPr>
        <p:txBody>
          <a:bodyPr anchorCtr="0" anchor="t" bIns="91425" lIns="91425" spcFirstLastPara="1" rIns="91425" wrap="square" tIns="91425">
            <a:normAutofit/>
          </a:bodyPr>
          <a:lstStyle/>
          <a:p>
            <a:pPr indent="0" lvl="0" marL="0" rtl="0" algn="l">
              <a:spcBef>
                <a:spcPts val="0"/>
              </a:spcBef>
              <a:spcAft>
                <a:spcPts val="0"/>
              </a:spcAft>
              <a:buNone/>
            </a:pPr>
            <a:r>
              <a:rPr b="1" lang="en" sz="2500"/>
              <a:t>History of Cryptography</a:t>
            </a:r>
            <a:endParaRPr b="1" sz="2500"/>
          </a:p>
        </p:txBody>
      </p:sp>
      <p:sp>
        <p:nvSpPr>
          <p:cNvPr id="264" name="Google Shape;264;p26"/>
          <p:cNvSpPr txBox="1"/>
          <p:nvPr>
            <p:ph idx="1" type="body"/>
          </p:nvPr>
        </p:nvSpPr>
        <p:spPr>
          <a:xfrm>
            <a:off x="1297500" y="1178975"/>
            <a:ext cx="5157600" cy="3323400"/>
          </a:xfrm>
          <a:prstGeom prst="rect">
            <a:avLst/>
          </a:prstGeom>
          <a:noFill/>
        </p:spPr>
        <p:txBody>
          <a:bodyPr anchorCtr="0" anchor="t" bIns="91425" lIns="91425" spcFirstLastPara="1" rIns="91425" wrap="square" tIns="91425">
            <a:normAutofit fontScale="92500"/>
          </a:bodyPr>
          <a:lstStyle/>
          <a:p>
            <a:pPr indent="-322580" lvl="0" marL="457200" rtl="0" algn="just">
              <a:lnSpc>
                <a:spcPct val="150000"/>
              </a:lnSpc>
              <a:spcBef>
                <a:spcPts val="0"/>
              </a:spcBef>
              <a:spcAft>
                <a:spcPts val="0"/>
              </a:spcAft>
              <a:buSzPct val="100000"/>
              <a:buFont typeface="Montserrat"/>
              <a:buChar char="●"/>
            </a:pPr>
            <a:r>
              <a:rPr lang="en" sz="1600">
                <a:latin typeface="Montserrat"/>
                <a:ea typeface="Montserrat"/>
                <a:cs typeface="Montserrat"/>
                <a:sym typeface="Montserrat"/>
              </a:rPr>
              <a:t>The history of cryptography finds its roots in </a:t>
            </a:r>
            <a:r>
              <a:rPr b="1" lang="en" sz="1600">
                <a:latin typeface="Montserrat"/>
                <a:ea typeface="Montserrat"/>
                <a:cs typeface="Montserrat"/>
                <a:sym typeface="Montserrat"/>
              </a:rPr>
              <a:t>Egypt</a:t>
            </a:r>
            <a:r>
              <a:rPr lang="en" sz="1600">
                <a:latin typeface="Montserrat"/>
                <a:ea typeface="Montserrat"/>
                <a:cs typeface="Montserrat"/>
                <a:sym typeface="Montserrat"/>
              </a:rPr>
              <a:t> around </a:t>
            </a:r>
            <a:r>
              <a:rPr b="1" lang="en" sz="1600">
                <a:latin typeface="Montserrat"/>
                <a:ea typeface="Montserrat"/>
                <a:cs typeface="Montserrat"/>
                <a:sym typeface="Montserrat"/>
              </a:rPr>
              <a:t>4000 years</a:t>
            </a:r>
            <a:r>
              <a:rPr lang="en" sz="1600">
                <a:latin typeface="Montserrat"/>
                <a:ea typeface="Montserrat"/>
                <a:cs typeface="Montserrat"/>
                <a:sym typeface="Montserrat"/>
              </a:rPr>
              <a:t> ago. The Egyptians used </a:t>
            </a:r>
            <a:r>
              <a:rPr b="1" lang="en" sz="1600">
                <a:latin typeface="Montserrat"/>
                <a:ea typeface="Montserrat"/>
                <a:cs typeface="Montserrat"/>
                <a:sym typeface="Montserrat"/>
              </a:rPr>
              <a:t>hieroglyphics</a:t>
            </a:r>
            <a:r>
              <a:rPr lang="en" sz="1600">
                <a:latin typeface="Montserrat"/>
                <a:ea typeface="Montserrat"/>
                <a:cs typeface="Montserrat"/>
                <a:sym typeface="Montserrat"/>
              </a:rPr>
              <a:t>, the oldest cryptography technique, to communicate with each other.</a:t>
            </a:r>
            <a:endParaRPr sz="1600">
              <a:latin typeface="Montserrat"/>
              <a:ea typeface="Montserrat"/>
              <a:cs typeface="Montserrat"/>
              <a:sym typeface="Montserrat"/>
            </a:endParaRPr>
          </a:p>
          <a:p>
            <a:pPr indent="-322580" lvl="0" marL="457200" rtl="0" algn="just">
              <a:lnSpc>
                <a:spcPct val="150000"/>
              </a:lnSpc>
              <a:spcBef>
                <a:spcPts val="1000"/>
              </a:spcBef>
              <a:spcAft>
                <a:spcPts val="1000"/>
              </a:spcAft>
              <a:buSzPct val="100000"/>
              <a:buFont typeface="Montserrat"/>
              <a:buChar char="●"/>
            </a:pPr>
            <a:r>
              <a:rPr lang="en" sz="1600">
                <a:latin typeface="Montserrat"/>
                <a:ea typeface="Montserrat"/>
                <a:cs typeface="Montserrat"/>
                <a:sym typeface="Montserrat"/>
              </a:rPr>
              <a:t>I</a:t>
            </a:r>
            <a:r>
              <a:rPr lang="en" sz="1600">
                <a:latin typeface="Montserrat"/>
                <a:ea typeface="Montserrat"/>
                <a:cs typeface="Montserrat"/>
                <a:sym typeface="Montserrat"/>
              </a:rPr>
              <a:t>n 500 BC, the technique was modified by replacing the characters with alphabets based on a </a:t>
            </a:r>
            <a:r>
              <a:rPr b="1" lang="en" sz="1600">
                <a:latin typeface="Montserrat"/>
                <a:ea typeface="Montserrat"/>
                <a:cs typeface="Montserrat"/>
                <a:sym typeface="Montserrat"/>
              </a:rPr>
              <a:t>secret rule known to only a few</a:t>
            </a:r>
            <a:r>
              <a:rPr lang="en" sz="1600">
                <a:latin typeface="Montserrat"/>
                <a:ea typeface="Montserrat"/>
                <a:cs typeface="Montserrat"/>
                <a:sym typeface="Montserrat"/>
              </a:rPr>
              <a:t>. This rule came to be known as the </a:t>
            </a:r>
            <a:r>
              <a:rPr b="1" lang="en" sz="1600">
                <a:latin typeface="Montserrat"/>
                <a:ea typeface="Montserrat"/>
                <a:cs typeface="Montserrat"/>
                <a:sym typeface="Montserrat"/>
              </a:rPr>
              <a:t>key to decipher</a:t>
            </a:r>
            <a:r>
              <a:rPr lang="en" sz="1600">
                <a:latin typeface="Montserrat"/>
                <a:ea typeface="Montserrat"/>
                <a:cs typeface="Montserrat"/>
                <a:sym typeface="Montserrat"/>
              </a:rPr>
              <a:t> hidden codes or messages.</a:t>
            </a:r>
            <a:endParaRPr sz="1400">
              <a:latin typeface="Montserrat"/>
              <a:ea typeface="Montserrat"/>
              <a:cs typeface="Montserrat"/>
              <a:sym typeface="Montserrat"/>
            </a:endParaRPr>
          </a:p>
        </p:txBody>
      </p:sp>
      <p:pic>
        <p:nvPicPr>
          <p:cNvPr id="265" name="Google Shape;265;p26"/>
          <p:cNvPicPr preferRelativeResize="0"/>
          <p:nvPr/>
        </p:nvPicPr>
        <p:blipFill>
          <a:blip r:embed="rId3">
            <a:alphaModFix/>
          </a:blip>
          <a:stretch>
            <a:fillRect/>
          </a:stretch>
        </p:blipFill>
        <p:spPr>
          <a:xfrm>
            <a:off x="6634675" y="1178975"/>
            <a:ext cx="2099050" cy="23728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27"/>
          <p:cNvSpPr txBox="1"/>
          <p:nvPr>
            <p:ph type="title"/>
          </p:nvPr>
        </p:nvSpPr>
        <p:spPr>
          <a:xfrm>
            <a:off x="1297500" y="393750"/>
            <a:ext cx="7038900" cy="604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2600"/>
              <a:t>Timeline of Cryptography</a:t>
            </a:r>
            <a:endParaRPr b="1" sz="2600"/>
          </a:p>
        </p:txBody>
      </p:sp>
      <p:sp>
        <p:nvSpPr>
          <p:cNvPr id="271" name="Google Shape;271;p27"/>
          <p:cNvSpPr txBox="1"/>
          <p:nvPr>
            <p:ph idx="1" type="body"/>
          </p:nvPr>
        </p:nvSpPr>
        <p:spPr>
          <a:xfrm>
            <a:off x="1216425" y="998250"/>
            <a:ext cx="7038900" cy="3732600"/>
          </a:xfrm>
          <a:prstGeom prst="rect">
            <a:avLst/>
          </a:prstGeom>
        </p:spPr>
        <p:txBody>
          <a:bodyPr anchorCtr="0" anchor="t" bIns="91425" lIns="91425" spcFirstLastPara="1" rIns="91425" wrap="square" tIns="91425">
            <a:normAutofit lnSpcReduction="10000"/>
          </a:bodyPr>
          <a:lstStyle/>
          <a:p>
            <a:pPr indent="-323850" lvl="0" marL="457200" rtl="0" algn="l">
              <a:lnSpc>
                <a:spcPct val="150000"/>
              </a:lnSpc>
              <a:spcBef>
                <a:spcPts val="0"/>
              </a:spcBef>
              <a:spcAft>
                <a:spcPts val="0"/>
              </a:spcAft>
              <a:buSzPts val="1500"/>
              <a:buChar char="●"/>
            </a:pPr>
            <a:r>
              <a:rPr lang="en" sz="1500"/>
              <a:t>1,900 BCE - Monumental Hieroglyphs of the Old Kingdom of Egypt</a:t>
            </a:r>
            <a:endParaRPr sz="1500"/>
          </a:p>
          <a:p>
            <a:pPr indent="-323850" lvl="0" marL="457200" rtl="0" algn="l">
              <a:lnSpc>
                <a:spcPct val="150000"/>
              </a:lnSpc>
              <a:spcBef>
                <a:spcPts val="0"/>
              </a:spcBef>
              <a:spcAft>
                <a:spcPts val="0"/>
              </a:spcAft>
              <a:buSzPts val="1500"/>
              <a:buChar char="●"/>
            </a:pPr>
            <a:r>
              <a:rPr lang="en" sz="1500"/>
              <a:t>1,500 BCE - Mesopotamian Secrets of Pottery</a:t>
            </a:r>
            <a:endParaRPr sz="1500"/>
          </a:p>
          <a:p>
            <a:pPr indent="-323850" lvl="0" marL="457200" rtl="0" algn="l">
              <a:lnSpc>
                <a:spcPct val="150000"/>
              </a:lnSpc>
              <a:spcBef>
                <a:spcPts val="0"/>
              </a:spcBef>
              <a:spcAft>
                <a:spcPts val="0"/>
              </a:spcAft>
              <a:buSzPts val="1500"/>
              <a:buChar char="●"/>
            </a:pPr>
            <a:r>
              <a:rPr lang="en" sz="1500"/>
              <a:t>800 - Al-Kindi, "The Philosopher of the Arabs“</a:t>
            </a:r>
            <a:endParaRPr sz="1500"/>
          </a:p>
          <a:p>
            <a:pPr indent="-323850" lvl="0" marL="457200" rtl="0" algn="l">
              <a:lnSpc>
                <a:spcPct val="150000"/>
              </a:lnSpc>
              <a:spcBef>
                <a:spcPts val="0"/>
              </a:spcBef>
              <a:spcAft>
                <a:spcPts val="0"/>
              </a:spcAft>
              <a:buSzPts val="1500"/>
              <a:buChar char="●"/>
            </a:pPr>
            <a:r>
              <a:rPr lang="en" sz="1500"/>
              <a:t>1467 - Leon Battista Alberti, "The Father of Western Cryptography“</a:t>
            </a:r>
            <a:endParaRPr sz="1500"/>
          </a:p>
          <a:p>
            <a:pPr indent="-323850" lvl="0" marL="457200" rtl="0" algn="l">
              <a:lnSpc>
                <a:spcPct val="150000"/>
              </a:lnSpc>
              <a:spcBef>
                <a:spcPts val="0"/>
              </a:spcBef>
              <a:spcAft>
                <a:spcPts val="0"/>
              </a:spcAft>
              <a:buSzPts val="1500"/>
              <a:buChar char="●"/>
            </a:pPr>
            <a:r>
              <a:rPr lang="en" sz="1500"/>
              <a:t>1586 - The Babington Plot</a:t>
            </a:r>
            <a:endParaRPr sz="1500"/>
          </a:p>
          <a:p>
            <a:pPr indent="-323850" lvl="0" marL="457200" rtl="0" algn="l">
              <a:lnSpc>
                <a:spcPct val="150000"/>
              </a:lnSpc>
              <a:spcBef>
                <a:spcPts val="0"/>
              </a:spcBef>
              <a:spcAft>
                <a:spcPts val="0"/>
              </a:spcAft>
              <a:buSzPts val="1500"/>
              <a:buChar char="●"/>
            </a:pPr>
            <a:r>
              <a:rPr lang="en" sz="1500"/>
              <a:t>1853 - Vigenère’s autokey cipher and the weaker Vigenère cipher</a:t>
            </a:r>
            <a:endParaRPr sz="1500"/>
          </a:p>
          <a:p>
            <a:pPr indent="-323850" lvl="0" marL="457200" rtl="0" algn="l">
              <a:lnSpc>
                <a:spcPct val="150000"/>
              </a:lnSpc>
              <a:spcBef>
                <a:spcPts val="0"/>
              </a:spcBef>
              <a:spcAft>
                <a:spcPts val="0"/>
              </a:spcAft>
              <a:buSzPts val="1500"/>
              <a:buChar char="●"/>
            </a:pPr>
            <a:r>
              <a:rPr lang="en" sz="1500"/>
              <a:t>1917 - The Vernam Cipher</a:t>
            </a:r>
            <a:endParaRPr sz="1500"/>
          </a:p>
          <a:p>
            <a:pPr indent="-323850" lvl="0" marL="457200" rtl="0" algn="l">
              <a:lnSpc>
                <a:spcPct val="150000"/>
              </a:lnSpc>
              <a:spcBef>
                <a:spcPts val="0"/>
              </a:spcBef>
              <a:spcAft>
                <a:spcPts val="0"/>
              </a:spcAft>
              <a:buSzPts val="1500"/>
              <a:buChar char="●"/>
            </a:pPr>
            <a:r>
              <a:rPr lang="en" sz="1500"/>
              <a:t>1923 - The Enigma Rotor Machine</a:t>
            </a:r>
            <a:endParaRPr sz="1500"/>
          </a:p>
          <a:p>
            <a:pPr indent="-323850" lvl="0" marL="457200" rtl="0" algn="l">
              <a:lnSpc>
                <a:spcPct val="150000"/>
              </a:lnSpc>
              <a:spcBef>
                <a:spcPts val="0"/>
              </a:spcBef>
              <a:spcAft>
                <a:spcPts val="0"/>
              </a:spcAft>
              <a:buSzPts val="1500"/>
              <a:buChar char="●"/>
            </a:pPr>
            <a:r>
              <a:rPr lang="en" sz="1500"/>
              <a:t>1940 - Edgar Allan Poe Cracks the Code!</a:t>
            </a:r>
            <a:endParaRPr sz="1500"/>
          </a:p>
          <a:p>
            <a:pPr indent="-323850" lvl="0" marL="457200" rtl="0" algn="l">
              <a:lnSpc>
                <a:spcPct val="150000"/>
              </a:lnSpc>
              <a:spcBef>
                <a:spcPts val="0"/>
              </a:spcBef>
              <a:spcAft>
                <a:spcPts val="0"/>
              </a:spcAft>
              <a:buSzPts val="1500"/>
              <a:buChar char="●"/>
            </a:pPr>
            <a:r>
              <a:rPr lang="en" sz="1500"/>
              <a:t>1942 - WW2 Japanese Navy Cryptography</a:t>
            </a:r>
            <a:endParaRPr sz="1500"/>
          </a:p>
          <a:p>
            <a:pPr indent="-323850" lvl="0" marL="457200" rtl="0" algn="l">
              <a:lnSpc>
                <a:spcPct val="150000"/>
              </a:lnSpc>
              <a:spcBef>
                <a:spcPts val="0"/>
              </a:spcBef>
              <a:spcAft>
                <a:spcPts val="0"/>
              </a:spcAft>
              <a:buSzPts val="1500"/>
              <a:buChar char="●"/>
            </a:pPr>
            <a:r>
              <a:rPr lang="en" sz="1500"/>
              <a:t>1943 - The Colossus Computer</a:t>
            </a:r>
            <a:endParaRPr sz="15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28"/>
          <p:cNvSpPr txBox="1"/>
          <p:nvPr>
            <p:ph type="title"/>
          </p:nvPr>
        </p:nvSpPr>
        <p:spPr>
          <a:xfrm>
            <a:off x="1297500" y="393750"/>
            <a:ext cx="7038900" cy="604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2600"/>
              <a:t>Timeline of Cryptography</a:t>
            </a:r>
            <a:endParaRPr b="1" sz="2600"/>
          </a:p>
        </p:txBody>
      </p:sp>
      <p:sp>
        <p:nvSpPr>
          <p:cNvPr id="277" name="Google Shape;277;p28"/>
          <p:cNvSpPr txBox="1"/>
          <p:nvPr>
            <p:ph idx="1" type="body"/>
          </p:nvPr>
        </p:nvSpPr>
        <p:spPr>
          <a:xfrm>
            <a:off x="1216425" y="998250"/>
            <a:ext cx="7038900" cy="3732600"/>
          </a:xfrm>
          <a:prstGeom prst="rect">
            <a:avLst/>
          </a:prstGeom>
        </p:spPr>
        <p:txBody>
          <a:bodyPr anchorCtr="0" anchor="t" bIns="91425" lIns="91425" spcFirstLastPara="1" rIns="91425" wrap="square" tIns="91425">
            <a:noAutofit/>
          </a:bodyPr>
          <a:lstStyle/>
          <a:p>
            <a:pPr indent="-323056" lvl="0" marL="457200" rtl="0" algn="l">
              <a:lnSpc>
                <a:spcPct val="150000"/>
              </a:lnSpc>
              <a:spcBef>
                <a:spcPts val="0"/>
              </a:spcBef>
              <a:spcAft>
                <a:spcPts val="0"/>
              </a:spcAft>
              <a:buSzPts val="1488"/>
              <a:buChar char="●"/>
            </a:pPr>
            <a:r>
              <a:rPr lang="en" sz="1487"/>
              <a:t>1953 - The VIC Cipher</a:t>
            </a:r>
            <a:endParaRPr sz="1487"/>
          </a:p>
          <a:p>
            <a:pPr indent="-323056" lvl="0" marL="457200" rtl="0" algn="l">
              <a:lnSpc>
                <a:spcPct val="150000"/>
              </a:lnSpc>
              <a:spcBef>
                <a:spcPts val="0"/>
              </a:spcBef>
              <a:spcAft>
                <a:spcPts val="0"/>
              </a:spcAft>
              <a:buSzPts val="1488"/>
              <a:buChar char="●"/>
            </a:pPr>
            <a:r>
              <a:rPr lang="en" sz="1487"/>
              <a:t>1975 - The Data Encryption Standard</a:t>
            </a:r>
            <a:endParaRPr sz="1487"/>
          </a:p>
          <a:p>
            <a:pPr indent="-323056" lvl="0" marL="457200" rtl="0" algn="l">
              <a:lnSpc>
                <a:spcPct val="150000"/>
              </a:lnSpc>
              <a:spcBef>
                <a:spcPts val="0"/>
              </a:spcBef>
              <a:spcAft>
                <a:spcPts val="0"/>
              </a:spcAft>
              <a:buSzPts val="1488"/>
              <a:buChar char="●"/>
            </a:pPr>
            <a:r>
              <a:rPr lang="en" sz="1487"/>
              <a:t>1976 - Diffie-Hellman key exchange</a:t>
            </a:r>
            <a:endParaRPr sz="1487"/>
          </a:p>
          <a:p>
            <a:pPr indent="-323056" lvl="0" marL="457200" rtl="0" algn="l">
              <a:lnSpc>
                <a:spcPct val="150000"/>
              </a:lnSpc>
              <a:spcBef>
                <a:spcPts val="0"/>
              </a:spcBef>
              <a:spcAft>
                <a:spcPts val="0"/>
              </a:spcAft>
              <a:buSzPts val="1488"/>
              <a:buChar char="●"/>
            </a:pPr>
            <a:r>
              <a:rPr lang="en" sz="1487"/>
              <a:t>1991 - Phil Zimmermann, PGP (Pretty Good Privacy)</a:t>
            </a:r>
            <a:endParaRPr sz="1487"/>
          </a:p>
          <a:p>
            <a:pPr indent="-323056" lvl="0" marL="457200" rtl="0" algn="l">
              <a:lnSpc>
                <a:spcPct val="150000"/>
              </a:lnSpc>
              <a:spcBef>
                <a:spcPts val="0"/>
              </a:spcBef>
              <a:spcAft>
                <a:spcPts val="0"/>
              </a:spcAft>
              <a:buSzPts val="1488"/>
              <a:buChar char="●"/>
            </a:pPr>
            <a:r>
              <a:rPr lang="en" sz="1487"/>
              <a:t>2001 - Advanced Encryption Standard</a:t>
            </a:r>
            <a:endParaRPr sz="1487"/>
          </a:p>
          <a:p>
            <a:pPr indent="-323056" lvl="0" marL="457200" rtl="0" algn="l">
              <a:lnSpc>
                <a:spcPct val="150000"/>
              </a:lnSpc>
              <a:spcBef>
                <a:spcPts val="0"/>
              </a:spcBef>
              <a:spcAft>
                <a:spcPts val="0"/>
              </a:spcAft>
              <a:buSzPts val="1488"/>
              <a:buChar char="●"/>
            </a:pPr>
            <a:r>
              <a:rPr lang="en" sz="1487"/>
              <a:t>2007 - NIST hash function competition announced.</a:t>
            </a:r>
            <a:endParaRPr sz="1487"/>
          </a:p>
          <a:p>
            <a:pPr indent="-323056" lvl="0" marL="457200" rtl="0" algn="l">
              <a:lnSpc>
                <a:spcPct val="150000"/>
              </a:lnSpc>
              <a:spcBef>
                <a:spcPts val="0"/>
              </a:spcBef>
              <a:spcAft>
                <a:spcPts val="0"/>
              </a:spcAft>
              <a:buSzPts val="1488"/>
              <a:buChar char="●"/>
            </a:pPr>
            <a:r>
              <a:rPr lang="en" sz="1487"/>
              <a:t>2009 - Bitcoin network was launched.</a:t>
            </a:r>
            <a:endParaRPr sz="1487"/>
          </a:p>
          <a:p>
            <a:pPr indent="-323056" lvl="0" marL="457200" rtl="0" algn="just">
              <a:lnSpc>
                <a:spcPct val="150000"/>
              </a:lnSpc>
              <a:spcBef>
                <a:spcPts val="0"/>
              </a:spcBef>
              <a:spcAft>
                <a:spcPts val="0"/>
              </a:spcAft>
              <a:buSzPts val="1488"/>
              <a:buChar char="●"/>
            </a:pPr>
            <a:r>
              <a:rPr lang="en" sz="1487"/>
              <a:t>2010 - The master key for High-bandwidth Digital Content Protection (HDCP) and the private signing key for the Sony PlayStation 3 game console are recovered and published using separate </a:t>
            </a:r>
            <a:r>
              <a:rPr lang="en" sz="1487"/>
              <a:t>cryptanalytic</a:t>
            </a:r>
            <a:r>
              <a:rPr lang="en" sz="1487"/>
              <a:t> attacks. PGP Corp. is acquired by Symantec.</a:t>
            </a:r>
            <a:endParaRPr sz="1487"/>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29"/>
          <p:cNvSpPr txBox="1"/>
          <p:nvPr>
            <p:ph type="title"/>
          </p:nvPr>
        </p:nvSpPr>
        <p:spPr>
          <a:xfrm>
            <a:off x="1297500" y="393750"/>
            <a:ext cx="7038900" cy="604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2600"/>
              <a:t>Timeline of Cryptography</a:t>
            </a:r>
            <a:endParaRPr b="1" sz="2600"/>
          </a:p>
        </p:txBody>
      </p:sp>
      <p:sp>
        <p:nvSpPr>
          <p:cNvPr id="283" name="Google Shape;283;p29"/>
          <p:cNvSpPr txBox="1"/>
          <p:nvPr>
            <p:ph idx="1" type="body"/>
          </p:nvPr>
        </p:nvSpPr>
        <p:spPr>
          <a:xfrm>
            <a:off x="1216425" y="998250"/>
            <a:ext cx="7038900" cy="3732600"/>
          </a:xfrm>
          <a:prstGeom prst="rect">
            <a:avLst/>
          </a:prstGeom>
        </p:spPr>
        <p:txBody>
          <a:bodyPr anchorCtr="0" anchor="t" bIns="91425" lIns="91425" spcFirstLastPara="1" rIns="91425" wrap="square" tIns="91425">
            <a:noAutofit/>
          </a:bodyPr>
          <a:lstStyle/>
          <a:p>
            <a:pPr indent="-323056" lvl="0" marL="457200" rtl="0" algn="just">
              <a:lnSpc>
                <a:spcPct val="150000"/>
              </a:lnSpc>
              <a:spcBef>
                <a:spcPts val="0"/>
              </a:spcBef>
              <a:spcAft>
                <a:spcPts val="0"/>
              </a:spcAft>
              <a:buSzPts val="1488"/>
              <a:buChar char="●"/>
            </a:pPr>
            <a:r>
              <a:rPr lang="en" sz="1487"/>
              <a:t>2012 - NIST selects the Keccak algorithm as the winner of its SHA-3 hash function competition.</a:t>
            </a:r>
            <a:endParaRPr sz="1487"/>
          </a:p>
          <a:p>
            <a:pPr indent="-323056" lvl="0" marL="457200" rtl="0" algn="just">
              <a:lnSpc>
                <a:spcPct val="150000"/>
              </a:lnSpc>
              <a:spcBef>
                <a:spcPts val="1000"/>
              </a:spcBef>
              <a:spcAft>
                <a:spcPts val="0"/>
              </a:spcAft>
              <a:buSzPts val="1488"/>
              <a:buChar char="●"/>
            </a:pPr>
            <a:r>
              <a:rPr lang="en" sz="1487"/>
              <a:t>2013 - Edward Snowden discloses a vast trove of classified documents from NSA. See Global surveillance disclosures (2013–present)</a:t>
            </a:r>
            <a:endParaRPr sz="1487"/>
          </a:p>
          <a:p>
            <a:pPr indent="-323056" lvl="0" marL="457200" rtl="0" algn="just">
              <a:lnSpc>
                <a:spcPct val="150000"/>
              </a:lnSpc>
              <a:spcBef>
                <a:spcPts val="1000"/>
              </a:spcBef>
              <a:spcAft>
                <a:spcPts val="0"/>
              </a:spcAft>
              <a:buSzPts val="1488"/>
              <a:buChar char="●"/>
            </a:pPr>
            <a:r>
              <a:rPr lang="en" sz="1487"/>
              <a:t>2013 - Dual_EC_DRBG is discovered to have a NSA backdoor.</a:t>
            </a:r>
            <a:endParaRPr sz="1487"/>
          </a:p>
          <a:p>
            <a:pPr indent="-323056" lvl="0" marL="457200" rtl="0" algn="just">
              <a:lnSpc>
                <a:spcPct val="150000"/>
              </a:lnSpc>
              <a:spcBef>
                <a:spcPts val="1000"/>
              </a:spcBef>
              <a:spcAft>
                <a:spcPts val="0"/>
              </a:spcAft>
              <a:buSzPts val="1488"/>
              <a:buChar char="●"/>
            </a:pPr>
            <a:r>
              <a:rPr lang="en" sz="1487"/>
              <a:t>2013 - NSA publishes Simon and Speck lightweight block ciphers.</a:t>
            </a:r>
            <a:endParaRPr sz="1487"/>
          </a:p>
          <a:p>
            <a:pPr indent="-323056" lvl="0" marL="457200" rtl="0" algn="just">
              <a:lnSpc>
                <a:spcPct val="150000"/>
              </a:lnSpc>
              <a:spcBef>
                <a:spcPts val="1000"/>
              </a:spcBef>
              <a:spcAft>
                <a:spcPts val="0"/>
              </a:spcAft>
              <a:buSzPts val="1488"/>
              <a:buChar char="●"/>
            </a:pPr>
            <a:r>
              <a:rPr lang="en" sz="1487"/>
              <a:t>2014 - The Password Hashing Competition accepts 24 entries.</a:t>
            </a:r>
            <a:endParaRPr sz="1487"/>
          </a:p>
          <a:p>
            <a:pPr indent="-323056" lvl="0" marL="457200" rtl="0" algn="just">
              <a:lnSpc>
                <a:spcPct val="150000"/>
              </a:lnSpc>
              <a:spcBef>
                <a:spcPts val="1000"/>
              </a:spcBef>
              <a:spcAft>
                <a:spcPts val="1000"/>
              </a:spcAft>
              <a:buSzPts val="1488"/>
              <a:buChar char="●"/>
            </a:pPr>
            <a:r>
              <a:rPr lang="en" sz="1487"/>
              <a:t>2015 - Year by which NIST suggests that 80-bit keys be phased out.</a:t>
            </a:r>
            <a:endParaRPr sz="1487"/>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30"/>
          <p:cNvSpPr txBox="1"/>
          <p:nvPr>
            <p:ph type="title"/>
          </p:nvPr>
        </p:nvSpPr>
        <p:spPr>
          <a:xfrm>
            <a:off x="1297500" y="393750"/>
            <a:ext cx="7038900" cy="748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2500"/>
              <a:t>Types of Cryptography</a:t>
            </a:r>
            <a:endParaRPr b="1" sz="2500"/>
          </a:p>
        </p:txBody>
      </p:sp>
      <p:sp>
        <p:nvSpPr>
          <p:cNvPr id="289" name="Google Shape;289;p30"/>
          <p:cNvSpPr txBox="1"/>
          <p:nvPr>
            <p:ph idx="1" type="body"/>
          </p:nvPr>
        </p:nvSpPr>
        <p:spPr>
          <a:xfrm>
            <a:off x="1297500" y="1307850"/>
            <a:ext cx="7038900" cy="3171000"/>
          </a:xfrm>
          <a:prstGeom prst="rect">
            <a:avLst/>
          </a:prstGeom>
        </p:spPr>
        <p:txBody>
          <a:bodyPr anchorCtr="0" anchor="t" bIns="91425" lIns="91425" spcFirstLastPara="1" rIns="91425" wrap="square" tIns="91425">
            <a:normAutofit/>
          </a:bodyPr>
          <a:lstStyle/>
          <a:p>
            <a:pPr indent="0" lvl="0" marL="0" rtl="0" algn="l">
              <a:lnSpc>
                <a:spcPct val="150000"/>
              </a:lnSpc>
              <a:spcBef>
                <a:spcPts val="0"/>
              </a:spcBef>
              <a:spcAft>
                <a:spcPts val="0"/>
              </a:spcAft>
              <a:buNone/>
            </a:pPr>
            <a:r>
              <a:rPr lang="en" sz="1600">
                <a:latin typeface="Montserrat"/>
                <a:ea typeface="Montserrat"/>
                <a:cs typeface="Montserrat"/>
                <a:sym typeface="Montserrat"/>
              </a:rPr>
              <a:t>Cryptography is classified into two categories based on the types of keys and encryption algorithms:</a:t>
            </a:r>
            <a:endParaRPr sz="1600">
              <a:latin typeface="Montserrat"/>
              <a:ea typeface="Montserrat"/>
              <a:cs typeface="Montserrat"/>
              <a:sym typeface="Montserrat"/>
            </a:endParaRPr>
          </a:p>
          <a:p>
            <a:pPr indent="-330200" lvl="0" marL="457200" rtl="0" algn="l">
              <a:lnSpc>
                <a:spcPct val="150000"/>
              </a:lnSpc>
              <a:spcBef>
                <a:spcPts val="1200"/>
              </a:spcBef>
              <a:spcAft>
                <a:spcPts val="0"/>
              </a:spcAft>
              <a:buSzPts val="1600"/>
              <a:buFont typeface="Montserrat"/>
              <a:buChar char="●"/>
            </a:pPr>
            <a:r>
              <a:rPr b="1" lang="en" sz="1600">
                <a:latin typeface="Montserrat"/>
                <a:ea typeface="Montserrat"/>
                <a:cs typeface="Montserrat"/>
                <a:sym typeface="Montserrat"/>
              </a:rPr>
              <a:t>Symmetric Key Cryptography </a:t>
            </a:r>
            <a:r>
              <a:rPr lang="en" sz="1600">
                <a:latin typeface="Montserrat"/>
                <a:ea typeface="Montserrat"/>
                <a:cs typeface="Montserrat"/>
                <a:sym typeface="Montserrat"/>
              </a:rPr>
              <a:t>(Secret key)</a:t>
            </a:r>
            <a:endParaRPr sz="1600">
              <a:latin typeface="Montserrat"/>
              <a:ea typeface="Montserrat"/>
              <a:cs typeface="Montserrat"/>
              <a:sym typeface="Montserrat"/>
            </a:endParaRPr>
          </a:p>
          <a:p>
            <a:pPr indent="-330200" lvl="0" marL="457200" rtl="0" algn="l">
              <a:lnSpc>
                <a:spcPct val="150000"/>
              </a:lnSpc>
              <a:spcBef>
                <a:spcPts val="0"/>
              </a:spcBef>
              <a:spcAft>
                <a:spcPts val="0"/>
              </a:spcAft>
              <a:buSzPts val="1600"/>
              <a:buFont typeface="Montserrat"/>
              <a:buChar char="●"/>
            </a:pPr>
            <a:r>
              <a:rPr b="1" lang="en" sz="1600">
                <a:latin typeface="Montserrat"/>
                <a:ea typeface="Montserrat"/>
                <a:cs typeface="Montserrat"/>
                <a:sym typeface="Montserrat"/>
              </a:rPr>
              <a:t>Asymmetric Key Cryptography</a:t>
            </a:r>
            <a:r>
              <a:rPr lang="en" sz="1600">
                <a:latin typeface="Montserrat"/>
                <a:ea typeface="Montserrat"/>
                <a:cs typeface="Montserrat"/>
                <a:sym typeface="Montserrat"/>
              </a:rPr>
              <a:t> (Public key)</a:t>
            </a:r>
            <a:endParaRPr sz="1600">
              <a:latin typeface="Montserrat"/>
              <a:ea typeface="Montserrat"/>
              <a:cs typeface="Montserrat"/>
              <a:sym typeface="Montserrat"/>
            </a:endParaRPr>
          </a:p>
          <a:p>
            <a:pPr indent="0" lvl="0" marL="0" rtl="0" algn="l">
              <a:spcBef>
                <a:spcPts val="1200"/>
              </a:spcBef>
              <a:spcAft>
                <a:spcPts val="120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31"/>
          <p:cNvSpPr txBox="1"/>
          <p:nvPr>
            <p:ph type="title"/>
          </p:nvPr>
        </p:nvSpPr>
        <p:spPr>
          <a:xfrm>
            <a:off x="1297500" y="393750"/>
            <a:ext cx="7038900" cy="608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2600"/>
              <a:t>Symmetric Key Cryptography</a:t>
            </a:r>
            <a:endParaRPr b="1" sz="2600"/>
          </a:p>
        </p:txBody>
      </p:sp>
      <p:sp>
        <p:nvSpPr>
          <p:cNvPr id="295" name="Google Shape;295;p31"/>
          <p:cNvSpPr txBox="1"/>
          <p:nvPr>
            <p:ph idx="1" type="body"/>
          </p:nvPr>
        </p:nvSpPr>
        <p:spPr>
          <a:xfrm>
            <a:off x="1297500" y="1267450"/>
            <a:ext cx="7038900" cy="3211500"/>
          </a:xfrm>
          <a:prstGeom prst="rect">
            <a:avLst/>
          </a:prstGeom>
        </p:spPr>
        <p:txBody>
          <a:bodyPr anchorCtr="0" anchor="t" bIns="91425" lIns="91425" spcFirstLastPara="1" rIns="91425" wrap="square" tIns="91425">
            <a:normAutofit/>
          </a:bodyPr>
          <a:lstStyle/>
          <a:p>
            <a:pPr indent="-336550" lvl="0" marL="457200" rtl="0" algn="l">
              <a:lnSpc>
                <a:spcPct val="150000"/>
              </a:lnSpc>
              <a:spcBef>
                <a:spcPts val="0"/>
              </a:spcBef>
              <a:spcAft>
                <a:spcPts val="0"/>
              </a:spcAft>
              <a:buSzPts val="1700"/>
              <a:buFont typeface="Montserrat"/>
              <a:buChar char="●"/>
            </a:pPr>
            <a:r>
              <a:rPr lang="en" sz="1700">
                <a:latin typeface="Montserrat"/>
                <a:ea typeface="Montserrat"/>
                <a:cs typeface="Montserrat"/>
                <a:sym typeface="Montserrat"/>
              </a:rPr>
              <a:t>Uses a single key that only the sender and receiver know.</a:t>
            </a:r>
            <a:endParaRPr sz="1700">
              <a:latin typeface="Montserrat"/>
              <a:ea typeface="Montserrat"/>
              <a:cs typeface="Montserrat"/>
              <a:sym typeface="Montserrat"/>
            </a:endParaRPr>
          </a:p>
          <a:p>
            <a:pPr indent="-336550" lvl="0" marL="457200" rtl="0" algn="l">
              <a:lnSpc>
                <a:spcPct val="150000"/>
              </a:lnSpc>
              <a:spcBef>
                <a:spcPts val="1000"/>
              </a:spcBef>
              <a:spcAft>
                <a:spcPts val="0"/>
              </a:spcAft>
              <a:buSzPts val="1700"/>
              <a:buFont typeface="Montserrat"/>
              <a:buChar char="●"/>
            </a:pPr>
            <a:r>
              <a:rPr lang="en" sz="1700">
                <a:latin typeface="Montserrat"/>
                <a:ea typeface="Montserrat"/>
                <a:cs typeface="Montserrat"/>
                <a:sym typeface="Montserrat"/>
              </a:rPr>
              <a:t>Key may come as a phrase, numbers or words</a:t>
            </a:r>
            <a:endParaRPr sz="1700">
              <a:latin typeface="Montserrat"/>
              <a:ea typeface="Montserrat"/>
              <a:cs typeface="Montserrat"/>
              <a:sym typeface="Montserrat"/>
            </a:endParaRPr>
          </a:p>
          <a:p>
            <a:pPr indent="-336550" lvl="0" marL="457200" rtl="0" algn="l">
              <a:lnSpc>
                <a:spcPct val="150000"/>
              </a:lnSpc>
              <a:spcBef>
                <a:spcPts val="1000"/>
              </a:spcBef>
              <a:spcAft>
                <a:spcPts val="0"/>
              </a:spcAft>
              <a:buSzPts val="1700"/>
              <a:buFont typeface="Montserrat"/>
              <a:buChar char="●"/>
            </a:pPr>
            <a:r>
              <a:rPr lang="en" sz="1700">
                <a:latin typeface="Montserrat"/>
                <a:ea typeface="Montserrat"/>
                <a:cs typeface="Montserrat"/>
                <a:sym typeface="Montserrat"/>
              </a:rPr>
              <a:t>Messages must be encrypted with the key before sending.</a:t>
            </a:r>
            <a:endParaRPr sz="1700">
              <a:latin typeface="Montserrat"/>
              <a:ea typeface="Montserrat"/>
              <a:cs typeface="Montserrat"/>
              <a:sym typeface="Montserrat"/>
            </a:endParaRPr>
          </a:p>
          <a:p>
            <a:pPr indent="-336550" lvl="0" marL="457200" rtl="0" algn="l">
              <a:lnSpc>
                <a:spcPct val="150000"/>
              </a:lnSpc>
              <a:spcBef>
                <a:spcPts val="1000"/>
              </a:spcBef>
              <a:spcAft>
                <a:spcPts val="0"/>
              </a:spcAft>
              <a:buSzPts val="1700"/>
              <a:buFont typeface="Montserrat"/>
              <a:buChar char="●"/>
            </a:pPr>
            <a:r>
              <a:rPr lang="en" sz="1700">
                <a:latin typeface="Montserrat"/>
                <a:ea typeface="Montserrat"/>
                <a:cs typeface="Montserrat"/>
                <a:sym typeface="Montserrat"/>
              </a:rPr>
              <a:t>Receiver must use the same key used in order to decrypt the message.</a:t>
            </a:r>
            <a:endParaRPr sz="1700">
              <a:latin typeface="Montserrat"/>
              <a:ea typeface="Montserrat"/>
              <a:cs typeface="Montserrat"/>
              <a:sym typeface="Montserrat"/>
            </a:endParaRPr>
          </a:p>
          <a:p>
            <a:pPr indent="0" lvl="0" marL="0" rtl="0" algn="l">
              <a:spcBef>
                <a:spcPts val="1000"/>
              </a:spcBef>
              <a:spcAft>
                <a:spcPts val="120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14"/>
          <p:cNvSpPr txBox="1"/>
          <p:nvPr>
            <p:ph type="title"/>
          </p:nvPr>
        </p:nvSpPr>
        <p:spPr>
          <a:xfrm>
            <a:off x="1297500" y="393750"/>
            <a:ext cx="7038900" cy="587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Cryptography Model - Bob &amp; Alice</a:t>
            </a:r>
            <a:endParaRPr b="1"/>
          </a:p>
        </p:txBody>
      </p:sp>
      <p:pic>
        <p:nvPicPr>
          <p:cNvPr id="142" name="Google Shape;142;p14"/>
          <p:cNvPicPr preferRelativeResize="0"/>
          <p:nvPr/>
        </p:nvPicPr>
        <p:blipFill>
          <a:blip r:embed="rId3">
            <a:alphaModFix/>
          </a:blip>
          <a:stretch>
            <a:fillRect/>
          </a:stretch>
        </p:blipFill>
        <p:spPr>
          <a:xfrm>
            <a:off x="1297500" y="1307850"/>
            <a:ext cx="7263161" cy="3530851"/>
          </a:xfrm>
          <a:prstGeom prst="rect">
            <a:avLst/>
          </a:prstGeom>
          <a:noFill/>
          <a:ln>
            <a:noFill/>
          </a:ln>
        </p:spPr>
      </p:pic>
      <p:pic>
        <p:nvPicPr>
          <p:cNvPr id="143" name="Google Shape;143;p14"/>
          <p:cNvPicPr preferRelativeResize="0"/>
          <p:nvPr/>
        </p:nvPicPr>
        <p:blipFill>
          <a:blip r:embed="rId4">
            <a:alphaModFix/>
          </a:blip>
          <a:stretch>
            <a:fillRect/>
          </a:stretch>
        </p:blipFill>
        <p:spPr>
          <a:xfrm>
            <a:off x="3030375" y="2124075"/>
            <a:ext cx="809625" cy="8953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3"/>
                                        </p:tgtEl>
                                        <p:attrNameLst>
                                          <p:attrName>style.visibility</p:attrName>
                                        </p:attrNameLst>
                                      </p:cBhvr>
                                      <p:to>
                                        <p:strVal val="visible"/>
                                      </p:to>
                                    </p:set>
                                    <p:animEffect filter="fade" transition="in">
                                      <p:cBhvr>
                                        <p:cTn dur="1000"/>
                                        <p:tgtEl>
                                          <p:spTgt spid="14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32"/>
          <p:cNvSpPr txBox="1"/>
          <p:nvPr>
            <p:ph type="title"/>
          </p:nvPr>
        </p:nvSpPr>
        <p:spPr>
          <a:xfrm>
            <a:off x="1297500" y="393750"/>
            <a:ext cx="7038900" cy="608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2600"/>
              <a:t>As</a:t>
            </a:r>
            <a:r>
              <a:rPr b="1" lang="en" sz="2600"/>
              <a:t>ymmetric Key Cryptography</a:t>
            </a:r>
            <a:endParaRPr b="1" sz="2600"/>
          </a:p>
        </p:txBody>
      </p:sp>
      <p:sp>
        <p:nvSpPr>
          <p:cNvPr id="301" name="Google Shape;301;p32"/>
          <p:cNvSpPr txBox="1"/>
          <p:nvPr>
            <p:ph idx="1" type="body"/>
          </p:nvPr>
        </p:nvSpPr>
        <p:spPr>
          <a:xfrm>
            <a:off x="1297500" y="1267450"/>
            <a:ext cx="7038900" cy="3211500"/>
          </a:xfrm>
          <a:prstGeom prst="rect">
            <a:avLst/>
          </a:prstGeom>
        </p:spPr>
        <p:txBody>
          <a:bodyPr anchorCtr="0" anchor="t" bIns="91425" lIns="91425" spcFirstLastPara="1" rIns="91425" wrap="square" tIns="91425">
            <a:normAutofit fontScale="92500" lnSpcReduction="10000"/>
          </a:bodyPr>
          <a:lstStyle/>
          <a:p>
            <a:pPr indent="-328453" lvl="0" marL="457200" rtl="0" algn="l">
              <a:lnSpc>
                <a:spcPct val="150000"/>
              </a:lnSpc>
              <a:spcBef>
                <a:spcPts val="0"/>
              </a:spcBef>
              <a:spcAft>
                <a:spcPts val="0"/>
              </a:spcAft>
              <a:buSzPct val="100000"/>
              <a:buFont typeface="Montserrat"/>
              <a:buChar char="●"/>
            </a:pPr>
            <a:r>
              <a:rPr lang="en" sz="1700">
                <a:latin typeface="Montserrat"/>
                <a:ea typeface="Montserrat"/>
                <a:cs typeface="Montserrat"/>
                <a:sym typeface="Montserrat"/>
              </a:rPr>
              <a:t>Consists of two keys, a </a:t>
            </a:r>
            <a:r>
              <a:rPr b="1" lang="en" sz="1700">
                <a:latin typeface="Montserrat"/>
                <a:ea typeface="Montserrat"/>
                <a:cs typeface="Montserrat"/>
                <a:sym typeface="Montserrat"/>
              </a:rPr>
              <a:t>private</a:t>
            </a:r>
            <a:r>
              <a:rPr lang="en" sz="1700">
                <a:latin typeface="Montserrat"/>
                <a:ea typeface="Montserrat"/>
                <a:cs typeface="Montserrat"/>
                <a:sym typeface="Montserrat"/>
              </a:rPr>
              <a:t> key, which is used by the receiver, and a </a:t>
            </a:r>
            <a:r>
              <a:rPr b="1" lang="en" sz="1700">
                <a:latin typeface="Montserrat"/>
                <a:ea typeface="Montserrat"/>
                <a:cs typeface="Montserrat"/>
                <a:sym typeface="Montserrat"/>
              </a:rPr>
              <a:t>public</a:t>
            </a:r>
            <a:r>
              <a:rPr lang="en" sz="1700">
                <a:latin typeface="Montserrat"/>
                <a:ea typeface="Montserrat"/>
                <a:cs typeface="Montserrat"/>
                <a:sym typeface="Montserrat"/>
              </a:rPr>
              <a:t> key, which is announced in the public.</a:t>
            </a:r>
            <a:endParaRPr sz="1700">
              <a:latin typeface="Montserrat"/>
              <a:ea typeface="Montserrat"/>
              <a:cs typeface="Montserrat"/>
              <a:sym typeface="Montserrat"/>
            </a:endParaRPr>
          </a:p>
          <a:p>
            <a:pPr indent="-328453" lvl="0" marL="457200" rtl="0" algn="l">
              <a:lnSpc>
                <a:spcPct val="150000"/>
              </a:lnSpc>
              <a:spcBef>
                <a:spcPts val="1000"/>
              </a:spcBef>
              <a:spcAft>
                <a:spcPts val="0"/>
              </a:spcAft>
              <a:buSzPct val="100000"/>
              <a:buFont typeface="Montserrat"/>
              <a:buChar char="●"/>
            </a:pPr>
            <a:r>
              <a:rPr lang="en" sz="1700">
                <a:latin typeface="Montserrat"/>
                <a:ea typeface="Montserrat"/>
                <a:cs typeface="Montserrat"/>
                <a:sym typeface="Montserrat"/>
              </a:rPr>
              <a:t>Two different keys are used in this method to encrypt and decrypt the data. These two distinct keys are mathematically linked.</a:t>
            </a:r>
            <a:endParaRPr sz="1700">
              <a:latin typeface="Montserrat"/>
              <a:ea typeface="Montserrat"/>
              <a:cs typeface="Montserrat"/>
              <a:sym typeface="Montserrat"/>
            </a:endParaRPr>
          </a:p>
          <a:p>
            <a:pPr indent="-328453" lvl="0" marL="457200" rtl="0" algn="l">
              <a:lnSpc>
                <a:spcPct val="150000"/>
              </a:lnSpc>
              <a:spcBef>
                <a:spcPts val="1000"/>
              </a:spcBef>
              <a:spcAft>
                <a:spcPts val="0"/>
              </a:spcAft>
              <a:buSzPct val="100000"/>
              <a:buFont typeface="Montserrat"/>
              <a:buChar char="●"/>
            </a:pPr>
            <a:r>
              <a:rPr lang="en" sz="1700">
                <a:latin typeface="Montserrat"/>
                <a:ea typeface="Montserrat"/>
                <a:cs typeface="Montserrat"/>
                <a:sym typeface="Montserrat"/>
              </a:rPr>
              <a:t>The public key is accessible to anyone, whereas the private key is </a:t>
            </a:r>
            <a:r>
              <a:rPr b="1" lang="en" sz="1700">
                <a:latin typeface="Montserrat"/>
                <a:ea typeface="Montserrat"/>
                <a:cs typeface="Montserrat"/>
                <a:sym typeface="Montserrat"/>
              </a:rPr>
              <a:t>only</a:t>
            </a:r>
            <a:r>
              <a:rPr lang="en" sz="1700">
                <a:latin typeface="Montserrat"/>
                <a:ea typeface="Montserrat"/>
                <a:cs typeface="Montserrat"/>
                <a:sym typeface="Montserrat"/>
              </a:rPr>
              <a:t> accessible to the person who generates these two keys.</a:t>
            </a:r>
            <a:endParaRPr sz="1700">
              <a:latin typeface="Montserrat"/>
              <a:ea typeface="Montserrat"/>
              <a:cs typeface="Montserrat"/>
              <a:sym typeface="Montserrat"/>
            </a:endParaRPr>
          </a:p>
          <a:p>
            <a:pPr indent="0" lvl="0" marL="0" rtl="0" algn="l">
              <a:spcBef>
                <a:spcPts val="1000"/>
              </a:spcBef>
              <a:spcAft>
                <a:spcPts val="120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33"/>
          <p:cNvSpPr txBox="1"/>
          <p:nvPr>
            <p:ph type="title"/>
          </p:nvPr>
        </p:nvSpPr>
        <p:spPr>
          <a:xfrm>
            <a:off x="1297500" y="393750"/>
            <a:ext cx="7038900" cy="587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2600"/>
              <a:t>Asymmetric Key Cryptography</a:t>
            </a:r>
            <a:endParaRPr b="1"/>
          </a:p>
        </p:txBody>
      </p:sp>
      <p:pic>
        <p:nvPicPr>
          <p:cNvPr id="307" name="Google Shape;307;p33"/>
          <p:cNvPicPr preferRelativeResize="0"/>
          <p:nvPr/>
        </p:nvPicPr>
        <p:blipFill>
          <a:blip r:embed="rId3">
            <a:alphaModFix/>
          </a:blip>
          <a:stretch>
            <a:fillRect/>
          </a:stretch>
        </p:blipFill>
        <p:spPr>
          <a:xfrm>
            <a:off x="1297500" y="1307850"/>
            <a:ext cx="7263161" cy="3530851"/>
          </a:xfrm>
          <a:prstGeom prst="rect">
            <a:avLst/>
          </a:prstGeom>
          <a:noFill/>
          <a:ln>
            <a:noFill/>
          </a:ln>
        </p:spPr>
      </p:pic>
      <p:grpSp>
        <p:nvGrpSpPr>
          <p:cNvPr id="308" name="Google Shape;308;p33"/>
          <p:cNvGrpSpPr/>
          <p:nvPr/>
        </p:nvGrpSpPr>
        <p:grpSpPr>
          <a:xfrm>
            <a:off x="3595788" y="2382425"/>
            <a:ext cx="2424588" cy="895350"/>
            <a:chOff x="3595788" y="2382425"/>
            <a:chExt cx="2424588" cy="895350"/>
          </a:xfrm>
        </p:grpSpPr>
        <p:pic>
          <p:nvPicPr>
            <p:cNvPr id="309" name="Google Shape;309;p33"/>
            <p:cNvPicPr preferRelativeResize="0"/>
            <p:nvPr/>
          </p:nvPicPr>
          <p:blipFill>
            <a:blip r:embed="rId4">
              <a:alphaModFix/>
            </a:blip>
            <a:stretch>
              <a:fillRect/>
            </a:stretch>
          </p:blipFill>
          <p:spPr>
            <a:xfrm>
              <a:off x="3595788" y="2382425"/>
              <a:ext cx="809625" cy="895350"/>
            </a:xfrm>
            <a:prstGeom prst="rect">
              <a:avLst/>
            </a:prstGeom>
            <a:noFill/>
            <a:ln>
              <a:noFill/>
            </a:ln>
          </p:spPr>
        </p:pic>
        <p:sp>
          <p:nvSpPr>
            <p:cNvPr id="310" name="Google Shape;310;p33"/>
            <p:cNvSpPr/>
            <p:nvPr/>
          </p:nvSpPr>
          <p:spPr>
            <a:xfrm>
              <a:off x="4723475" y="2697025"/>
              <a:ext cx="1296900" cy="4422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1" name="Google Shape;311;p33"/>
          <p:cNvSpPr txBox="1"/>
          <p:nvPr/>
        </p:nvSpPr>
        <p:spPr>
          <a:xfrm>
            <a:off x="5880425" y="1551125"/>
            <a:ext cx="15402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Lato"/>
                <a:ea typeface="Lato"/>
                <a:cs typeface="Lato"/>
                <a:sym typeface="Lato"/>
              </a:rPr>
              <a:t>Receiver:</a:t>
            </a:r>
            <a:endParaRPr b="1">
              <a:latin typeface="Lato"/>
              <a:ea typeface="Lato"/>
              <a:cs typeface="Lato"/>
              <a:sym typeface="Lato"/>
            </a:endParaRPr>
          </a:p>
          <a:p>
            <a:pPr indent="0" lvl="0" marL="0" rtl="0" algn="ctr">
              <a:spcBef>
                <a:spcPts val="0"/>
              </a:spcBef>
              <a:spcAft>
                <a:spcPts val="0"/>
              </a:spcAft>
              <a:buNone/>
            </a:pPr>
            <a:r>
              <a:rPr lang="en">
                <a:latin typeface="Lato"/>
                <a:ea typeface="Lato"/>
                <a:cs typeface="Lato"/>
                <a:sym typeface="Lato"/>
              </a:rPr>
              <a:t>creates Public and Private Key</a:t>
            </a:r>
            <a:endParaRPr>
              <a:latin typeface="Lato"/>
              <a:ea typeface="Lato"/>
              <a:cs typeface="Lato"/>
              <a:sym typeface="Lato"/>
            </a:endParaRPr>
          </a:p>
        </p:txBody>
      </p:sp>
      <p:sp>
        <p:nvSpPr>
          <p:cNvPr id="312" name="Google Shape;312;p33"/>
          <p:cNvSpPr txBox="1"/>
          <p:nvPr/>
        </p:nvSpPr>
        <p:spPr>
          <a:xfrm>
            <a:off x="4074225" y="1952775"/>
            <a:ext cx="17097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Lato"/>
                <a:ea typeface="Lato"/>
                <a:cs typeface="Lato"/>
                <a:sym typeface="Lato"/>
              </a:rPr>
              <a:t>PUBLIC KEY</a:t>
            </a:r>
            <a:endParaRPr b="1">
              <a:latin typeface="Lato"/>
              <a:ea typeface="Lato"/>
              <a:cs typeface="Lato"/>
              <a:sym typeface="Lato"/>
            </a:endParaRPr>
          </a:p>
          <a:p>
            <a:pPr indent="0" lvl="0" marL="0" rtl="0" algn="ctr">
              <a:spcBef>
                <a:spcPts val="0"/>
              </a:spcBef>
              <a:spcAft>
                <a:spcPts val="0"/>
              </a:spcAft>
              <a:buNone/>
            </a:pPr>
            <a:r>
              <a:rPr lang="en">
                <a:latin typeface="Lato"/>
                <a:ea typeface="Lato"/>
                <a:cs typeface="Lato"/>
                <a:sym typeface="Lato"/>
              </a:rPr>
              <a:t>Made available to the public</a:t>
            </a:r>
            <a:endParaRPr>
              <a:latin typeface="Lato"/>
              <a:ea typeface="Lato"/>
              <a:cs typeface="Lato"/>
              <a:sym typeface="Lato"/>
            </a:endParaRPr>
          </a:p>
        </p:txBody>
      </p:sp>
      <p:sp>
        <p:nvSpPr>
          <p:cNvPr id="313" name="Google Shape;313;p33"/>
          <p:cNvSpPr txBox="1"/>
          <p:nvPr/>
        </p:nvSpPr>
        <p:spPr>
          <a:xfrm>
            <a:off x="4074225" y="3277775"/>
            <a:ext cx="17097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Lato"/>
                <a:ea typeface="Lato"/>
                <a:cs typeface="Lato"/>
                <a:sym typeface="Lato"/>
              </a:rPr>
              <a:t>PRIVATE KEY</a:t>
            </a:r>
            <a:endParaRPr b="1">
              <a:latin typeface="Lato"/>
              <a:ea typeface="Lato"/>
              <a:cs typeface="Lato"/>
              <a:sym typeface="Lato"/>
            </a:endParaRPr>
          </a:p>
          <a:p>
            <a:pPr indent="0" lvl="0" marL="0" rtl="0" algn="ctr">
              <a:spcBef>
                <a:spcPts val="0"/>
              </a:spcBef>
              <a:spcAft>
                <a:spcPts val="0"/>
              </a:spcAft>
              <a:buNone/>
            </a:pPr>
            <a:r>
              <a:rPr lang="en">
                <a:latin typeface="Lato"/>
                <a:ea typeface="Lato"/>
                <a:cs typeface="Lato"/>
                <a:sym typeface="Lato"/>
              </a:rPr>
              <a:t>Only Alice knows</a:t>
            </a:r>
            <a:endParaRPr>
              <a:latin typeface="Lato"/>
              <a:ea typeface="Lato"/>
              <a:cs typeface="Lato"/>
              <a:sym typeface="Lato"/>
            </a:endParaRPr>
          </a:p>
        </p:txBody>
      </p:sp>
      <p:sp>
        <p:nvSpPr>
          <p:cNvPr id="314" name="Google Shape;314;p33"/>
          <p:cNvSpPr txBox="1"/>
          <p:nvPr/>
        </p:nvSpPr>
        <p:spPr>
          <a:xfrm>
            <a:off x="3117000" y="1996950"/>
            <a:ext cx="16137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Lato"/>
                <a:ea typeface="Lato"/>
                <a:cs typeface="Lato"/>
                <a:sym typeface="Lato"/>
              </a:rPr>
              <a:t>Encrypted With Alice’s Public Key</a:t>
            </a:r>
            <a:endParaRPr>
              <a:latin typeface="Lato"/>
              <a:ea typeface="Lato"/>
              <a:cs typeface="Lato"/>
              <a:sym typeface="Lato"/>
            </a:endParaRPr>
          </a:p>
        </p:txBody>
      </p:sp>
      <p:grpSp>
        <p:nvGrpSpPr>
          <p:cNvPr id="315" name="Google Shape;315;p33"/>
          <p:cNvGrpSpPr/>
          <p:nvPr/>
        </p:nvGrpSpPr>
        <p:grpSpPr>
          <a:xfrm>
            <a:off x="5880675" y="2339925"/>
            <a:ext cx="1783200" cy="1227775"/>
            <a:chOff x="5880675" y="2339925"/>
            <a:chExt cx="1783200" cy="1227775"/>
          </a:xfrm>
        </p:grpSpPr>
        <p:pic>
          <p:nvPicPr>
            <p:cNvPr id="316" name="Google Shape;316;p33"/>
            <p:cNvPicPr preferRelativeResize="0"/>
            <p:nvPr/>
          </p:nvPicPr>
          <p:blipFill>
            <a:blip r:embed="rId4">
              <a:alphaModFix/>
            </a:blip>
            <a:stretch>
              <a:fillRect/>
            </a:stretch>
          </p:blipFill>
          <p:spPr>
            <a:xfrm>
              <a:off x="6486575" y="2339925"/>
              <a:ext cx="571400" cy="631901"/>
            </a:xfrm>
            <a:prstGeom prst="rect">
              <a:avLst/>
            </a:prstGeom>
            <a:noFill/>
            <a:ln>
              <a:noFill/>
            </a:ln>
          </p:spPr>
        </p:pic>
        <p:sp>
          <p:nvSpPr>
            <p:cNvPr id="317" name="Google Shape;317;p33"/>
            <p:cNvSpPr txBox="1"/>
            <p:nvPr/>
          </p:nvSpPr>
          <p:spPr>
            <a:xfrm>
              <a:off x="5880675" y="2952100"/>
              <a:ext cx="17832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Lato"/>
                  <a:ea typeface="Lato"/>
                  <a:cs typeface="Lato"/>
                  <a:sym typeface="Lato"/>
                </a:rPr>
                <a:t>Decrypted With Private Key</a:t>
              </a:r>
              <a:endParaRPr>
                <a:latin typeface="Lato"/>
                <a:ea typeface="Lato"/>
                <a:cs typeface="Lato"/>
                <a:sym typeface="Lato"/>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8"/>
                                        </p:tgtEl>
                                        <p:attrNameLst>
                                          <p:attrName>style.visibility</p:attrName>
                                        </p:attrNameLst>
                                      </p:cBhvr>
                                      <p:to>
                                        <p:strVal val="visible"/>
                                      </p:to>
                                    </p:set>
                                    <p:animEffect filter="fade" transition="in">
                                      <p:cBhvr>
                                        <p:cTn dur="500"/>
                                        <p:tgtEl>
                                          <p:spTgt spid="30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400"/>
                                        <p:tgtEl>
                                          <p:spTgt spid="308"/>
                                        </p:tgtEl>
                                      </p:cBhvr>
                                    </p:animEffect>
                                    <p:set>
                                      <p:cBhvr>
                                        <p:cTn dur="1" fill="hold">
                                          <p:stCondLst>
                                            <p:cond delay="400"/>
                                          </p:stCondLst>
                                        </p:cTn>
                                        <p:tgtEl>
                                          <p:spTgt spid="308"/>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1"/>
                                        </p:tgtEl>
                                        <p:attrNameLst>
                                          <p:attrName>style.visibility</p:attrName>
                                        </p:attrNameLst>
                                      </p:cBhvr>
                                      <p:to>
                                        <p:strVal val="visible"/>
                                      </p:to>
                                    </p:set>
                                    <p:animEffect filter="fade" transition="in">
                                      <p:cBhvr>
                                        <p:cTn dur="200"/>
                                        <p:tgtEl>
                                          <p:spTgt spid="31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400"/>
                                        <p:tgtEl>
                                          <p:spTgt spid="311"/>
                                        </p:tgtEl>
                                      </p:cBhvr>
                                    </p:animEffect>
                                    <p:set>
                                      <p:cBhvr>
                                        <p:cTn dur="1" fill="hold">
                                          <p:stCondLst>
                                            <p:cond delay="400"/>
                                          </p:stCondLst>
                                        </p:cTn>
                                        <p:tgtEl>
                                          <p:spTgt spid="311"/>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3"/>
                                        </p:tgtEl>
                                        <p:attrNameLst>
                                          <p:attrName>style.visibility</p:attrName>
                                        </p:attrNameLst>
                                      </p:cBhvr>
                                      <p:to>
                                        <p:strVal val="visible"/>
                                      </p:to>
                                    </p:set>
                                    <p:animEffect filter="fade" transition="in">
                                      <p:cBhvr>
                                        <p:cTn dur="1000"/>
                                        <p:tgtEl>
                                          <p:spTgt spid="313"/>
                                        </p:tgtEl>
                                      </p:cBhvr>
                                    </p:animEffect>
                                  </p:childTnLst>
                                </p:cTn>
                              </p:par>
                              <p:par>
                                <p:cTn fill="hold" nodeType="withEffect" presetClass="entr" presetID="10" presetSubtype="0">
                                  <p:stCondLst>
                                    <p:cond delay="0"/>
                                  </p:stCondLst>
                                  <p:childTnLst>
                                    <p:set>
                                      <p:cBhvr>
                                        <p:cTn dur="1" fill="hold">
                                          <p:stCondLst>
                                            <p:cond delay="0"/>
                                          </p:stCondLst>
                                        </p:cTn>
                                        <p:tgtEl>
                                          <p:spTgt spid="312"/>
                                        </p:tgtEl>
                                        <p:attrNameLst>
                                          <p:attrName>style.visibility</p:attrName>
                                        </p:attrNameLst>
                                      </p:cBhvr>
                                      <p:to>
                                        <p:strVal val="visible"/>
                                      </p:to>
                                    </p:set>
                                    <p:animEffect filter="fade" transition="in">
                                      <p:cBhvr>
                                        <p:cTn dur="300"/>
                                        <p:tgtEl>
                                          <p:spTgt spid="31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313"/>
                                        </p:tgtEl>
                                      </p:cBhvr>
                                    </p:animEffect>
                                    <p:set>
                                      <p:cBhvr>
                                        <p:cTn dur="1" fill="hold">
                                          <p:stCondLst>
                                            <p:cond delay="1000"/>
                                          </p:stCondLst>
                                        </p:cTn>
                                        <p:tgtEl>
                                          <p:spTgt spid="313"/>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312"/>
                                        </p:tgtEl>
                                      </p:cBhvr>
                                    </p:animEffect>
                                    <p:set>
                                      <p:cBhvr>
                                        <p:cTn dur="1" fill="hold">
                                          <p:stCondLst>
                                            <p:cond delay="1000"/>
                                          </p:stCondLst>
                                        </p:cTn>
                                        <p:tgtEl>
                                          <p:spTgt spid="312"/>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4"/>
                                        </p:tgtEl>
                                        <p:attrNameLst>
                                          <p:attrName>style.visibility</p:attrName>
                                        </p:attrNameLst>
                                      </p:cBhvr>
                                      <p:to>
                                        <p:strVal val="visible"/>
                                      </p:to>
                                    </p:set>
                                    <p:animEffect filter="fade" transition="in">
                                      <p:cBhvr>
                                        <p:cTn dur="200"/>
                                        <p:tgtEl>
                                          <p:spTgt spid="314"/>
                                        </p:tgtEl>
                                      </p:cBhvr>
                                    </p:animEffect>
                                  </p:childTnLst>
                                </p:cTn>
                              </p:par>
                              <p:par>
                                <p:cTn fill="hold" nodeType="withEffect" presetClass="entr" presetID="10" presetSubtype="0">
                                  <p:stCondLst>
                                    <p:cond delay="0"/>
                                  </p:stCondLst>
                                  <p:childTnLst>
                                    <p:set>
                                      <p:cBhvr>
                                        <p:cTn dur="1" fill="hold">
                                          <p:stCondLst>
                                            <p:cond delay="0"/>
                                          </p:stCondLst>
                                        </p:cTn>
                                        <p:tgtEl>
                                          <p:spTgt spid="308"/>
                                        </p:tgtEl>
                                        <p:attrNameLst>
                                          <p:attrName>style.visibility</p:attrName>
                                        </p:attrNameLst>
                                      </p:cBhvr>
                                      <p:to>
                                        <p:strVal val="visible"/>
                                      </p:to>
                                    </p:set>
                                    <p:animEffect filter="fade" transition="in">
                                      <p:cBhvr>
                                        <p:cTn dur="400"/>
                                        <p:tgtEl>
                                          <p:spTgt spid="30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5"/>
                                        </p:tgtEl>
                                        <p:attrNameLst>
                                          <p:attrName>style.visibility</p:attrName>
                                        </p:attrNameLst>
                                      </p:cBhvr>
                                      <p:to>
                                        <p:strVal val="visible"/>
                                      </p:to>
                                    </p:set>
                                    <p:animEffect filter="fade" transition="in">
                                      <p:cBhvr>
                                        <p:cTn dur="300"/>
                                        <p:tgtEl>
                                          <p:spTgt spid="31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34"/>
          <p:cNvSpPr txBox="1"/>
          <p:nvPr>
            <p:ph type="title"/>
          </p:nvPr>
        </p:nvSpPr>
        <p:spPr>
          <a:xfrm>
            <a:off x="1297500" y="393750"/>
            <a:ext cx="7038900" cy="770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2600"/>
              <a:t>STEGANOGRAPHY</a:t>
            </a:r>
            <a:endParaRPr b="1" sz="2600"/>
          </a:p>
        </p:txBody>
      </p:sp>
      <p:sp>
        <p:nvSpPr>
          <p:cNvPr id="323" name="Google Shape;323;p34"/>
          <p:cNvSpPr txBox="1"/>
          <p:nvPr>
            <p:ph idx="1" type="body"/>
          </p:nvPr>
        </p:nvSpPr>
        <p:spPr>
          <a:xfrm>
            <a:off x="1297500" y="1112700"/>
            <a:ext cx="4354500" cy="3647700"/>
          </a:xfrm>
          <a:prstGeom prst="rect">
            <a:avLst/>
          </a:prstGeom>
        </p:spPr>
        <p:txBody>
          <a:bodyPr anchorCtr="0" anchor="t" bIns="91425" lIns="91425" spcFirstLastPara="1" rIns="91425" wrap="square" tIns="91425">
            <a:normAutofit/>
          </a:bodyPr>
          <a:lstStyle/>
          <a:p>
            <a:pPr indent="-323850" lvl="0" marL="457200" rtl="0" algn="l">
              <a:lnSpc>
                <a:spcPct val="150000"/>
              </a:lnSpc>
              <a:spcBef>
                <a:spcPts val="0"/>
              </a:spcBef>
              <a:spcAft>
                <a:spcPts val="0"/>
              </a:spcAft>
              <a:buSzPts val="1500"/>
              <a:buChar char="●"/>
            </a:pPr>
            <a:r>
              <a:rPr lang="en" sz="1500"/>
              <a:t>One of the oldest techniques of cryptography</a:t>
            </a:r>
            <a:endParaRPr sz="1500"/>
          </a:p>
          <a:p>
            <a:pPr indent="-323850" lvl="0" marL="457200" rtl="0" algn="l">
              <a:lnSpc>
                <a:spcPct val="150000"/>
              </a:lnSpc>
              <a:spcBef>
                <a:spcPts val="1000"/>
              </a:spcBef>
              <a:spcAft>
                <a:spcPts val="0"/>
              </a:spcAft>
              <a:buSzPts val="1500"/>
              <a:buChar char="●"/>
            </a:pPr>
            <a:r>
              <a:rPr lang="en" sz="1500"/>
              <a:t>Involves hiding secret information or messages within an ordinary, non-secret, file or message to avoid detection. </a:t>
            </a:r>
            <a:endParaRPr sz="1500"/>
          </a:p>
          <a:p>
            <a:pPr indent="-323850" lvl="0" marL="457200" rtl="0" algn="l">
              <a:lnSpc>
                <a:spcPct val="150000"/>
              </a:lnSpc>
              <a:spcBef>
                <a:spcPts val="1000"/>
              </a:spcBef>
              <a:spcAft>
                <a:spcPts val="0"/>
              </a:spcAft>
              <a:buSzPts val="1500"/>
              <a:buChar char="●"/>
            </a:pPr>
            <a:r>
              <a:rPr lang="en" sz="1500"/>
              <a:t>Early methods such as invisible ink and slight variations were used to hide messages. </a:t>
            </a:r>
            <a:endParaRPr sz="1500"/>
          </a:p>
          <a:p>
            <a:pPr indent="0" lvl="0" marL="0" rtl="0" algn="l">
              <a:spcBef>
                <a:spcPts val="1000"/>
              </a:spcBef>
              <a:spcAft>
                <a:spcPts val="1200"/>
              </a:spcAft>
              <a:buNone/>
            </a:pPr>
            <a:r>
              <a:t/>
            </a:r>
            <a:endParaRPr/>
          </a:p>
        </p:txBody>
      </p:sp>
      <p:pic>
        <p:nvPicPr>
          <p:cNvPr id="324" name="Google Shape;324;p34"/>
          <p:cNvPicPr preferRelativeResize="0"/>
          <p:nvPr/>
        </p:nvPicPr>
        <p:blipFill>
          <a:blip r:embed="rId3">
            <a:alphaModFix/>
          </a:blip>
          <a:stretch>
            <a:fillRect/>
          </a:stretch>
        </p:blipFill>
        <p:spPr>
          <a:xfrm>
            <a:off x="6003375" y="1429613"/>
            <a:ext cx="2780375" cy="2284275"/>
          </a:xfrm>
          <a:prstGeom prst="rect">
            <a:avLst/>
          </a:prstGeom>
          <a:noFill/>
          <a:ln>
            <a:noFill/>
          </a:ln>
        </p:spPr>
      </p:pic>
      <p:sp>
        <p:nvSpPr>
          <p:cNvPr id="325" name="Google Shape;325;p34"/>
          <p:cNvSpPr txBox="1"/>
          <p:nvPr>
            <p:ph type="title"/>
          </p:nvPr>
        </p:nvSpPr>
        <p:spPr>
          <a:xfrm>
            <a:off x="6843000" y="4760400"/>
            <a:ext cx="2301000" cy="382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1400"/>
              <a:t>Cryptographic Techniques</a:t>
            </a:r>
            <a:endParaRPr sz="14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2"/>
                                        </p:tgtEl>
                                        <p:attrNameLst>
                                          <p:attrName>style.visibility</p:attrName>
                                        </p:attrNameLst>
                                      </p:cBhvr>
                                      <p:to>
                                        <p:strVal val="visible"/>
                                      </p:to>
                                    </p:set>
                                    <p:animEffect filter="fade" transition="in">
                                      <p:cBhvr>
                                        <p:cTn dur="1000"/>
                                        <p:tgtEl>
                                          <p:spTgt spid="32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3"/>
                                        </p:tgtEl>
                                        <p:attrNameLst>
                                          <p:attrName>style.visibility</p:attrName>
                                        </p:attrNameLst>
                                      </p:cBhvr>
                                      <p:to>
                                        <p:strVal val="visible"/>
                                      </p:to>
                                    </p:set>
                                    <p:animEffect filter="fade" transition="in">
                                      <p:cBhvr>
                                        <p:cTn dur="1000"/>
                                        <p:tgtEl>
                                          <p:spTgt spid="323"/>
                                        </p:tgtEl>
                                      </p:cBhvr>
                                    </p:animEffect>
                                  </p:childTnLst>
                                </p:cTn>
                              </p:par>
                              <p:par>
                                <p:cTn fill="hold" nodeType="withEffect" presetClass="entr" presetID="10" presetSubtype="0">
                                  <p:stCondLst>
                                    <p:cond delay="0"/>
                                  </p:stCondLst>
                                  <p:childTnLst>
                                    <p:set>
                                      <p:cBhvr>
                                        <p:cTn dur="1" fill="hold">
                                          <p:stCondLst>
                                            <p:cond delay="0"/>
                                          </p:stCondLst>
                                        </p:cTn>
                                        <p:tgtEl>
                                          <p:spTgt spid="324"/>
                                        </p:tgtEl>
                                        <p:attrNameLst>
                                          <p:attrName>style.visibility</p:attrName>
                                        </p:attrNameLst>
                                      </p:cBhvr>
                                      <p:to>
                                        <p:strVal val="visible"/>
                                      </p:to>
                                    </p:set>
                                    <p:animEffect filter="fade" transition="in">
                                      <p:cBhvr>
                                        <p:cTn dur="1000"/>
                                        <p:tgtEl>
                                          <p:spTgt spid="32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35"/>
          <p:cNvSpPr txBox="1"/>
          <p:nvPr>
            <p:ph type="title"/>
          </p:nvPr>
        </p:nvSpPr>
        <p:spPr>
          <a:xfrm>
            <a:off x="1297500" y="393750"/>
            <a:ext cx="7038900" cy="770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2500"/>
              <a:t>CRYPTOGRAPHIC HASHING</a:t>
            </a:r>
            <a:endParaRPr b="1" sz="2500"/>
          </a:p>
        </p:txBody>
      </p:sp>
      <p:sp>
        <p:nvSpPr>
          <p:cNvPr id="331" name="Google Shape;331;p35"/>
          <p:cNvSpPr txBox="1"/>
          <p:nvPr>
            <p:ph idx="1" type="body"/>
          </p:nvPr>
        </p:nvSpPr>
        <p:spPr>
          <a:xfrm>
            <a:off x="1297500" y="1112700"/>
            <a:ext cx="7038900" cy="2608500"/>
          </a:xfrm>
          <a:prstGeom prst="rect">
            <a:avLst/>
          </a:prstGeom>
        </p:spPr>
        <p:txBody>
          <a:bodyPr anchorCtr="0" anchor="t" bIns="91425" lIns="91425" spcFirstLastPara="1" rIns="91425" wrap="square" tIns="91425">
            <a:normAutofit/>
          </a:bodyPr>
          <a:lstStyle/>
          <a:p>
            <a:pPr indent="-323850" lvl="0" marL="457200" rtl="0" algn="just">
              <a:lnSpc>
                <a:spcPct val="150000"/>
              </a:lnSpc>
              <a:spcBef>
                <a:spcPts val="0"/>
              </a:spcBef>
              <a:spcAft>
                <a:spcPts val="0"/>
              </a:spcAft>
              <a:buSzPts val="1500"/>
              <a:buChar char="●"/>
            </a:pPr>
            <a:r>
              <a:rPr lang="en" sz="1500"/>
              <a:t>One-way cryptographic function</a:t>
            </a:r>
            <a:endParaRPr sz="1500"/>
          </a:p>
          <a:p>
            <a:pPr indent="-323850" lvl="0" marL="457200" rtl="0" algn="just">
              <a:lnSpc>
                <a:spcPct val="150000"/>
              </a:lnSpc>
              <a:spcBef>
                <a:spcPts val="1000"/>
              </a:spcBef>
              <a:spcAft>
                <a:spcPts val="0"/>
              </a:spcAft>
              <a:buSzPts val="1500"/>
              <a:buChar char="●"/>
            </a:pPr>
            <a:r>
              <a:rPr lang="en" sz="1500"/>
              <a:t>Hashing converts data to be hidden into a unique string. </a:t>
            </a:r>
            <a:endParaRPr sz="1500"/>
          </a:p>
          <a:p>
            <a:pPr indent="-323850" lvl="0" marL="457200" rtl="0" algn="just">
              <a:lnSpc>
                <a:spcPct val="150000"/>
              </a:lnSpc>
              <a:spcBef>
                <a:spcPts val="1000"/>
              </a:spcBef>
              <a:spcAft>
                <a:spcPts val="0"/>
              </a:spcAft>
              <a:buSzPts val="1500"/>
              <a:buChar char="●"/>
            </a:pPr>
            <a:r>
              <a:rPr lang="en" sz="1500"/>
              <a:t>Irrespective of the type or form of data, hashing can be used to hide it. </a:t>
            </a:r>
            <a:endParaRPr sz="1500"/>
          </a:p>
          <a:p>
            <a:pPr indent="-323850" lvl="0" marL="457200" rtl="0" algn="just">
              <a:lnSpc>
                <a:spcPct val="150000"/>
              </a:lnSpc>
              <a:spcBef>
                <a:spcPts val="1000"/>
              </a:spcBef>
              <a:spcAft>
                <a:spcPts val="1000"/>
              </a:spcAft>
              <a:buSzPts val="1500"/>
              <a:buChar char="●"/>
            </a:pPr>
            <a:r>
              <a:rPr lang="en" sz="1500"/>
              <a:t>Used for verification and hiding data</a:t>
            </a:r>
            <a:endParaRPr/>
          </a:p>
        </p:txBody>
      </p:sp>
      <p:sp>
        <p:nvSpPr>
          <p:cNvPr id="332" name="Google Shape;332;p35"/>
          <p:cNvSpPr txBox="1"/>
          <p:nvPr>
            <p:ph type="title"/>
          </p:nvPr>
        </p:nvSpPr>
        <p:spPr>
          <a:xfrm>
            <a:off x="6843000" y="4760400"/>
            <a:ext cx="2301000" cy="382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1400"/>
              <a:t>Cryptographic Techniques</a:t>
            </a:r>
            <a:endParaRPr sz="1400"/>
          </a:p>
        </p:txBody>
      </p:sp>
      <p:pic>
        <p:nvPicPr>
          <p:cNvPr id="333" name="Google Shape;333;p35"/>
          <p:cNvPicPr preferRelativeResize="0"/>
          <p:nvPr/>
        </p:nvPicPr>
        <p:blipFill>
          <a:blip r:embed="rId3">
            <a:alphaModFix/>
          </a:blip>
          <a:stretch>
            <a:fillRect/>
          </a:stretch>
        </p:blipFill>
        <p:spPr>
          <a:xfrm>
            <a:off x="2975438" y="2977050"/>
            <a:ext cx="3193124" cy="19957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0"/>
                                        </p:tgtEl>
                                        <p:attrNameLst>
                                          <p:attrName>style.visibility</p:attrName>
                                        </p:attrNameLst>
                                      </p:cBhvr>
                                      <p:to>
                                        <p:strVal val="visible"/>
                                      </p:to>
                                    </p:set>
                                    <p:animEffect filter="fade" transition="in">
                                      <p:cBhvr>
                                        <p:cTn dur="1000"/>
                                        <p:tgtEl>
                                          <p:spTgt spid="33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1"/>
                                        </p:tgtEl>
                                        <p:attrNameLst>
                                          <p:attrName>style.visibility</p:attrName>
                                        </p:attrNameLst>
                                      </p:cBhvr>
                                      <p:to>
                                        <p:strVal val="visible"/>
                                      </p:to>
                                    </p:set>
                                    <p:animEffect filter="fade" transition="in">
                                      <p:cBhvr>
                                        <p:cTn dur="1000"/>
                                        <p:tgtEl>
                                          <p:spTgt spid="331"/>
                                        </p:tgtEl>
                                      </p:cBhvr>
                                    </p:animEffect>
                                  </p:childTnLst>
                                </p:cTn>
                              </p:par>
                              <p:par>
                                <p:cTn fill="hold" nodeType="withEffect" presetClass="entr" presetID="10" presetSubtype="0">
                                  <p:stCondLst>
                                    <p:cond delay="0"/>
                                  </p:stCondLst>
                                  <p:childTnLst>
                                    <p:set>
                                      <p:cBhvr>
                                        <p:cTn dur="1" fill="hold">
                                          <p:stCondLst>
                                            <p:cond delay="0"/>
                                          </p:stCondLst>
                                        </p:cTn>
                                        <p:tgtEl>
                                          <p:spTgt spid="333"/>
                                        </p:tgtEl>
                                        <p:attrNameLst>
                                          <p:attrName>style.visibility</p:attrName>
                                        </p:attrNameLst>
                                      </p:cBhvr>
                                      <p:to>
                                        <p:strVal val="visible"/>
                                      </p:to>
                                    </p:set>
                                    <p:animEffect filter="fade" transition="in">
                                      <p:cBhvr>
                                        <p:cTn dur="1000"/>
                                        <p:tgtEl>
                                          <p:spTgt spid="33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36"/>
          <p:cNvSpPr txBox="1"/>
          <p:nvPr>
            <p:ph type="title"/>
          </p:nvPr>
        </p:nvSpPr>
        <p:spPr>
          <a:xfrm>
            <a:off x="1297500" y="393750"/>
            <a:ext cx="7038900" cy="770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2500"/>
              <a:t>CIPHERS TO BE DISCUSSED</a:t>
            </a:r>
            <a:endParaRPr b="1" sz="2500"/>
          </a:p>
        </p:txBody>
      </p:sp>
      <p:sp>
        <p:nvSpPr>
          <p:cNvPr id="339" name="Google Shape;339;p36"/>
          <p:cNvSpPr txBox="1"/>
          <p:nvPr>
            <p:ph idx="1" type="body"/>
          </p:nvPr>
        </p:nvSpPr>
        <p:spPr>
          <a:xfrm>
            <a:off x="1297500" y="1112700"/>
            <a:ext cx="7038900" cy="2608500"/>
          </a:xfrm>
          <a:prstGeom prst="rect">
            <a:avLst/>
          </a:prstGeom>
        </p:spPr>
        <p:txBody>
          <a:bodyPr anchorCtr="0" anchor="t" bIns="91425" lIns="91425" spcFirstLastPara="1" rIns="91425" wrap="square" tIns="91425">
            <a:normAutofit/>
          </a:bodyPr>
          <a:lstStyle/>
          <a:p>
            <a:pPr indent="0" lvl="0" marL="0" rtl="0" algn="just">
              <a:lnSpc>
                <a:spcPct val="150000"/>
              </a:lnSpc>
              <a:spcBef>
                <a:spcPts val="0"/>
              </a:spcBef>
              <a:spcAft>
                <a:spcPts val="0"/>
              </a:spcAft>
              <a:buNone/>
            </a:pPr>
            <a:r>
              <a:rPr b="1" lang="en" sz="1800"/>
              <a:t>Symmetric Cryptography</a:t>
            </a:r>
            <a:endParaRPr b="1" sz="1800"/>
          </a:p>
          <a:p>
            <a:pPr indent="-336550" lvl="0" marL="457200" rtl="0" algn="just">
              <a:lnSpc>
                <a:spcPct val="150000"/>
              </a:lnSpc>
              <a:spcBef>
                <a:spcPts val="1000"/>
              </a:spcBef>
              <a:spcAft>
                <a:spcPts val="0"/>
              </a:spcAft>
              <a:buSzPts val="1700"/>
              <a:buChar char="●"/>
            </a:pPr>
            <a:r>
              <a:rPr lang="en" sz="1700"/>
              <a:t>Caesar Cipher</a:t>
            </a:r>
            <a:endParaRPr sz="1700"/>
          </a:p>
          <a:p>
            <a:pPr indent="-336550" lvl="0" marL="457200" rtl="0" algn="just">
              <a:lnSpc>
                <a:spcPct val="150000"/>
              </a:lnSpc>
              <a:spcBef>
                <a:spcPts val="0"/>
              </a:spcBef>
              <a:spcAft>
                <a:spcPts val="0"/>
              </a:spcAft>
              <a:buSzPts val="1700"/>
              <a:buChar char="●"/>
            </a:pPr>
            <a:r>
              <a:rPr lang="en" sz="1700"/>
              <a:t>Transposition</a:t>
            </a:r>
            <a:r>
              <a:rPr lang="en" sz="1700"/>
              <a:t> Cipher</a:t>
            </a:r>
            <a:endParaRPr sz="1700"/>
          </a:p>
          <a:p>
            <a:pPr indent="0" lvl="0" marL="0" rtl="0" algn="just">
              <a:lnSpc>
                <a:spcPct val="150000"/>
              </a:lnSpc>
              <a:spcBef>
                <a:spcPts val="1000"/>
              </a:spcBef>
              <a:spcAft>
                <a:spcPts val="0"/>
              </a:spcAft>
              <a:buNone/>
            </a:pPr>
            <a:r>
              <a:rPr b="1" lang="en" sz="1800"/>
              <a:t>Asymmetric Cryptography</a:t>
            </a:r>
            <a:endParaRPr b="1" sz="1800"/>
          </a:p>
          <a:p>
            <a:pPr indent="-336550" lvl="0" marL="457200" rtl="0" algn="just">
              <a:lnSpc>
                <a:spcPct val="150000"/>
              </a:lnSpc>
              <a:spcBef>
                <a:spcPts val="1000"/>
              </a:spcBef>
              <a:spcAft>
                <a:spcPts val="0"/>
              </a:spcAft>
              <a:buSzPts val="1700"/>
              <a:buChar char="●"/>
            </a:pPr>
            <a:r>
              <a:rPr lang="en" sz="1700"/>
              <a:t>RSA (Rivest-Shamir-Adleman)</a:t>
            </a:r>
            <a:endParaRPr sz="1700"/>
          </a:p>
        </p:txBody>
      </p:sp>
      <p:sp>
        <p:nvSpPr>
          <p:cNvPr id="340" name="Google Shape;340;p36"/>
          <p:cNvSpPr txBox="1"/>
          <p:nvPr>
            <p:ph type="title"/>
          </p:nvPr>
        </p:nvSpPr>
        <p:spPr>
          <a:xfrm>
            <a:off x="6843000" y="4760400"/>
            <a:ext cx="2301000" cy="382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1400"/>
              <a:t>Cryptographic Techniques</a:t>
            </a:r>
            <a:endParaRPr sz="14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8"/>
                                        </p:tgtEl>
                                        <p:attrNameLst>
                                          <p:attrName>style.visibility</p:attrName>
                                        </p:attrNameLst>
                                      </p:cBhvr>
                                      <p:to>
                                        <p:strVal val="visible"/>
                                      </p:to>
                                    </p:set>
                                    <p:animEffect filter="fade" transition="in">
                                      <p:cBhvr>
                                        <p:cTn dur="1000"/>
                                        <p:tgtEl>
                                          <p:spTgt spid="33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9"/>
                                        </p:tgtEl>
                                        <p:attrNameLst>
                                          <p:attrName>style.visibility</p:attrName>
                                        </p:attrNameLst>
                                      </p:cBhvr>
                                      <p:to>
                                        <p:strVal val="visible"/>
                                      </p:to>
                                    </p:set>
                                    <p:animEffect filter="fade" transition="in">
                                      <p:cBhvr>
                                        <p:cTn dur="1000"/>
                                        <p:tgtEl>
                                          <p:spTgt spid="33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37"/>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Caesar</a:t>
            </a:r>
            <a:r>
              <a:rPr lang="en"/>
              <a:t> Cipher</a:t>
            </a:r>
            <a:endParaRPr/>
          </a:p>
        </p:txBody>
      </p:sp>
      <p:sp>
        <p:nvSpPr>
          <p:cNvPr id="346" name="Google Shape;346;p37"/>
          <p:cNvSpPr txBox="1"/>
          <p:nvPr>
            <p:ph idx="1" type="body"/>
          </p:nvPr>
        </p:nvSpPr>
        <p:spPr>
          <a:xfrm>
            <a:off x="1297500" y="1014450"/>
            <a:ext cx="7038900" cy="3835500"/>
          </a:xfrm>
          <a:prstGeom prst="rect">
            <a:avLst/>
          </a:prstGeom>
        </p:spPr>
        <p:txBody>
          <a:bodyPr anchorCtr="0" anchor="t" bIns="91425" lIns="91425" spcFirstLastPara="1" rIns="91425" wrap="square" tIns="91425">
            <a:normAutofit lnSpcReduction="10000"/>
          </a:bodyPr>
          <a:lstStyle/>
          <a:p>
            <a:pPr indent="-311150" lvl="0" marL="457200" rtl="0" algn="l">
              <a:lnSpc>
                <a:spcPct val="100000"/>
              </a:lnSpc>
              <a:spcBef>
                <a:spcPts val="0"/>
              </a:spcBef>
              <a:spcAft>
                <a:spcPts val="0"/>
              </a:spcAft>
              <a:buSzPts val="1300"/>
              <a:buChar char="●"/>
            </a:pPr>
            <a:r>
              <a:rPr lang="en"/>
              <a:t>Also known as Caesar's cipher, the shift cipher, Caesar's code or Caesar shift</a:t>
            </a:r>
            <a:endParaRPr/>
          </a:p>
          <a:p>
            <a:pPr indent="0" lvl="0" marL="0" rtl="0" algn="l">
              <a:lnSpc>
                <a:spcPct val="100000"/>
              </a:lnSpc>
              <a:spcBef>
                <a:spcPts val="1200"/>
              </a:spcBef>
              <a:spcAft>
                <a:spcPts val="0"/>
              </a:spcAft>
              <a:buNone/>
            </a:pPr>
            <a:r>
              <a:t/>
            </a:r>
            <a:endParaRPr/>
          </a:p>
          <a:p>
            <a:pPr indent="-311150" lvl="0" marL="457200" rtl="0" algn="l">
              <a:lnSpc>
                <a:spcPct val="100000"/>
              </a:lnSpc>
              <a:spcBef>
                <a:spcPts val="1200"/>
              </a:spcBef>
              <a:spcAft>
                <a:spcPts val="0"/>
              </a:spcAft>
              <a:buSzPts val="1300"/>
              <a:buChar char="●"/>
            </a:pPr>
            <a:r>
              <a:rPr lang="en"/>
              <a:t>One of the simplest and most widely known encryption techniques</a:t>
            </a:r>
            <a:endParaRPr/>
          </a:p>
          <a:p>
            <a:pPr indent="0" lvl="0" marL="0" rtl="0" algn="l">
              <a:lnSpc>
                <a:spcPct val="100000"/>
              </a:lnSpc>
              <a:spcBef>
                <a:spcPts val="1200"/>
              </a:spcBef>
              <a:spcAft>
                <a:spcPts val="0"/>
              </a:spcAft>
              <a:buNone/>
            </a:pPr>
            <a:r>
              <a:t/>
            </a:r>
            <a:endParaRPr/>
          </a:p>
          <a:p>
            <a:pPr indent="-311150" lvl="0" marL="457200" rtl="0" algn="l">
              <a:lnSpc>
                <a:spcPct val="100000"/>
              </a:lnSpc>
              <a:spcBef>
                <a:spcPts val="1200"/>
              </a:spcBef>
              <a:spcAft>
                <a:spcPts val="0"/>
              </a:spcAft>
              <a:buSzPts val="1300"/>
              <a:buChar char="●"/>
            </a:pPr>
            <a:r>
              <a:rPr lang="en"/>
              <a:t>a type of substitution cipher in which each letter in the plaintext is replaced by a letter some fixed number of positions down the alphabet.</a:t>
            </a:r>
            <a:endParaRPr/>
          </a:p>
          <a:p>
            <a:pPr indent="0" lvl="0" marL="0" rtl="0" algn="l">
              <a:lnSpc>
                <a:spcPct val="100000"/>
              </a:lnSpc>
              <a:spcBef>
                <a:spcPts val="1200"/>
              </a:spcBef>
              <a:spcAft>
                <a:spcPts val="0"/>
              </a:spcAft>
              <a:buNone/>
            </a:pPr>
            <a:r>
              <a:t/>
            </a:r>
            <a:endParaRPr/>
          </a:p>
          <a:p>
            <a:pPr indent="-311150" lvl="0" marL="457200" rtl="0" algn="l">
              <a:lnSpc>
                <a:spcPct val="100000"/>
              </a:lnSpc>
              <a:spcBef>
                <a:spcPts val="1200"/>
              </a:spcBef>
              <a:spcAft>
                <a:spcPts val="0"/>
              </a:spcAft>
              <a:buSzPts val="1300"/>
              <a:buChar char="●"/>
            </a:pPr>
            <a:r>
              <a:rPr lang="en"/>
              <a:t>The Caesar cipher is named after Julius Caesar, who, according to Suetonius, used it with a shift of three (A becoming D when encrypting, and D becoming A when decrypting) to protect messages of military significance.</a:t>
            </a:r>
            <a:endParaRPr/>
          </a:p>
          <a:p>
            <a:pPr indent="0" lvl="0" marL="0" rtl="0" algn="l">
              <a:lnSpc>
                <a:spcPct val="100000"/>
              </a:lnSpc>
              <a:spcBef>
                <a:spcPts val="1200"/>
              </a:spcBef>
              <a:spcAft>
                <a:spcPts val="0"/>
              </a:spcAft>
              <a:buNone/>
            </a:pPr>
            <a:r>
              <a:t/>
            </a:r>
            <a:endParaRPr/>
          </a:p>
          <a:p>
            <a:pPr indent="-311150" lvl="0" marL="457200" rtl="0" algn="l">
              <a:lnSpc>
                <a:spcPct val="100000"/>
              </a:lnSpc>
              <a:spcBef>
                <a:spcPts val="1200"/>
              </a:spcBef>
              <a:spcAft>
                <a:spcPts val="0"/>
              </a:spcAft>
              <a:buSzPts val="1300"/>
              <a:buChar char="●"/>
            </a:pPr>
            <a:r>
              <a:rPr lang="en"/>
              <a:t>The encryption step performed by a Caesar cipher is often incorporated as part of more complex schemes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5"/>
                                        </p:tgtEl>
                                        <p:attrNameLst>
                                          <p:attrName>style.visibility</p:attrName>
                                        </p:attrNameLst>
                                      </p:cBhvr>
                                      <p:to>
                                        <p:strVal val="visible"/>
                                      </p:to>
                                    </p:set>
                                    <p:animEffect filter="fade" transition="in">
                                      <p:cBhvr>
                                        <p:cTn dur="1000"/>
                                        <p:tgtEl>
                                          <p:spTgt spid="34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6"/>
                                        </p:tgtEl>
                                        <p:attrNameLst>
                                          <p:attrName>style.visibility</p:attrName>
                                        </p:attrNameLst>
                                      </p:cBhvr>
                                      <p:to>
                                        <p:strVal val="visible"/>
                                      </p:to>
                                    </p:set>
                                    <p:animEffect filter="fade" transition="in">
                                      <p:cBhvr>
                                        <p:cTn dur="1000"/>
                                        <p:tgtEl>
                                          <p:spTgt spid="34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38"/>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Caesar Cipher</a:t>
            </a:r>
            <a:endParaRPr/>
          </a:p>
        </p:txBody>
      </p:sp>
      <p:sp>
        <p:nvSpPr>
          <p:cNvPr id="352" name="Google Shape;352;p38"/>
          <p:cNvSpPr txBox="1"/>
          <p:nvPr>
            <p:ph idx="1" type="body"/>
          </p:nvPr>
        </p:nvSpPr>
        <p:spPr>
          <a:xfrm>
            <a:off x="1297500" y="1219125"/>
            <a:ext cx="7038900" cy="2625000"/>
          </a:xfrm>
          <a:prstGeom prst="rect">
            <a:avLst/>
          </a:prstGeom>
        </p:spPr>
        <p:txBody>
          <a:bodyPr anchorCtr="0" anchor="t" bIns="91425" lIns="91425" spcFirstLastPara="1" rIns="91425" wrap="square" tIns="91425">
            <a:normAutofit/>
          </a:bodyPr>
          <a:lstStyle/>
          <a:p>
            <a:pPr indent="-330200" lvl="0" marL="457200" rtl="0" algn="l">
              <a:lnSpc>
                <a:spcPct val="100000"/>
              </a:lnSpc>
              <a:spcBef>
                <a:spcPts val="0"/>
              </a:spcBef>
              <a:spcAft>
                <a:spcPts val="0"/>
              </a:spcAft>
              <a:buSzPts val="1600"/>
              <a:buChar char="●"/>
            </a:pPr>
            <a:r>
              <a:rPr lang="en" sz="1600"/>
              <a:t>Pseudocode of Caesar Cypher</a:t>
            </a:r>
            <a:endParaRPr sz="1600"/>
          </a:p>
          <a:p>
            <a:pPr indent="-330200" lvl="0" marL="914400" rtl="0" algn="l">
              <a:lnSpc>
                <a:spcPct val="100000"/>
              </a:lnSpc>
              <a:spcBef>
                <a:spcPts val="0"/>
              </a:spcBef>
              <a:spcAft>
                <a:spcPts val="0"/>
              </a:spcAft>
              <a:buSzPts val="1600"/>
              <a:buAutoNum type="arabicPeriod"/>
            </a:pPr>
            <a:r>
              <a:rPr lang="en" sz="1600"/>
              <a:t>Identify the character within the sentence</a:t>
            </a:r>
            <a:endParaRPr sz="1600"/>
          </a:p>
          <a:p>
            <a:pPr indent="-330200" lvl="0" marL="914400" rtl="0" algn="l">
              <a:lnSpc>
                <a:spcPct val="100000"/>
              </a:lnSpc>
              <a:spcBef>
                <a:spcPts val="0"/>
              </a:spcBef>
              <a:spcAft>
                <a:spcPts val="0"/>
              </a:spcAft>
              <a:buSzPts val="1600"/>
              <a:buAutoNum type="arabicPeriod"/>
            </a:pPr>
            <a:r>
              <a:rPr lang="en" sz="1600"/>
              <a:t>Find that character’s location within the alphabet.</a:t>
            </a:r>
            <a:endParaRPr sz="1600"/>
          </a:p>
          <a:p>
            <a:pPr indent="-330200" lvl="0" marL="914400" rtl="0" algn="l">
              <a:lnSpc>
                <a:spcPct val="100000"/>
              </a:lnSpc>
              <a:spcBef>
                <a:spcPts val="0"/>
              </a:spcBef>
              <a:spcAft>
                <a:spcPts val="0"/>
              </a:spcAft>
              <a:buSzPts val="1600"/>
              <a:buAutoNum type="arabicPeriod"/>
            </a:pPr>
            <a:r>
              <a:rPr lang="en" sz="1600"/>
              <a:t>Identify that characters location + the key in the alphabet (if the location + key &gt; 26, loop back around and begin counting at one.)</a:t>
            </a:r>
            <a:endParaRPr sz="1600"/>
          </a:p>
          <a:p>
            <a:pPr indent="-330200" lvl="0" marL="914400" rtl="0" algn="l">
              <a:lnSpc>
                <a:spcPct val="100000"/>
              </a:lnSpc>
              <a:spcBef>
                <a:spcPts val="0"/>
              </a:spcBef>
              <a:spcAft>
                <a:spcPts val="0"/>
              </a:spcAft>
              <a:buSzPts val="1600"/>
              <a:buAutoNum type="arabicPeriod"/>
            </a:pPr>
            <a:r>
              <a:rPr lang="en" sz="1600"/>
              <a:t>Build a new sentence using the new characters in place of the original characters.</a:t>
            </a:r>
            <a:endParaRPr sz="1600"/>
          </a:p>
          <a:p>
            <a:pPr indent="-330200" lvl="0" marL="914400" rtl="0" algn="l">
              <a:lnSpc>
                <a:spcPct val="100000"/>
              </a:lnSpc>
              <a:spcBef>
                <a:spcPts val="0"/>
              </a:spcBef>
              <a:spcAft>
                <a:spcPts val="0"/>
              </a:spcAft>
              <a:buSzPts val="1600"/>
              <a:buAutoNum type="arabicPeriod"/>
            </a:pPr>
            <a:r>
              <a:rPr lang="en" sz="1600"/>
              <a:t>repeat until sentence length is reached.</a:t>
            </a:r>
            <a:endParaRPr sz="1600"/>
          </a:p>
          <a:p>
            <a:pPr indent="-330200" lvl="0" marL="914400" rtl="0" algn="l">
              <a:lnSpc>
                <a:spcPct val="100000"/>
              </a:lnSpc>
              <a:spcBef>
                <a:spcPts val="0"/>
              </a:spcBef>
              <a:spcAft>
                <a:spcPts val="0"/>
              </a:spcAft>
              <a:buSzPts val="1600"/>
              <a:buAutoNum type="arabicPeriod"/>
            </a:pPr>
            <a:r>
              <a:rPr lang="en" sz="1600"/>
              <a:t>Return the result</a:t>
            </a:r>
            <a:endParaRPr sz="16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2"/>
                                        </p:tgtEl>
                                        <p:attrNameLst>
                                          <p:attrName>style.visibility</p:attrName>
                                        </p:attrNameLst>
                                      </p:cBhvr>
                                      <p:to>
                                        <p:strVal val="visible"/>
                                      </p:to>
                                    </p:set>
                                    <p:animEffect filter="fade" transition="in">
                                      <p:cBhvr>
                                        <p:cTn dur="1000"/>
                                        <p:tgtEl>
                                          <p:spTgt spid="35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39"/>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How it works</a:t>
            </a:r>
            <a:endParaRPr/>
          </a:p>
        </p:txBody>
      </p:sp>
      <p:graphicFrame>
        <p:nvGraphicFramePr>
          <p:cNvPr id="358" name="Google Shape;358;p39"/>
          <p:cNvGraphicFramePr/>
          <p:nvPr/>
        </p:nvGraphicFramePr>
        <p:xfrm>
          <a:off x="743175" y="2091775"/>
          <a:ext cx="3000000" cy="3000000"/>
        </p:xfrm>
        <a:graphic>
          <a:graphicData uri="http://schemas.openxmlformats.org/drawingml/2006/table">
            <a:tbl>
              <a:tblPr>
                <a:noFill/>
                <a:tableStyleId>{E411E89E-CD07-40C0-A447-2C83C039E8EA}</a:tableStyleId>
              </a:tblPr>
              <a:tblGrid>
                <a:gridCol w="294525"/>
                <a:gridCol w="294525"/>
                <a:gridCol w="294525"/>
                <a:gridCol w="294525"/>
                <a:gridCol w="294525"/>
                <a:gridCol w="294525"/>
                <a:gridCol w="294525"/>
                <a:gridCol w="294525"/>
                <a:gridCol w="294525"/>
                <a:gridCol w="294525"/>
                <a:gridCol w="294525"/>
                <a:gridCol w="294525"/>
                <a:gridCol w="294525"/>
                <a:gridCol w="294525"/>
                <a:gridCol w="294525"/>
                <a:gridCol w="294525"/>
                <a:gridCol w="294525"/>
                <a:gridCol w="294525"/>
                <a:gridCol w="294525"/>
                <a:gridCol w="294525"/>
                <a:gridCol w="294525"/>
                <a:gridCol w="294525"/>
                <a:gridCol w="294525"/>
                <a:gridCol w="294525"/>
                <a:gridCol w="294525"/>
                <a:gridCol w="294525"/>
              </a:tblGrid>
              <a:tr h="381000">
                <a:tc>
                  <a:txBody>
                    <a:bodyPr/>
                    <a:lstStyle/>
                    <a:p>
                      <a:pPr indent="0" lvl="0" marL="0" rtl="0" algn="ctr">
                        <a:spcBef>
                          <a:spcPts val="0"/>
                        </a:spcBef>
                        <a:spcAft>
                          <a:spcPts val="0"/>
                        </a:spcAft>
                        <a:buNone/>
                      </a:pPr>
                      <a:r>
                        <a:rPr lang="en">
                          <a:solidFill>
                            <a:schemeClr val="lt1"/>
                          </a:solidFill>
                        </a:rPr>
                        <a:t>A</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B</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C</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D</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E</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F</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G</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H</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I</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J</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K</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L</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M</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N</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O</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P</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Q</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R</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S</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T</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U</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V</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W</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X</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Y</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Z</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 sz="700">
                          <a:solidFill>
                            <a:schemeClr val="lt1"/>
                          </a:solidFill>
                        </a:rPr>
                        <a:t>1</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2</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3</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4</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5</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6</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7</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8</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9</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10</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11</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12</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13</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14</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15</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16</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17</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18</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19</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20</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21</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22</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23</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24</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25</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26</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r>
            </a:tbl>
          </a:graphicData>
        </a:graphic>
      </p:graphicFrame>
      <p:sp>
        <p:nvSpPr>
          <p:cNvPr id="359" name="Google Shape;359;p39"/>
          <p:cNvSpPr txBox="1"/>
          <p:nvPr>
            <p:ph idx="1" type="body"/>
          </p:nvPr>
        </p:nvSpPr>
        <p:spPr>
          <a:xfrm>
            <a:off x="1378725" y="1107750"/>
            <a:ext cx="1131600" cy="4926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SzPts val="275"/>
              <a:buNone/>
            </a:pPr>
            <a:r>
              <a:rPr lang="en" sz="2025">
                <a:latin typeface="Arial"/>
                <a:ea typeface="Arial"/>
                <a:cs typeface="Arial"/>
                <a:sym typeface="Arial"/>
              </a:rPr>
              <a:t>Shift: 10</a:t>
            </a:r>
            <a:endParaRPr sz="2025">
              <a:latin typeface="Arial"/>
              <a:ea typeface="Arial"/>
              <a:cs typeface="Arial"/>
              <a:sym typeface="Arial"/>
            </a:endParaRPr>
          </a:p>
          <a:p>
            <a:pPr indent="0" lvl="0" marL="0" rtl="0" algn="l">
              <a:lnSpc>
                <a:spcPct val="95000"/>
              </a:lnSpc>
              <a:spcBef>
                <a:spcPts val="1200"/>
              </a:spcBef>
              <a:spcAft>
                <a:spcPts val="1200"/>
              </a:spcAft>
              <a:buSzPts val="275"/>
              <a:buNone/>
            </a:pPr>
            <a:r>
              <a:t/>
            </a:r>
            <a:endParaRPr sz="925"/>
          </a:p>
        </p:txBody>
      </p:sp>
      <p:cxnSp>
        <p:nvCxnSpPr>
          <p:cNvPr id="360" name="Google Shape;360;p39"/>
          <p:cNvCxnSpPr/>
          <p:nvPr/>
        </p:nvCxnSpPr>
        <p:spPr>
          <a:xfrm flipH="1">
            <a:off x="900825" y="1900764"/>
            <a:ext cx="2909700" cy="8700"/>
          </a:xfrm>
          <a:prstGeom prst="straightConnector1">
            <a:avLst/>
          </a:prstGeom>
          <a:noFill/>
          <a:ln cap="flat" cmpd="sng" w="19050">
            <a:solidFill>
              <a:schemeClr val="lt2"/>
            </a:solidFill>
            <a:prstDash val="solid"/>
            <a:round/>
            <a:headEnd len="med" w="med" type="oval"/>
            <a:tailEnd len="med" w="med" type="triangle"/>
          </a:ln>
        </p:spPr>
      </p:cxnSp>
      <p:graphicFrame>
        <p:nvGraphicFramePr>
          <p:cNvPr id="361" name="Google Shape;361;p39"/>
          <p:cNvGraphicFramePr/>
          <p:nvPr/>
        </p:nvGraphicFramePr>
        <p:xfrm>
          <a:off x="743175" y="3134110"/>
          <a:ext cx="3000000" cy="3000000"/>
        </p:xfrm>
        <a:graphic>
          <a:graphicData uri="http://schemas.openxmlformats.org/drawingml/2006/table">
            <a:tbl>
              <a:tblPr>
                <a:noFill/>
                <a:tableStyleId>{E411E89E-CD07-40C0-A447-2C83C039E8EA}</a:tableStyleId>
              </a:tblPr>
              <a:tblGrid>
                <a:gridCol w="294525"/>
                <a:gridCol w="294525"/>
                <a:gridCol w="294525"/>
                <a:gridCol w="294525"/>
                <a:gridCol w="294525"/>
                <a:gridCol w="294525"/>
                <a:gridCol w="294525"/>
                <a:gridCol w="294525"/>
                <a:gridCol w="294525"/>
                <a:gridCol w="294525"/>
                <a:gridCol w="294525"/>
                <a:gridCol w="294525"/>
                <a:gridCol w="294525"/>
                <a:gridCol w="294525"/>
                <a:gridCol w="294525"/>
                <a:gridCol w="294525"/>
              </a:tblGrid>
              <a:tr h="100000">
                <a:tc>
                  <a:txBody>
                    <a:bodyPr/>
                    <a:lstStyle/>
                    <a:p>
                      <a:pPr indent="0" lvl="0" marL="0" rtl="0" algn="ctr">
                        <a:spcBef>
                          <a:spcPts val="0"/>
                        </a:spcBef>
                        <a:spcAft>
                          <a:spcPts val="0"/>
                        </a:spcAft>
                        <a:buNone/>
                      </a:pPr>
                      <a:r>
                        <a:rPr lang="en">
                          <a:solidFill>
                            <a:schemeClr val="lt1"/>
                          </a:solidFill>
                        </a:rPr>
                        <a:t>K</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L</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M</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N</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O</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P</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Q</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R</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S</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T</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U</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V</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W</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X</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Y</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Z</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 sz="700">
                          <a:solidFill>
                            <a:schemeClr val="lt1"/>
                          </a:solidFill>
                        </a:rPr>
                        <a:t>1</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2</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3</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4</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5</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6</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7</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8</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9</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10</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11</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12</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13</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14</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15</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16</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r>
            </a:tbl>
          </a:graphicData>
        </a:graphic>
      </p:graphicFrame>
      <p:graphicFrame>
        <p:nvGraphicFramePr>
          <p:cNvPr id="362" name="Google Shape;362;p39"/>
          <p:cNvGraphicFramePr/>
          <p:nvPr/>
        </p:nvGraphicFramePr>
        <p:xfrm>
          <a:off x="5455575" y="3134110"/>
          <a:ext cx="3000000" cy="3000000"/>
        </p:xfrm>
        <a:graphic>
          <a:graphicData uri="http://schemas.openxmlformats.org/drawingml/2006/table">
            <a:tbl>
              <a:tblPr>
                <a:noFill/>
                <a:tableStyleId>{E411E89E-CD07-40C0-A447-2C83C039E8EA}</a:tableStyleId>
              </a:tblPr>
              <a:tblGrid>
                <a:gridCol w="294525"/>
                <a:gridCol w="294525"/>
                <a:gridCol w="294525"/>
                <a:gridCol w="294525"/>
                <a:gridCol w="294525"/>
                <a:gridCol w="294525"/>
                <a:gridCol w="294525"/>
                <a:gridCol w="294525"/>
                <a:gridCol w="294525"/>
                <a:gridCol w="294525"/>
              </a:tblGrid>
              <a:tr h="100000">
                <a:tc>
                  <a:txBody>
                    <a:bodyPr/>
                    <a:lstStyle/>
                    <a:p>
                      <a:pPr indent="0" lvl="0" marL="0" rtl="0" algn="ctr">
                        <a:spcBef>
                          <a:spcPts val="0"/>
                        </a:spcBef>
                        <a:spcAft>
                          <a:spcPts val="0"/>
                        </a:spcAft>
                        <a:buNone/>
                      </a:pPr>
                      <a:r>
                        <a:rPr lang="en">
                          <a:solidFill>
                            <a:schemeClr val="lt1"/>
                          </a:solidFill>
                        </a:rPr>
                        <a:t>A</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B</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C</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D</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E</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F</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G</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H</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I</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J</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 sz="700">
                          <a:solidFill>
                            <a:schemeClr val="lt1"/>
                          </a:solidFill>
                        </a:rPr>
                        <a:t>17</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18</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19</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20</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21</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22</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23</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24</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25</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26</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r>
            </a:tbl>
          </a:graphicData>
        </a:graphic>
      </p:graphicFrame>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0"/>
                                        </p:tgtEl>
                                        <p:attrNameLst>
                                          <p:attrName>style.visibility</p:attrName>
                                        </p:attrNameLst>
                                      </p:cBhvr>
                                      <p:to>
                                        <p:strVal val="visible"/>
                                      </p:to>
                                    </p:set>
                                    <p:animEffect filter="fade" transition="in">
                                      <p:cBhvr>
                                        <p:cTn dur="1000"/>
                                        <p:tgtEl>
                                          <p:spTgt spid="36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361"/>
                                        </p:tgtEl>
                                        <p:attrNameLst>
                                          <p:attrName>style.visibility</p:attrName>
                                        </p:attrNameLst>
                                      </p:cBhvr>
                                      <p:to>
                                        <p:strVal val="visible"/>
                                      </p:to>
                                    </p:set>
                                    <p:anim calcmode="lin" valueType="num">
                                      <p:cBhvr additive="base">
                                        <p:cTn dur="1000"/>
                                        <p:tgtEl>
                                          <p:spTgt spid="361"/>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362"/>
                                        </p:tgtEl>
                                        <p:attrNameLst>
                                          <p:attrName>style.visibility</p:attrName>
                                        </p:attrNameLst>
                                      </p:cBhvr>
                                      <p:to>
                                        <p:strVal val="visible"/>
                                      </p:to>
                                    </p:set>
                                    <p:anim calcmode="lin" valueType="num">
                                      <p:cBhvr additive="base">
                                        <p:cTn dur="1000"/>
                                        <p:tgtEl>
                                          <p:spTgt spid="362"/>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360"/>
                                        </p:tgtEl>
                                      </p:cBhvr>
                                    </p:animEffect>
                                    <p:set>
                                      <p:cBhvr>
                                        <p:cTn dur="1" fill="hold">
                                          <p:stCondLst>
                                            <p:cond delay="1000"/>
                                          </p:stCondLst>
                                        </p:cTn>
                                        <p:tgtEl>
                                          <p:spTgt spid="360"/>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358"/>
                                        </p:tgtEl>
                                      </p:cBhvr>
                                    </p:animEffect>
                                    <p:set>
                                      <p:cBhvr>
                                        <p:cTn dur="1" fill="hold">
                                          <p:stCondLst>
                                            <p:cond delay="1000"/>
                                          </p:stCondLst>
                                        </p:cTn>
                                        <p:tgtEl>
                                          <p:spTgt spid="358"/>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362"/>
                                        </p:tgtEl>
                                      </p:cBhvr>
                                    </p:animEffect>
                                    <p:set>
                                      <p:cBhvr>
                                        <p:cTn dur="1" fill="hold">
                                          <p:stCondLst>
                                            <p:cond delay="1000"/>
                                          </p:stCondLst>
                                        </p:cTn>
                                        <p:tgtEl>
                                          <p:spTgt spid="362"/>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361"/>
                                        </p:tgtEl>
                                      </p:cBhvr>
                                    </p:animEffect>
                                    <p:set>
                                      <p:cBhvr>
                                        <p:cTn dur="1" fill="hold">
                                          <p:stCondLst>
                                            <p:cond delay="1000"/>
                                          </p:stCondLst>
                                        </p:cTn>
                                        <p:tgtEl>
                                          <p:spTgt spid="361"/>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p40"/>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How it works</a:t>
            </a:r>
            <a:endParaRPr/>
          </a:p>
        </p:txBody>
      </p:sp>
      <p:sp>
        <p:nvSpPr>
          <p:cNvPr id="368" name="Google Shape;368;p40"/>
          <p:cNvSpPr txBox="1"/>
          <p:nvPr>
            <p:ph idx="1" type="body"/>
          </p:nvPr>
        </p:nvSpPr>
        <p:spPr>
          <a:xfrm>
            <a:off x="1378725" y="1107750"/>
            <a:ext cx="1131600" cy="4926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SzPts val="275"/>
              <a:buNone/>
            </a:pPr>
            <a:r>
              <a:rPr lang="en" sz="2025">
                <a:latin typeface="Arial"/>
                <a:ea typeface="Arial"/>
                <a:cs typeface="Arial"/>
                <a:sym typeface="Arial"/>
              </a:rPr>
              <a:t>Shift: 10</a:t>
            </a:r>
            <a:endParaRPr sz="2025">
              <a:latin typeface="Arial"/>
              <a:ea typeface="Arial"/>
              <a:cs typeface="Arial"/>
              <a:sym typeface="Arial"/>
            </a:endParaRPr>
          </a:p>
          <a:p>
            <a:pPr indent="0" lvl="0" marL="0" rtl="0" algn="l">
              <a:lnSpc>
                <a:spcPct val="95000"/>
              </a:lnSpc>
              <a:spcBef>
                <a:spcPts val="1200"/>
              </a:spcBef>
              <a:spcAft>
                <a:spcPts val="1200"/>
              </a:spcAft>
              <a:buSzPts val="275"/>
              <a:buNone/>
            </a:pPr>
            <a:r>
              <a:t/>
            </a:r>
            <a:endParaRPr sz="925"/>
          </a:p>
        </p:txBody>
      </p:sp>
      <p:graphicFrame>
        <p:nvGraphicFramePr>
          <p:cNvPr id="369" name="Google Shape;369;p40"/>
          <p:cNvGraphicFramePr/>
          <p:nvPr/>
        </p:nvGraphicFramePr>
        <p:xfrm>
          <a:off x="743175" y="2091763"/>
          <a:ext cx="3000000" cy="3000000"/>
        </p:xfrm>
        <a:graphic>
          <a:graphicData uri="http://schemas.openxmlformats.org/drawingml/2006/table">
            <a:tbl>
              <a:tblPr>
                <a:noFill/>
                <a:tableStyleId>{E411E89E-CD07-40C0-A447-2C83C039E8EA}</a:tableStyleId>
              </a:tblPr>
              <a:tblGrid>
                <a:gridCol w="294525"/>
                <a:gridCol w="294525"/>
                <a:gridCol w="294525"/>
                <a:gridCol w="294525"/>
                <a:gridCol w="294525"/>
                <a:gridCol w="294525"/>
                <a:gridCol w="294525"/>
                <a:gridCol w="294525"/>
                <a:gridCol w="294525"/>
                <a:gridCol w="294525"/>
                <a:gridCol w="294525"/>
                <a:gridCol w="294525"/>
                <a:gridCol w="294525"/>
                <a:gridCol w="294525"/>
                <a:gridCol w="294525"/>
                <a:gridCol w="294525"/>
                <a:gridCol w="294525"/>
                <a:gridCol w="294525"/>
                <a:gridCol w="294525"/>
                <a:gridCol w="294525"/>
                <a:gridCol w="294525"/>
                <a:gridCol w="294525"/>
                <a:gridCol w="294525"/>
                <a:gridCol w="294525"/>
                <a:gridCol w="294525"/>
                <a:gridCol w="294525"/>
              </a:tblGrid>
              <a:tr h="381000">
                <a:tc>
                  <a:txBody>
                    <a:bodyPr/>
                    <a:lstStyle/>
                    <a:p>
                      <a:pPr indent="0" lvl="0" marL="0" rtl="0" algn="ctr">
                        <a:spcBef>
                          <a:spcPts val="0"/>
                        </a:spcBef>
                        <a:spcAft>
                          <a:spcPts val="0"/>
                        </a:spcAft>
                        <a:buNone/>
                      </a:pPr>
                      <a:r>
                        <a:rPr lang="en">
                          <a:solidFill>
                            <a:schemeClr val="lt1"/>
                          </a:solidFill>
                        </a:rPr>
                        <a:t>A</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B</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C</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D</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E</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F</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G</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H</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I</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J</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K</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L</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M</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N</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O</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P</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Q</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R</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S</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T</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U</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V</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W</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X</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Y</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Z</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bl>
          </a:graphicData>
        </a:graphic>
      </p:graphicFrame>
      <p:cxnSp>
        <p:nvCxnSpPr>
          <p:cNvPr id="370" name="Google Shape;370;p40"/>
          <p:cNvCxnSpPr/>
          <p:nvPr/>
        </p:nvCxnSpPr>
        <p:spPr>
          <a:xfrm>
            <a:off x="903225" y="2487975"/>
            <a:ext cx="4500" cy="651900"/>
          </a:xfrm>
          <a:prstGeom prst="straightConnector1">
            <a:avLst/>
          </a:prstGeom>
          <a:noFill/>
          <a:ln cap="flat" cmpd="sng" w="19050">
            <a:solidFill>
              <a:schemeClr val="lt2"/>
            </a:solidFill>
            <a:prstDash val="solid"/>
            <a:round/>
            <a:headEnd len="med" w="med" type="none"/>
            <a:tailEnd len="med" w="med" type="triangle"/>
          </a:ln>
        </p:spPr>
      </p:cxnSp>
      <p:graphicFrame>
        <p:nvGraphicFramePr>
          <p:cNvPr id="371" name="Google Shape;371;p40"/>
          <p:cNvGraphicFramePr/>
          <p:nvPr/>
        </p:nvGraphicFramePr>
        <p:xfrm>
          <a:off x="743175" y="3134110"/>
          <a:ext cx="3000000" cy="3000000"/>
        </p:xfrm>
        <a:graphic>
          <a:graphicData uri="http://schemas.openxmlformats.org/drawingml/2006/table">
            <a:tbl>
              <a:tblPr>
                <a:noFill/>
                <a:tableStyleId>{E411E89E-CD07-40C0-A447-2C83C039E8EA}</a:tableStyleId>
              </a:tblPr>
              <a:tblGrid>
                <a:gridCol w="294525"/>
                <a:gridCol w="294525"/>
                <a:gridCol w="294525"/>
                <a:gridCol w="294525"/>
                <a:gridCol w="294525"/>
                <a:gridCol w="294525"/>
                <a:gridCol w="294525"/>
                <a:gridCol w="294525"/>
                <a:gridCol w="294525"/>
                <a:gridCol w="294525"/>
                <a:gridCol w="294525"/>
                <a:gridCol w="294525"/>
                <a:gridCol w="294525"/>
                <a:gridCol w="294525"/>
                <a:gridCol w="294525"/>
                <a:gridCol w="294525"/>
                <a:gridCol w="294525"/>
                <a:gridCol w="294525"/>
                <a:gridCol w="294525"/>
                <a:gridCol w="294525"/>
                <a:gridCol w="294525"/>
                <a:gridCol w="294525"/>
                <a:gridCol w="294525"/>
                <a:gridCol w="294525"/>
                <a:gridCol w="294525"/>
                <a:gridCol w="294525"/>
              </a:tblGrid>
              <a:tr h="100000">
                <a:tc>
                  <a:txBody>
                    <a:bodyPr/>
                    <a:lstStyle/>
                    <a:p>
                      <a:pPr indent="0" lvl="0" marL="0" rtl="0" algn="ctr">
                        <a:spcBef>
                          <a:spcPts val="0"/>
                        </a:spcBef>
                        <a:spcAft>
                          <a:spcPts val="0"/>
                        </a:spcAft>
                        <a:buNone/>
                      </a:pPr>
                      <a:r>
                        <a:rPr lang="en">
                          <a:solidFill>
                            <a:schemeClr val="lt1"/>
                          </a:solidFill>
                        </a:rPr>
                        <a:t>K</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L</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M</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N</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O</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P</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Q</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R</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S</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T</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U</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V</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W</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X</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Y</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Z</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A</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B</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C</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D</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E</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F</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G</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H</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I</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J</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 sz="700">
                          <a:solidFill>
                            <a:schemeClr val="lt1"/>
                          </a:solidFill>
                        </a:rPr>
                        <a:t>1</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2</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3</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4</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5</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6</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7</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8</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9</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10</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11</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12</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13</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14</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15</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16</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17</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18</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19</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20</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21</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22</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23</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24</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25</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26</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r>
            </a:tbl>
          </a:graphicData>
        </a:graphic>
      </p:graphicFrame>
      <p:cxnSp>
        <p:nvCxnSpPr>
          <p:cNvPr id="372" name="Google Shape;372;p40"/>
          <p:cNvCxnSpPr/>
          <p:nvPr/>
        </p:nvCxnSpPr>
        <p:spPr>
          <a:xfrm>
            <a:off x="1175575" y="2487975"/>
            <a:ext cx="4500" cy="651900"/>
          </a:xfrm>
          <a:prstGeom prst="straightConnector1">
            <a:avLst/>
          </a:prstGeom>
          <a:noFill/>
          <a:ln cap="flat" cmpd="sng" w="19050">
            <a:solidFill>
              <a:schemeClr val="lt2"/>
            </a:solidFill>
            <a:prstDash val="solid"/>
            <a:round/>
            <a:headEnd len="med" w="med" type="none"/>
            <a:tailEnd len="med" w="med" type="triangle"/>
          </a:ln>
        </p:spPr>
      </p:cxnSp>
      <p:cxnSp>
        <p:nvCxnSpPr>
          <p:cNvPr id="373" name="Google Shape;373;p40"/>
          <p:cNvCxnSpPr/>
          <p:nvPr/>
        </p:nvCxnSpPr>
        <p:spPr>
          <a:xfrm>
            <a:off x="1479225" y="2487975"/>
            <a:ext cx="4500" cy="651900"/>
          </a:xfrm>
          <a:prstGeom prst="straightConnector1">
            <a:avLst/>
          </a:prstGeom>
          <a:noFill/>
          <a:ln cap="flat" cmpd="sng" w="19050">
            <a:solidFill>
              <a:schemeClr val="lt2"/>
            </a:solidFill>
            <a:prstDash val="solid"/>
            <a:round/>
            <a:headEnd len="med" w="med" type="none"/>
            <a:tailEnd len="med" w="med" type="triangle"/>
          </a:ln>
        </p:spPr>
      </p:cxnSp>
      <p:cxnSp>
        <p:nvCxnSpPr>
          <p:cNvPr id="374" name="Google Shape;374;p40"/>
          <p:cNvCxnSpPr/>
          <p:nvPr/>
        </p:nvCxnSpPr>
        <p:spPr>
          <a:xfrm>
            <a:off x="1782875" y="2487975"/>
            <a:ext cx="4500" cy="651900"/>
          </a:xfrm>
          <a:prstGeom prst="straightConnector1">
            <a:avLst/>
          </a:prstGeom>
          <a:noFill/>
          <a:ln cap="flat" cmpd="sng" w="19050">
            <a:solidFill>
              <a:schemeClr val="lt2"/>
            </a:solidFill>
            <a:prstDash val="solid"/>
            <a:round/>
            <a:headEnd len="med" w="med" type="none"/>
            <a:tailEnd len="med" w="med" type="triangle"/>
          </a:ln>
        </p:spPr>
      </p:cxnSp>
      <p:cxnSp>
        <p:nvCxnSpPr>
          <p:cNvPr id="375" name="Google Shape;375;p40"/>
          <p:cNvCxnSpPr/>
          <p:nvPr/>
        </p:nvCxnSpPr>
        <p:spPr>
          <a:xfrm>
            <a:off x="2086525" y="2487975"/>
            <a:ext cx="4500" cy="651900"/>
          </a:xfrm>
          <a:prstGeom prst="straightConnector1">
            <a:avLst/>
          </a:prstGeom>
          <a:noFill/>
          <a:ln cap="flat" cmpd="sng" w="19050">
            <a:solidFill>
              <a:schemeClr val="lt2"/>
            </a:solidFill>
            <a:prstDash val="solid"/>
            <a:round/>
            <a:headEnd len="med" w="med" type="none"/>
            <a:tailEnd len="med" w="med" type="triangle"/>
          </a:ln>
        </p:spPr>
      </p:cxnSp>
      <p:cxnSp>
        <p:nvCxnSpPr>
          <p:cNvPr id="376" name="Google Shape;376;p40"/>
          <p:cNvCxnSpPr/>
          <p:nvPr/>
        </p:nvCxnSpPr>
        <p:spPr>
          <a:xfrm>
            <a:off x="2358875" y="2487975"/>
            <a:ext cx="4500" cy="651900"/>
          </a:xfrm>
          <a:prstGeom prst="straightConnector1">
            <a:avLst/>
          </a:prstGeom>
          <a:noFill/>
          <a:ln cap="flat" cmpd="sng" w="19050">
            <a:solidFill>
              <a:schemeClr val="lt2"/>
            </a:solidFill>
            <a:prstDash val="solid"/>
            <a:round/>
            <a:headEnd len="med" w="med" type="none"/>
            <a:tailEnd len="med" w="med" type="triangle"/>
          </a:ln>
        </p:spPr>
      </p:cxnSp>
      <p:cxnSp>
        <p:nvCxnSpPr>
          <p:cNvPr id="377" name="Google Shape;377;p40"/>
          <p:cNvCxnSpPr/>
          <p:nvPr/>
        </p:nvCxnSpPr>
        <p:spPr>
          <a:xfrm>
            <a:off x="2662525" y="2487975"/>
            <a:ext cx="4500" cy="651900"/>
          </a:xfrm>
          <a:prstGeom prst="straightConnector1">
            <a:avLst/>
          </a:prstGeom>
          <a:noFill/>
          <a:ln cap="flat" cmpd="sng" w="19050">
            <a:solidFill>
              <a:schemeClr val="lt2"/>
            </a:solidFill>
            <a:prstDash val="solid"/>
            <a:round/>
            <a:headEnd len="med" w="med" type="none"/>
            <a:tailEnd len="med" w="med" type="triangle"/>
          </a:ln>
        </p:spPr>
      </p:cxnSp>
      <p:cxnSp>
        <p:nvCxnSpPr>
          <p:cNvPr id="378" name="Google Shape;378;p40"/>
          <p:cNvCxnSpPr/>
          <p:nvPr/>
        </p:nvCxnSpPr>
        <p:spPr>
          <a:xfrm>
            <a:off x="2934875" y="2487975"/>
            <a:ext cx="4500" cy="651900"/>
          </a:xfrm>
          <a:prstGeom prst="straightConnector1">
            <a:avLst/>
          </a:prstGeom>
          <a:noFill/>
          <a:ln cap="flat" cmpd="sng" w="19050">
            <a:solidFill>
              <a:schemeClr val="lt2"/>
            </a:solidFill>
            <a:prstDash val="solid"/>
            <a:round/>
            <a:headEnd len="med" w="med" type="none"/>
            <a:tailEnd len="med" w="med" type="triangle"/>
          </a:ln>
        </p:spPr>
      </p:cxnSp>
      <p:cxnSp>
        <p:nvCxnSpPr>
          <p:cNvPr id="379" name="Google Shape;379;p40"/>
          <p:cNvCxnSpPr/>
          <p:nvPr/>
        </p:nvCxnSpPr>
        <p:spPr>
          <a:xfrm>
            <a:off x="3238525" y="2487975"/>
            <a:ext cx="4500" cy="651900"/>
          </a:xfrm>
          <a:prstGeom prst="straightConnector1">
            <a:avLst/>
          </a:prstGeom>
          <a:noFill/>
          <a:ln cap="flat" cmpd="sng" w="19050">
            <a:solidFill>
              <a:schemeClr val="lt2"/>
            </a:solidFill>
            <a:prstDash val="solid"/>
            <a:round/>
            <a:headEnd len="med" w="med" type="none"/>
            <a:tailEnd len="med" w="med" type="triangle"/>
          </a:ln>
        </p:spPr>
      </p:cxnSp>
      <p:cxnSp>
        <p:nvCxnSpPr>
          <p:cNvPr id="380" name="Google Shape;380;p40"/>
          <p:cNvCxnSpPr/>
          <p:nvPr/>
        </p:nvCxnSpPr>
        <p:spPr>
          <a:xfrm>
            <a:off x="3542175" y="2487975"/>
            <a:ext cx="4500" cy="651900"/>
          </a:xfrm>
          <a:prstGeom prst="straightConnector1">
            <a:avLst/>
          </a:prstGeom>
          <a:noFill/>
          <a:ln cap="flat" cmpd="sng" w="19050">
            <a:solidFill>
              <a:schemeClr val="lt2"/>
            </a:solidFill>
            <a:prstDash val="solid"/>
            <a:round/>
            <a:headEnd len="med" w="med" type="none"/>
            <a:tailEnd len="med" w="med" type="triangle"/>
          </a:ln>
        </p:spPr>
      </p:cxnSp>
      <p:cxnSp>
        <p:nvCxnSpPr>
          <p:cNvPr id="381" name="Google Shape;381;p40"/>
          <p:cNvCxnSpPr/>
          <p:nvPr/>
        </p:nvCxnSpPr>
        <p:spPr>
          <a:xfrm>
            <a:off x="3830175" y="2487975"/>
            <a:ext cx="4500" cy="651900"/>
          </a:xfrm>
          <a:prstGeom prst="straightConnector1">
            <a:avLst/>
          </a:prstGeom>
          <a:noFill/>
          <a:ln cap="flat" cmpd="sng" w="19050">
            <a:solidFill>
              <a:schemeClr val="lt2"/>
            </a:solidFill>
            <a:prstDash val="solid"/>
            <a:round/>
            <a:headEnd len="med" w="med" type="none"/>
            <a:tailEnd len="med" w="med" type="triangle"/>
          </a:ln>
        </p:spPr>
      </p:cxnSp>
      <p:cxnSp>
        <p:nvCxnSpPr>
          <p:cNvPr id="382" name="Google Shape;382;p40"/>
          <p:cNvCxnSpPr/>
          <p:nvPr/>
        </p:nvCxnSpPr>
        <p:spPr>
          <a:xfrm>
            <a:off x="4126000" y="2487975"/>
            <a:ext cx="4500" cy="651900"/>
          </a:xfrm>
          <a:prstGeom prst="straightConnector1">
            <a:avLst/>
          </a:prstGeom>
          <a:noFill/>
          <a:ln cap="flat" cmpd="sng" w="19050">
            <a:solidFill>
              <a:schemeClr val="lt2"/>
            </a:solidFill>
            <a:prstDash val="solid"/>
            <a:round/>
            <a:headEnd len="med" w="med" type="none"/>
            <a:tailEnd len="med" w="med" type="triangle"/>
          </a:ln>
        </p:spPr>
      </p:cxnSp>
      <p:cxnSp>
        <p:nvCxnSpPr>
          <p:cNvPr id="383" name="Google Shape;383;p40"/>
          <p:cNvCxnSpPr/>
          <p:nvPr/>
        </p:nvCxnSpPr>
        <p:spPr>
          <a:xfrm>
            <a:off x="4425725" y="2487975"/>
            <a:ext cx="4500" cy="651900"/>
          </a:xfrm>
          <a:prstGeom prst="straightConnector1">
            <a:avLst/>
          </a:prstGeom>
          <a:noFill/>
          <a:ln cap="flat" cmpd="sng" w="19050">
            <a:solidFill>
              <a:schemeClr val="lt2"/>
            </a:solidFill>
            <a:prstDash val="solid"/>
            <a:round/>
            <a:headEnd len="med" w="med" type="none"/>
            <a:tailEnd len="med" w="med" type="triangle"/>
          </a:ln>
        </p:spPr>
      </p:cxnSp>
      <p:cxnSp>
        <p:nvCxnSpPr>
          <p:cNvPr id="384" name="Google Shape;384;p40"/>
          <p:cNvCxnSpPr/>
          <p:nvPr/>
        </p:nvCxnSpPr>
        <p:spPr>
          <a:xfrm>
            <a:off x="4725475" y="2487975"/>
            <a:ext cx="4500" cy="651900"/>
          </a:xfrm>
          <a:prstGeom prst="straightConnector1">
            <a:avLst/>
          </a:prstGeom>
          <a:noFill/>
          <a:ln cap="flat" cmpd="sng" w="19050">
            <a:solidFill>
              <a:schemeClr val="lt2"/>
            </a:solidFill>
            <a:prstDash val="solid"/>
            <a:round/>
            <a:headEnd len="med" w="med" type="none"/>
            <a:tailEnd len="med" w="med" type="triangle"/>
          </a:ln>
        </p:spPr>
      </p:cxnSp>
      <p:cxnSp>
        <p:nvCxnSpPr>
          <p:cNvPr id="385" name="Google Shape;385;p40"/>
          <p:cNvCxnSpPr/>
          <p:nvPr/>
        </p:nvCxnSpPr>
        <p:spPr>
          <a:xfrm>
            <a:off x="5025213" y="2487975"/>
            <a:ext cx="4500" cy="651900"/>
          </a:xfrm>
          <a:prstGeom prst="straightConnector1">
            <a:avLst/>
          </a:prstGeom>
          <a:noFill/>
          <a:ln cap="flat" cmpd="sng" w="19050">
            <a:solidFill>
              <a:schemeClr val="lt2"/>
            </a:solidFill>
            <a:prstDash val="solid"/>
            <a:round/>
            <a:headEnd len="med" w="med" type="none"/>
            <a:tailEnd len="med" w="med" type="triangle"/>
          </a:ln>
        </p:spPr>
      </p:cxnSp>
      <p:cxnSp>
        <p:nvCxnSpPr>
          <p:cNvPr id="386" name="Google Shape;386;p40"/>
          <p:cNvCxnSpPr/>
          <p:nvPr/>
        </p:nvCxnSpPr>
        <p:spPr>
          <a:xfrm>
            <a:off x="5309275" y="2487975"/>
            <a:ext cx="4500" cy="651900"/>
          </a:xfrm>
          <a:prstGeom prst="straightConnector1">
            <a:avLst/>
          </a:prstGeom>
          <a:noFill/>
          <a:ln cap="flat" cmpd="sng" w="19050">
            <a:solidFill>
              <a:schemeClr val="lt2"/>
            </a:solidFill>
            <a:prstDash val="solid"/>
            <a:round/>
            <a:headEnd len="med" w="med" type="none"/>
            <a:tailEnd len="med" w="med" type="triangle"/>
          </a:ln>
        </p:spPr>
      </p:cxnSp>
      <p:cxnSp>
        <p:nvCxnSpPr>
          <p:cNvPr id="387" name="Google Shape;387;p40"/>
          <p:cNvCxnSpPr/>
          <p:nvPr/>
        </p:nvCxnSpPr>
        <p:spPr>
          <a:xfrm>
            <a:off x="5624725" y="2487975"/>
            <a:ext cx="4500" cy="651900"/>
          </a:xfrm>
          <a:prstGeom prst="straightConnector1">
            <a:avLst/>
          </a:prstGeom>
          <a:noFill/>
          <a:ln cap="flat" cmpd="sng" w="19050">
            <a:solidFill>
              <a:schemeClr val="lt2"/>
            </a:solidFill>
            <a:prstDash val="solid"/>
            <a:round/>
            <a:headEnd len="med" w="med" type="none"/>
            <a:tailEnd len="med" w="med" type="triangle"/>
          </a:ln>
        </p:spPr>
      </p:cxnSp>
      <p:cxnSp>
        <p:nvCxnSpPr>
          <p:cNvPr id="388" name="Google Shape;388;p40"/>
          <p:cNvCxnSpPr/>
          <p:nvPr/>
        </p:nvCxnSpPr>
        <p:spPr>
          <a:xfrm>
            <a:off x="5900925" y="2487975"/>
            <a:ext cx="4500" cy="651900"/>
          </a:xfrm>
          <a:prstGeom prst="straightConnector1">
            <a:avLst/>
          </a:prstGeom>
          <a:noFill/>
          <a:ln cap="flat" cmpd="sng" w="19050">
            <a:solidFill>
              <a:schemeClr val="lt2"/>
            </a:solidFill>
            <a:prstDash val="solid"/>
            <a:round/>
            <a:headEnd len="med" w="med" type="none"/>
            <a:tailEnd len="med" w="med" type="triangle"/>
          </a:ln>
        </p:spPr>
      </p:cxnSp>
      <p:cxnSp>
        <p:nvCxnSpPr>
          <p:cNvPr id="389" name="Google Shape;389;p40"/>
          <p:cNvCxnSpPr/>
          <p:nvPr/>
        </p:nvCxnSpPr>
        <p:spPr>
          <a:xfrm>
            <a:off x="6200675" y="2487975"/>
            <a:ext cx="4500" cy="651900"/>
          </a:xfrm>
          <a:prstGeom prst="straightConnector1">
            <a:avLst/>
          </a:prstGeom>
          <a:noFill/>
          <a:ln cap="flat" cmpd="sng" w="19050">
            <a:solidFill>
              <a:schemeClr val="lt2"/>
            </a:solidFill>
            <a:prstDash val="solid"/>
            <a:round/>
            <a:headEnd len="med" w="med" type="none"/>
            <a:tailEnd len="med" w="med" type="triangle"/>
          </a:ln>
        </p:spPr>
      </p:cxnSp>
      <p:cxnSp>
        <p:nvCxnSpPr>
          <p:cNvPr id="390" name="Google Shape;390;p40"/>
          <p:cNvCxnSpPr/>
          <p:nvPr/>
        </p:nvCxnSpPr>
        <p:spPr>
          <a:xfrm>
            <a:off x="6500425" y="2487975"/>
            <a:ext cx="4500" cy="651900"/>
          </a:xfrm>
          <a:prstGeom prst="straightConnector1">
            <a:avLst/>
          </a:prstGeom>
          <a:noFill/>
          <a:ln cap="flat" cmpd="sng" w="19050">
            <a:solidFill>
              <a:schemeClr val="lt2"/>
            </a:solidFill>
            <a:prstDash val="solid"/>
            <a:round/>
            <a:headEnd len="med" w="med" type="none"/>
            <a:tailEnd len="med" w="med" type="triangle"/>
          </a:ln>
        </p:spPr>
      </p:cxnSp>
      <p:cxnSp>
        <p:nvCxnSpPr>
          <p:cNvPr id="391" name="Google Shape;391;p40"/>
          <p:cNvCxnSpPr/>
          <p:nvPr/>
        </p:nvCxnSpPr>
        <p:spPr>
          <a:xfrm>
            <a:off x="6800175" y="2487975"/>
            <a:ext cx="4500" cy="651900"/>
          </a:xfrm>
          <a:prstGeom prst="straightConnector1">
            <a:avLst/>
          </a:prstGeom>
          <a:noFill/>
          <a:ln cap="flat" cmpd="sng" w="19050">
            <a:solidFill>
              <a:schemeClr val="lt2"/>
            </a:solidFill>
            <a:prstDash val="solid"/>
            <a:round/>
            <a:headEnd len="med" w="med" type="none"/>
            <a:tailEnd len="med" w="med" type="triangle"/>
          </a:ln>
        </p:spPr>
      </p:cxnSp>
      <p:cxnSp>
        <p:nvCxnSpPr>
          <p:cNvPr id="392" name="Google Shape;392;p40"/>
          <p:cNvCxnSpPr/>
          <p:nvPr/>
        </p:nvCxnSpPr>
        <p:spPr>
          <a:xfrm>
            <a:off x="7076400" y="2487975"/>
            <a:ext cx="4500" cy="651900"/>
          </a:xfrm>
          <a:prstGeom prst="straightConnector1">
            <a:avLst/>
          </a:prstGeom>
          <a:noFill/>
          <a:ln cap="flat" cmpd="sng" w="19050">
            <a:solidFill>
              <a:schemeClr val="lt2"/>
            </a:solidFill>
            <a:prstDash val="solid"/>
            <a:round/>
            <a:headEnd len="med" w="med" type="none"/>
            <a:tailEnd len="med" w="med" type="triangle"/>
          </a:ln>
        </p:spPr>
      </p:cxnSp>
      <p:cxnSp>
        <p:nvCxnSpPr>
          <p:cNvPr id="393" name="Google Shape;393;p40"/>
          <p:cNvCxnSpPr/>
          <p:nvPr/>
        </p:nvCxnSpPr>
        <p:spPr>
          <a:xfrm>
            <a:off x="7364400" y="2487975"/>
            <a:ext cx="4500" cy="651900"/>
          </a:xfrm>
          <a:prstGeom prst="straightConnector1">
            <a:avLst/>
          </a:prstGeom>
          <a:noFill/>
          <a:ln cap="flat" cmpd="sng" w="19050">
            <a:solidFill>
              <a:schemeClr val="lt2"/>
            </a:solidFill>
            <a:prstDash val="solid"/>
            <a:round/>
            <a:headEnd len="med" w="med" type="none"/>
            <a:tailEnd len="med" w="med" type="triangle"/>
          </a:ln>
        </p:spPr>
      </p:cxnSp>
      <p:cxnSp>
        <p:nvCxnSpPr>
          <p:cNvPr id="394" name="Google Shape;394;p40"/>
          <p:cNvCxnSpPr/>
          <p:nvPr/>
        </p:nvCxnSpPr>
        <p:spPr>
          <a:xfrm>
            <a:off x="7652400" y="2487975"/>
            <a:ext cx="4500" cy="651900"/>
          </a:xfrm>
          <a:prstGeom prst="straightConnector1">
            <a:avLst/>
          </a:prstGeom>
          <a:noFill/>
          <a:ln cap="flat" cmpd="sng" w="19050">
            <a:solidFill>
              <a:schemeClr val="lt2"/>
            </a:solidFill>
            <a:prstDash val="solid"/>
            <a:round/>
            <a:headEnd len="med" w="med" type="none"/>
            <a:tailEnd len="med" w="med" type="triangle"/>
          </a:ln>
        </p:spPr>
      </p:cxnSp>
      <p:cxnSp>
        <p:nvCxnSpPr>
          <p:cNvPr id="395" name="Google Shape;395;p40"/>
          <p:cNvCxnSpPr/>
          <p:nvPr/>
        </p:nvCxnSpPr>
        <p:spPr>
          <a:xfrm>
            <a:off x="7952125" y="2487975"/>
            <a:ext cx="4500" cy="651900"/>
          </a:xfrm>
          <a:prstGeom prst="straightConnector1">
            <a:avLst/>
          </a:prstGeom>
          <a:noFill/>
          <a:ln cap="flat" cmpd="sng" w="19050">
            <a:solidFill>
              <a:schemeClr val="lt2"/>
            </a:solidFill>
            <a:prstDash val="solid"/>
            <a:round/>
            <a:headEnd len="med" w="med" type="none"/>
            <a:tailEnd len="med" w="med" type="triangle"/>
          </a:ln>
        </p:spPr>
      </p:cxnSp>
      <p:cxnSp>
        <p:nvCxnSpPr>
          <p:cNvPr id="396" name="Google Shape;396;p40"/>
          <p:cNvCxnSpPr/>
          <p:nvPr/>
        </p:nvCxnSpPr>
        <p:spPr>
          <a:xfrm>
            <a:off x="8251850" y="2487975"/>
            <a:ext cx="4500" cy="651900"/>
          </a:xfrm>
          <a:prstGeom prst="straightConnector1">
            <a:avLst/>
          </a:prstGeom>
          <a:noFill/>
          <a:ln cap="flat" cmpd="sng" w="19050">
            <a:solidFill>
              <a:schemeClr val="lt2"/>
            </a:solidFill>
            <a:prstDash val="solid"/>
            <a:round/>
            <a:headEnd len="med" w="med" type="none"/>
            <a:tailEnd len="med" w="med" type="triangle"/>
          </a:ln>
        </p:spPr>
      </p:cxnSp>
      <p:sp>
        <p:nvSpPr>
          <p:cNvPr id="397" name="Google Shape;397;p40"/>
          <p:cNvSpPr txBox="1"/>
          <p:nvPr>
            <p:ph idx="1" type="body"/>
          </p:nvPr>
        </p:nvSpPr>
        <p:spPr>
          <a:xfrm>
            <a:off x="2403575" y="4131750"/>
            <a:ext cx="1803900" cy="4926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SzPts val="275"/>
              <a:buNone/>
            </a:pPr>
            <a:r>
              <a:rPr lang="en" sz="2025">
                <a:latin typeface="Arial"/>
                <a:ea typeface="Arial"/>
                <a:cs typeface="Arial"/>
                <a:sym typeface="Arial"/>
              </a:rPr>
              <a:t>‘A’ + 10 = ‘K’</a:t>
            </a:r>
            <a:endParaRPr sz="2025">
              <a:latin typeface="Arial"/>
              <a:ea typeface="Arial"/>
              <a:cs typeface="Arial"/>
              <a:sym typeface="Arial"/>
            </a:endParaRPr>
          </a:p>
          <a:p>
            <a:pPr indent="0" lvl="0" marL="0" rtl="0" algn="l">
              <a:lnSpc>
                <a:spcPct val="95000"/>
              </a:lnSpc>
              <a:spcBef>
                <a:spcPts val="1200"/>
              </a:spcBef>
              <a:spcAft>
                <a:spcPts val="1200"/>
              </a:spcAft>
              <a:buSzPts val="275"/>
              <a:buNone/>
            </a:pPr>
            <a:r>
              <a:t/>
            </a:r>
            <a:endParaRPr sz="925"/>
          </a:p>
        </p:txBody>
      </p:sp>
      <p:sp>
        <p:nvSpPr>
          <p:cNvPr id="398" name="Google Shape;398;p40"/>
          <p:cNvSpPr txBox="1"/>
          <p:nvPr>
            <p:ph idx="1" type="body"/>
          </p:nvPr>
        </p:nvSpPr>
        <p:spPr>
          <a:xfrm>
            <a:off x="4936525" y="4131750"/>
            <a:ext cx="1803900" cy="4926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SzPts val="275"/>
              <a:buNone/>
            </a:pPr>
            <a:r>
              <a:rPr lang="en" sz="2025">
                <a:latin typeface="Arial"/>
                <a:ea typeface="Arial"/>
                <a:cs typeface="Arial"/>
                <a:sym typeface="Arial"/>
              </a:rPr>
              <a:t>1</a:t>
            </a:r>
            <a:r>
              <a:rPr lang="en" sz="2025">
                <a:latin typeface="Arial"/>
                <a:ea typeface="Arial"/>
                <a:cs typeface="Arial"/>
                <a:sym typeface="Arial"/>
              </a:rPr>
              <a:t> + 10 = 11</a:t>
            </a:r>
            <a:endParaRPr sz="2025">
              <a:latin typeface="Arial"/>
              <a:ea typeface="Arial"/>
              <a:cs typeface="Arial"/>
              <a:sym typeface="Arial"/>
            </a:endParaRPr>
          </a:p>
          <a:p>
            <a:pPr indent="0" lvl="0" marL="0" rtl="0" algn="l">
              <a:lnSpc>
                <a:spcPct val="95000"/>
              </a:lnSpc>
              <a:spcBef>
                <a:spcPts val="1200"/>
              </a:spcBef>
              <a:spcAft>
                <a:spcPts val="1200"/>
              </a:spcAft>
              <a:buSzPts val="275"/>
              <a:buNone/>
            </a:pPr>
            <a:r>
              <a:t/>
            </a:r>
            <a:endParaRPr sz="925"/>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9"/>
                                        </p:tgtEl>
                                        <p:attrNameLst>
                                          <p:attrName>style.visibility</p:attrName>
                                        </p:attrNameLst>
                                      </p:cBhvr>
                                      <p:to>
                                        <p:strVal val="visible"/>
                                      </p:to>
                                    </p:set>
                                    <p:animEffect filter="fade" transition="in">
                                      <p:cBhvr>
                                        <p:cTn dur="1000"/>
                                        <p:tgtEl>
                                          <p:spTgt spid="369"/>
                                        </p:tgtEl>
                                      </p:cBhvr>
                                    </p:animEffect>
                                  </p:childTnLst>
                                </p:cTn>
                              </p:par>
                              <p:par>
                                <p:cTn fill="hold" nodeType="withEffect" presetClass="entr" presetID="10" presetSubtype="0">
                                  <p:stCondLst>
                                    <p:cond delay="0"/>
                                  </p:stCondLst>
                                  <p:childTnLst>
                                    <p:set>
                                      <p:cBhvr>
                                        <p:cTn dur="1" fill="hold">
                                          <p:stCondLst>
                                            <p:cond delay="0"/>
                                          </p:stCondLst>
                                        </p:cTn>
                                        <p:tgtEl>
                                          <p:spTgt spid="371"/>
                                        </p:tgtEl>
                                        <p:attrNameLst>
                                          <p:attrName>style.visibility</p:attrName>
                                        </p:attrNameLst>
                                      </p:cBhvr>
                                      <p:to>
                                        <p:strVal val="visible"/>
                                      </p:to>
                                    </p:set>
                                    <p:animEffect filter="fade" transition="in">
                                      <p:cBhvr>
                                        <p:cTn dur="1000"/>
                                        <p:tgtEl>
                                          <p:spTgt spid="37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0"/>
                                        </p:tgtEl>
                                        <p:attrNameLst>
                                          <p:attrName>style.visibility</p:attrName>
                                        </p:attrNameLst>
                                      </p:cBhvr>
                                      <p:to>
                                        <p:strVal val="visible"/>
                                      </p:to>
                                    </p:set>
                                    <p:animEffect filter="fade" transition="in">
                                      <p:cBhvr>
                                        <p:cTn dur="1000"/>
                                        <p:tgtEl>
                                          <p:spTgt spid="370"/>
                                        </p:tgtEl>
                                      </p:cBhvr>
                                    </p:animEffect>
                                  </p:childTnLst>
                                </p:cTn>
                              </p:par>
                              <p:par>
                                <p:cTn fill="hold" nodeType="withEffect" presetClass="entr" presetID="10" presetSubtype="0">
                                  <p:stCondLst>
                                    <p:cond delay="0"/>
                                  </p:stCondLst>
                                  <p:childTnLst>
                                    <p:set>
                                      <p:cBhvr>
                                        <p:cTn dur="1" fill="hold">
                                          <p:stCondLst>
                                            <p:cond delay="0"/>
                                          </p:stCondLst>
                                        </p:cTn>
                                        <p:tgtEl>
                                          <p:spTgt spid="372"/>
                                        </p:tgtEl>
                                        <p:attrNameLst>
                                          <p:attrName>style.visibility</p:attrName>
                                        </p:attrNameLst>
                                      </p:cBhvr>
                                      <p:to>
                                        <p:strVal val="visible"/>
                                      </p:to>
                                    </p:set>
                                    <p:animEffect filter="fade" transition="in">
                                      <p:cBhvr>
                                        <p:cTn dur="1000"/>
                                        <p:tgtEl>
                                          <p:spTgt spid="372"/>
                                        </p:tgtEl>
                                      </p:cBhvr>
                                    </p:animEffect>
                                  </p:childTnLst>
                                </p:cTn>
                              </p:par>
                              <p:par>
                                <p:cTn fill="hold" nodeType="withEffect" presetClass="entr" presetID="10" presetSubtype="0">
                                  <p:stCondLst>
                                    <p:cond delay="0"/>
                                  </p:stCondLst>
                                  <p:childTnLst>
                                    <p:set>
                                      <p:cBhvr>
                                        <p:cTn dur="1" fill="hold">
                                          <p:stCondLst>
                                            <p:cond delay="0"/>
                                          </p:stCondLst>
                                        </p:cTn>
                                        <p:tgtEl>
                                          <p:spTgt spid="373"/>
                                        </p:tgtEl>
                                        <p:attrNameLst>
                                          <p:attrName>style.visibility</p:attrName>
                                        </p:attrNameLst>
                                      </p:cBhvr>
                                      <p:to>
                                        <p:strVal val="visible"/>
                                      </p:to>
                                    </p:set>
                                    <p:animEffect filter="fade" transition="in">
                                      <p:cBhvr>
                                        <p:cTn dur="1000"/>
                                        <p:tgtEl>
                                          <p:spTgt spid="373"/>
                                        </p:tgtEl>
                                      </p:cBhvr>
                                    </p:animEffect>
                                  </p:childTnLst>
                                </p:cTn>
                              </p:par>
                              <p:par>
                                <p:cTn fill="hold" nodeType="withEffect" presetClass="entr" presetID="10" presetSubtype="0">
                                  <p:stCondLst>
                                    <p:cond delay="0"/>
                                  </p:stCondLst>
                                  <p:childTnLst>
                                    <p:set>
                                      <p:cBhvr>
                                        <p:cTn dur="1" fill="hold">
                                          <p:stCondLst>
                                            <p:cond delay="0"/>
                                          </p:stCondLst>
                                        </p:cTn>
                                        <p:tgtEl>
                                          <p:spTgt spid="374"/>
                                        </p:tgtEl>
                                        <p:attrNameLst>
                                          <p:attrName>style.visibility</p:attrName>
                                        </p:attrNameLst>
                                      </p:cBhvr>
                                      <p:to>
                                        <p:strVal val="visible"/>
                                      </p:to>
                                    </p:set>
                                    <p:animEffect filter="fade" transition="in">
                                      <p:cBhvr>
                                        <p:cTn dur="1000"/>
                                        <p:tgtEl>
                                          <p:spTgt spid="374"/>
                                        </p:tgtEl>
                                      </p:cBhvr>
                                    </p:animEffect>
                                  </p:childTnLst>
                                </p:cTn>
                              </p:par>
                              <p:par>
                                <p:cTn fill="hold" nodeType="withEffect" presetClass="entr" presetID="10" presetSubtype="0">
                                  <p:stCondLst>
                                    <p:cond delay="0"/>
                                  </p:stCondLst>
                                  <p:childTnLst>
                                    <p:set>
                                      <p:cBhvr>
                                        <p:cTn dur="1" fill="hold">
                                          <p:stCondLst>
                                            <p:cond delay="0"/>
                                          </p:stCondLst>
                                        </p:cTn>
                                        <p:tgtEl>
                                          <p:spTgt spid="375"/>
                                        </p:tgtEl>
                                        <p:attrNameLst>
                                          <p:attrName>style.visibility</p:attrName>
                                        </p:attrNameLst>
                                      </p:cBhvr>
                                      <p:to>
                                        <p:strVal val="visible"/>
                                      </p:to>
                                    </p:set>
                                    <p:animEffect filter="fade" transition="in">
                                      <p:cBhvr>
                                        <p:cTn dur="1000"/>
                                        <p:tgtEl>
                                          <p:spTgt spid="375"/>
                                        </p:tgtEl>
                                      </p:cBhvr>
                                    </p:animEffect>
                                  </p:childTnLst>
                                </p:cTn>
                              </p:par>
                              <p:par>
                                <p:cTn fill="hold" nodeType="withEffect" presetClass="entr" presetID="10" presetSubtype="0">
                                  <p:stCondLst>
                                    <p:cond delay="0"/>
                                  </p:stCondLst>
                                  <p:childTnLst>
                                    <p:set>
                                      <p:cBhvr>
                                        <p:cTn dur="1" fill="hold">
                                          <p:stCondLst>
                                            <p:cond delay="0"/>
                                          </p:stCondLst>
                                        </p:cTn>
                                        <p:tgtEl>
                                          <p:spTgt spid="376"/>
                                        </p:tgtEl>
                                        <p:attrNameLst>
                                          <p:attrName>style.visibility</p:attrName>
                                        </p:attrNameLst>
                                      </p:cBhvr>
                                      <p:to>
                                        <p:strVal val="visible"/>
                                      </p:to>
                                    </p:set>
                                    <p:animEffect filter="fade" transition="in">
                                      <p:cBhvr>
                                        <p:cTn dur="1000"/>
                                        <p:tgtEl>
                                          <p:spTgt spid="376"/>
                                        </p:tgtEl>
                                      </p:cBhvr>
                                    </p:animEffect>
                                  </p:childTnLst>
                                </p:cTn>
                              </p:par>
                              <p:par>
                                <p:cTn fill="hold" nodeType="withEffect" presetClass="entr" presetID="10" presetSubtype="0">
                                  <p:stCondLst>
                                    <p:cond delay="0"/>
                                  </p:stCondLst>
                                  <p:childTnLst>
                                    <p:set>
                                      <p:cBhvr>
                                        <p:cTn dur="1" fill="hold">
                                          <p:stCondLst>
                                            <p:cond delay="0"/>
                                          </p:stCondLst>
                                        </p:cTn>
                                        <p:tgtEl>
                                          <p:spTgt spid="377"/>
                                        </p:tgtEl>
                                        <p:attrNameLst>
                                          <p:attrName>style.visibility</p:attrName>
                                        </p:attrNameLst>
                                      </p:cBhvr>
                                      <p:to>
                                        <p:strVal val="visible"/>
                                      </p:to>
                                    </p:set>
                                    <p:animEffect filter="fade" transition="in">
                                      <p:cBhvr>
                                        <p:cTn dur="1000"/>
                                        <p:tgtEl>
                                          <p:spTgt spid="377"/>
                                        </p:tgtEl>
                                      </p:cBhvr>
                                    </p:animEffect>
                                  </p:childTnLst>
                                </p:cTn>
                              </p:par>
                              <p:par>
                                <p:cTn fill="hold" nodeType="withEffect" presetClass="entr" presetID="10" presetSubtype="0">
                                  <p:stCondLst>
                                    <p:cond delay="0"/>
                                  </p:stCondLst>
                                  <p:childTnLst>
                                    <p:set>
                                      <p:cBhvr>
                                        <p:cTn dur="1" fill="hold">
                                          <p:stCondLst>
                                            <p:cond delay="0"/>
                                          </p:stCondLst>
                                        </p:cTn>
                                        <p:tgtEl>
                                          <p:spTgt spid="378"/>
                                        </p:tgtEl>
                                        <p:attrNameLst>
                                          <p:attrName>style.visibility</p:attrName>
                                        </p:attrNameLst>
                                      </p:cBhvr>
                                      <p:to>
                                        <p:strVal val="visible"/>
                                      </p:to>
                                    </p:set>
                                    <p:animEffect filter="fade" transition="in">
                                      <p:cBhvr>
                                        <p:cTn dur="1000"/>
                                        <p:tgtEl>
                                          <p:spTgt spid="378"/>
                                        </p:tgtEl>
                                      </p:cBhvr>
                                    </p:animEffect>
                                  </p:childTnLst>
                                </p:cTn>
                              </p:par>
                              <p:par>
                                <p:cTn fill="hold" nodeType="withEffect" presetClass="entr" presetID="10" presetSubtype="0">
                                  <p:stCondLst>
                                    <p:cond delay="0"/>
                                  </p:stCondLst>
                                  <p:childTnLst>
                                    <p:set>
                                      <p:cBhvr>
                                        <p:cTn dur="1" fill="hold">
                                          <p:stCondLst>
                                            <p:cond delay="0"/>
                                          </p:stCondLst>
                                        </p:cTn>
                                        <p:tgtEl>
                                          <p:spTgt spid="379"/>
                                        </p:tgtEl>
                                        <p:attrNameLst>
                                          <p:attrName>style.visibility</p:attrName>
                                        </p:attrNameLst>
                                      </p:cBhvr>
                                      <p:to>
                                        <p:strVal val="visible"/>
                                      </p:to>
                                    </p:set>
                                    <p:animEffect filter="fade" transition="in">
                                      <p:cBhvr>
                                        <p:cTn dur="1000"/>
                                        <p:tgtEl>
                                          <p:spTgt spid="379"/>
                                        </p:tgtEl>
                                      </p:cBhvr>
                                    </p:animEffect>
                                  </p:childTnLst>
                                </p:cTn>
                              </p:par>
                              <p:par>
                                <p:cTn fill="hold" nodeType="withEffect" presetClass="entr" presetID="10" presetSubtype="0">
                                  <p:stCondLst>
                                    <p:cond delay="0"/>
                                  </p:stCondLst>
                                  <p:childTnLst>
                                    <p:set>
                                      <p:cBhvr>
                                        <p:cTn dur="1" fill="hold">
                                          <p:stCondLst>
                                            <p:cond delay="0"/>
                                          </p:stCondLst>
                                        </p:cTn>
                                        <p:tgtEl>
                                          <p:spTgt spid="380"/>
                                        </p:tgtEl>
                                        <p:attrNameLst>
                                          <p:attrName>style.visibility</p:attrName>
                                        </p:attrNameLst>
                                      </p:cBhvr>
                                      <p:to>
                                        <p:strVal val="visible"/>
                                      </p:to>
                                    </p:set>
                                    <p:animEffect filter="fade" transition="in">
                                      <p:cBhvr>
                                        <p:cTn dur="1000"/>
                                        <p:tgtEl>
                                          <p:spTgt spid="380"/>
                                        </p:tgtEl>
                                      </p:cBhvr>
                                    </p:animEffect>
                                  </p:childTnLst>
                                </p:cTn>
                              </p:par>
                              <p:par>
                                <p:cTn fill="hold" nodeType="withEffect" presetClass="entr" presetID="10" presetSubtype="0">
                                  <p:stCondLst>
                                    <p:cond delay="0"/>
                                  </p:stCondLst>
                                  <p:childTnLst>
                                    <p:set>
                                      <p:cBhvr>
                                        <p:cTn dur="1" fill="hold">
                                          <p:stCondLst>
                                            <p:cond delay="0"/>
                                          </p:stCondLst>
                                        </p:cTn>
                                        <p:tgtEl>
                                          <p:spTgt spid="381"/>
                                        </p:tgtEl>
                                        <p:attrNameLst>
                                          <p:attrName>style.visibility</p:attrName>
                                        </p:attrNameLst>
                                      </p:cBhvr>
                                      <p:to>
                                        <p:strVal val="visible"/>
                                      </p:to>
                                    </p:set>
                                    <p:animEffect filter="fade" transition="in">
                                      <p:cBhvr>
                                        <p:cTn dur="1000"/>
                                        <p:tgtEl>
                                          <p:spTgt spid="381"/>
                                        </p:tgtEl>
                                      </p:cBhvr>
                                    </p:animEffect>
                                  </p:childTnLst>
                                </p:cTn>
                              </p:par>
                              <p:par>
                                <p:cTn fill="hold" nodeType="withEffect" presetClass="entr" presetID="10" presetSubtype="0">
                                  <p:stCondLst>
                                    <p:cond delay="0"/>
                                  </p:stCondLst>
                                  <p:childTnLst>
                                    <p:set>
                                      <p:cBhvr>
                                        <p:cTn dur="1" fill="hold">
                                          <p:stCondLst>
                                            <p:cond delay="0"/>
                                          </p:stCondLst>
                                        </p:cTn>
                                        <p:tgtEl>
                                          <p:spTgt spid="382"/>
                                        </p:tgtEl>
                                        <p:attrNameLst>
                                          <p:attrName>style.visibility</p:attrName>
                                        </p:attrNameLst>
                                      </p:cBhvr>
                                      <p:to>
                                        <p:strVal val="visible"/>
                                      </p:to>
                                    </p:set>
                                    <p:animEffect filter="fade" transition="in">
                                      <p:cBhvr>
                                        <p:cTn dur="1000"/>
                                        <p:tgtEl>
                                          <p:spTgt spid="382"/>
                                        </p:tgtEl>
                                      </p:cBhvr>
                                    </p:animEffect>
                                  </p:childTnLst>
                                </p:cTn>
                              </p:par>
                              <p:par>
                                <p:cTn fill="hold" nodeType="withEffect" presetClass="entr" presetID="10" presetSubtype="0">
                                  <p:stCondLst>
                                    <p:cond delay="0"/>
                                  </p:stCondLst>
                                  <p:childTnLst>
                                    <p:set>
                                      <p:cBhvr>
                                        <p:cTn dur="1" fill="hold">
                                          <p:stCondLst>
                                            <p:cond delay="0"/>
                                          </p:stCondLst>
                                        </p:cTn>
                                        <p:tgtEl>
                                          <p:spTgt spid="383"/>
                                        </p:tgtEl>
                                        <p:attrNameLst>
                                          <p:attrName>style.visibility</p:attrName>
                                        </p:attrNameLst>
                                      </p:cBhvr>
                                      <p:to>
                                        <p:strVal val="visible"/>
                                      </p:to>
                                    </p:set>
                                    <p:animEffect filter="fade" transition="in">
                                      <p:cBhvr>
                                        <p:cTn dur="1000"/>
                                        <p:tgtEl>
                                          <p:spTgt spid="383"/>
                                        </p:tgtEl>
                                      </p:cBhvr>
                                    </p:animEffect>
                                  </p:childTnLst>
                                </p:cTn>
                              </p:par>
                              <p:par>
                                <p:cTn fill="hold" nodeType="withEffect" presetClass="entr" presetID="10" presetSubtype="0">
                                  <p:stCondLst>
                                    <p:cond delay="0"/>
                                  </p:stCondLst>
                                  <p:childTnLst>
                                    <p:set>
                                      <p:cBhvr>
                                        <p:cTn dur="1" fill="hold">
                                          <p:stCondLst>
                                            <p:cond delay="0"/>
                                          </p:stCondLst>
                                        </p:cTn>
                                        <p:tgtEl>
                                          <p:spTgt spid="384"/>
                                        </p:tgtEl>
                                        <p:attrNameLst>
                                          <p:attrName>style.visibility</p:attrName>
                                        </p:attrNameLst>
                                      </p:cBhvr>
                                      <p:to>
                                        <p:strVal val="visible"/>
                                      </p:to>
                                    </p:set>
                                    <p:animEffect filter="fade" transition="in">
                                      <p:cBhvr>
                                        <p:cTn dur="1000"/>
                                        <p:tgtEl>
                                          <p:spTgt spid="384"/>
                                        </p:tgtEl>
                                      </p:cBhvr>
                                    </p:animEffect>
                                  </p:childTnLst>
                                </p:cTn>
                              </p:par>
                              <p:par>
                                <p:cTn fill="hold" nodeType="withEffect" presetClass="entr" presetID="10" presetSubtype="0">
                                  <p:stCondLst>
                                    <p:cond delay="0"/>
                                  </p:stCondLst>
                                  <p:childTnLst>
                                    <p:set>
                                      <p:cBhvr>
                                        <p:cTn dur="1" fill="hold">
                                          <p:stCondLst>
                                            <p:cond delay="0"/>
                                          </p:stCondLst>
                                        </p:cTn>
                                        <p:tgtEl>
                                          <p:spTgt spid="385"/>
                                        </p:tgtEl>
                                        <p:attrNameLst>
                                          <p:attrName>style.visibility</p:attrName>
                                        </p:attrNameLst>
                                      </p:cBhvr>
                                      <p:to>
                                        <p:strVal val="visible"/>
                                      </p:to>
                                    </p:set>
                                    <p:animEffect filter="fade" transition="in">
                                      <p:cBhvr>
                                        <p:cTn dur="1000"/>
                                        <p:tgtEl>
                                          <p:spTgt spid="385"/>
                                        </p:tgtEl>
                                      </p:cBhvr>
                                    </p:animEffect>
                                  </p:childTnLst>
                                </p:cTn>
                              </p:par>
                              <p:par>
                                <p:cTn fill="hold" nodeType="withEffect" presetClass="entr" presetID="10" presetSubtype="0">
                                  <p:stCondLst>
                                    <p:cond delay="0"/>
                                  </p:stCondLst>
                                  <p:childTnLst>
                                    <p:set>
                                      <p:cBhvr>
                                        <p:cTn dur="1" fill="hold">
                                          <p:stCondLst>
                                            <p:cond delay="0"/>
                                          </p:stCondLst>
                                        </p:cTn>
                                        <p:tgtEl>
                                          <p:spTgt spid="386"/>
                                        </p:tgtEl>
                                        <p:attrNameLst>
                                          <p:attrName>style.visibility</p:attrName>
                                        </p:attrNameLst>
                                      </p:cBhvr>
                                      <p:to>
                                        <p:strVal val="visible"/>
                                      </p:to>
                                    </p:set>
                                    <p:animEffect filter="fade" transition="in">
                                      <p:cBhvr>
                                        <p:cTn dur="1000"/>
                                        <p:tgtEl>
                                          <p:spTgt spid="386"/>
                                        </p:tgtEl>
                                      </p:cBhvr>
                                    </p:animEffect>
                                  </p:childTnLst>
                                </p:cTn>
                              </p:par>
                              <p:par>
                                <p:cTn fill="hold" nodeType="withEffect" presetClass="entr" presetID="10" presetSubtype="0">
                                  <p:stCondLst>
                                    <p:cond delay="0"/>
                                  </p:stCondLst>
                                  <p:childTnLst>
                                    <p:set>
                                      <p:cBhvr>
                                        <p:cTn dur="1" fill="hold">
                                          <p:stCondLst>
                                            <p:cond delay="0"/>
                                          </p:stCondLst>
                                        </p:cTn>
                                        <p:tgtEl>
                                          <p:spTgt spid="387"/>
                                        </p:tgtEl>
                                        <p:attrNameLst>
                                          <p:attrName>style.visibility</p:attrName>
                                        </p:attrNameLst>
                                      </p:cBhvr>
                                      <p:to>
                                        <p:strVal val="visible"/>
                                      </p:to>
                                    </p:set>
                                    <p:animEffect filter="fade" transition="in">
                                      <p:cBhvr>
                                        <p:cTn dur="1000"/>
                                        <p:tgtEl>
                                          <p:spTgt spid="387"/>
                                        </p:tgtEl>
                                      </p:cBhvr>
                                    </p:animEffect>
                                  </p:childTnLst>
                                </p:cTn>
                              </p:par>
                              <p:par>
                                <p:cTn fill="hold" nodeType="withEffect" presetClass="entr" presetID="10" presetSubtype="0">
                                  <p:stCondLst>
                                    <p:cond delay="0"/>
                                  </p:stCondLst>
                                  <p:childTnLst>
                                    <p:set>
                                      <p:cBhvr>
                                        <p:cTn dur="1" fill="hold">
                                          <p:stCondLst>
                                            <p:cond delay="0"/>
                                          </p:stCondLst>
                                        </p:cTn>
                                        <p:tgtEl>
                                          <p:spTgt spid="388"/>
                                        </p:tgtEl>
                                        <p:attrNameLst>
                                          <p:attrName>style.visibility</p:attrName>
                                        </p:attrNameLst>
                                      </p:cBhvr>
                                      <p:to>
                                        <p:strVal val="visible"/>
                                      </p:to>
                                    </p:set>
                                    <p:animEffect filter="fade" transition="in">
                                      <p:cBhvr>
                                        <p:cTn dur="1000"/>
                                        <p:tgtEl>
                                          <p:spTgt spid="388"/>
                                        </p:tgtEl>
                                      </p:cBhvr>
                                    </p:animEffect>
                                  </p:childTnLst>
                                </p:cTn>
                              </p:par>
                              <p:par>
                                <p:cTn fill="hold" nodeType="withEffect" presetClass="entr" presetID="10" presetSubtype="0">
                                  <p:stCondLst>
                                    <p:cond delay="0"/>
                                  </p:stCondLst>
                                  <p:childTnLst>
                                    <p:set>
                                      <p:cBhvr>
                                        <p:cTn dur="1" fill="hold">
                                          <p:stCondLst>
                                            <p:cond delay="0"/>
                                          </p:stCondLst>
                                        </p:cTn>
                                        <p:tgtEl>
                                          <p:spTgt spid="389"/>
                                        </p:tgtEl>
                                        <p:attrNameLst>
                                          <p:attrName>style.visibility</p:attrName>
                                        </p:attrNameLst>
                                      </p:cBhvr>
                                      <p:to>
                                        <p:strVal val="visible"/>
                                      </p:to>
                                    </p:set>
                                    <p:animEffect filter="fade" transition="in">
                                      <p:cBhvr>
                                        <p:cTn dur="1000"/>
                                        <p:tgtEl>
                                          <p:spTgt spid="389"/>
                                        </p:tgtEl>
                                      </p:cBhvr>
                                    </p:animEffect>
                                  </p:childTnLst>
                                </p:cTn>
                              </p:par>
                              <p:par>
                                <p:cTn fill="hold" nodeType="withEffect" presetClass="entr" presetID="10" presetSubtype="0">
                                  <p:stCondLst>
                                    <p:cond delay="0"/>
                                  </p:stCondLst>
                                  <p:childTnLst>
                                    <p:set>
                                      <p:cBhvr>
                                        <p:cTn dur="1" fill="hold">
                                          <p:stCondLst>
                                            <p:cond delay="0"/>
                                          </p:stCondLst>
                                        </p:cTn>
                                        <p:tgtEl>
                                          <p:spTgt spid="390"/>
                                        </p:tgtEl>
                                        <p:attrNameLst>
                                          <p:attrName>style.visibility</p:attrName>
                                        </p:attrNameLst>
                                      </p:cBhvr>
                                      <p:to>
                                        <p:strVal val="visible"/>
                                      </p:to>
                                    </p:set>
                                    <p:animEffect filter="fade" transition="in">
                                      <p:cBhvr>
                                        <p:cTn dur="1000"/>
                                        <p:tgtEl>
                                          <p:spTgt spid="390"/>
                                        </p:tgtEl>
                                      </p:cBhvr>
                                    </p:animEffect>
                                  </p:childTnLst>
                                </p:cTn>
                              </p:par>
                              <p:par>
                                <p:cTn fill="hold" nodeType="withEffect" presetClass="entr" presetID="10" presetSubtype="0">
                                  <p:stCondLst>
                                    <p:cond delay="0"/>
                                  </p:stCondLst>
                                  <p:childTnLst>
                                    <p:set>
                                      <p:cBhvr>
                                        <p:cTn dur="1" fill="hold">
                                          <p:stCondLst>
                                            <p:cond delay="0"/>
                                          </p:stCondLst>
                                        </p:cTn>
                                        <p:tgtEl>
                                          <p:spTgt spid="391"/>
                                        </p:tgtEl>
                                        <p:attrNameLst>
                                          <p:attrName>style.visibility</p:attrName>
                                        </p:attrNameLst>
                                      </p:cBhvr>
                                      <p:to>
                                        <p:strVal val="visible"/>
                                      </p:to>
                                    </p:set>
                                    <p:animEffect filter="fade" transition="in">
                                      <p:cBhvr>
                                        <p:cTn dur="1000"/>
                                        <p:tgtEl>
                                          <p:spTgt spid="391"/>
                                        </p:tgtEl>
                                      </p:cBhvr>
                                    </p:animEffect>
                                  </p:childTnLst>
                                </p:cTn>
                              </p:par>
                              <p:par>
                                <p:cTn fill="hold" nodeType="withEffect" presetClass="entr" presetID="10" presetSubtype="0">
                                  <p:stCondLst>
                                    <p:cond delay="0"/>
                                  </p:stCondLst>
                                  <p:childTnLst>
                                    <p:set>
                                      <p:cBhvr>
                                        <p:cTn dur="1" fill="hold">
                                          <p:stCondLst>
                                            <p:cond delay="0"/>
                                          </p:stCondLst>
                                        </p:cTn>
                                        <p:tgtEl>
                                          <p:spTgt spid="392"/>
                                        </p:tgtEl>
                                        <p:attrNameLst>
                                          <p:attrName>style.visibility</p:attrName>
                                        </p:attrNameLst>
                                      </p:cBhvr>
                                      <p:to>
                                        <p:strVal val="visible"/>
                                      </p:to>
                                    </p:set>
                                    <p:animEffect filter="fade" transition="in">
                                      <p:cBhvr>
                                        <p:cTn dur="1000"/>
                                        <p:tgtEl>
                                          <p:spTgt spid="392"/>
                                        </p:tgtEl>
                                      </p:cBhvr>
                                    </p:animEffect>
                                  </p:childTnLst>
                                </p:cTn>
                              </p:par>
                              <p:par>
                                <p:cTn fill="hold" nodeType="withEffect" presetClass="entr" presetID="10" presetSubtype="0">
                                  <p:stCondLst>
                                    <p:cond delay="0"/>
                                  </p:stCondLst>
                                  <p:childTnLst>
                                    <p:set>
                                      <p:cBhvr>
                                        <p:cTn dur="1" fill="hold">
                                          <p:stCondLst>
                                            <p:cond delay="0"/>
                                          </p:stCondLst>
                                        </p:cTn>
                                        <p:tgtEl>
                                          <p:spTgt spid="393"/>
                                        </p:tgtEl>
                                        <p:attrNameLst>
                                          <p:attrName>style.visibility</p:attrName>
                                        </p:attrNameLst>
                                      </p:cBhvr>
                                      <p:to>
                                        <p:strVal val="visible"/>
                                      </p:to>
                                    </p:set>
                                    <p:animEffect filter="fade" transition="in">
                                      <p:cBhvr>
                                        <p:cTn dur="1000"/>
                                        <p:tgtEl>
                                          <p:spTgt spid="393"/>
                                        </p:tgtEl>
                                      </p:cBhvr>
                                    </p:animEffect>
                                  </p:childTnLst>
                                </p:cTn>
                              </p:par>
                              <p:par>
                                <p:cTn fill="hold" nodeType="withEffect" presetClass="entr" presetID="10" presetSubtype="0">
                                  <p:stCondLst>
                                    <p:cond delay="0"/>
                                  </p:stCondLst>
                                  <p:childTnLst>
                                    <p:set>
                                      <p:cBhvr>
                                        <p:cTn dur="1" fill="hold">
                                          <p:stCondLst>
                                            <p:cond delay="0"/>
                                          </p:stCondLst>
                                        </p:cTn>
                                        <p:tgtEl>
                                          <p:spTgt spid="394"/>
                                        </p:tgtEl>
                                        <p:attrNameLst>
                                          <p:attrName>style.visibility</p:attrName>
                                        </p:attrNameLst>
                                      </p:cBhvr>
                                      <p:to>
                                        <p:strVal val="visible"/>
                                      </p:to>
                                    </p:set>
                                    <p:animEffect filter="fade" transition="in">
                                      <p:cBhvr>
                                        <p:cTn dur="1000"/>
                                        <p:tgtEl>
                                          <p:spTgt spid="394"/>
                                        </p:tgtEl>
                                      </p:cBhvr>
                                    </p:animEffect>
                                  </p:childTnLst>
                                </p:cTn>
                              </p:par>
                              <p:par>
                                <p:cTn fill="hold" nodeType="withEffect" presetClass="entr" presetID="10" presetSubtype="0">
                                  <p:stCondLst>
                                    <p:cond delay="0"/>
                                  </p:stCondLst>
                                  <p:childTnLst>
                                    <p:set>
                                      <p:cBhvr>
                                        <p:cTn dur="1" fill="hold">
                                          <p:stCondLst>
                                            <p:cond delay="0"/>
                                          </p:stCondLst>
                                        </p:cTn>
                                        <p:tgtEl>
                                          <p:spTgt spid="395"/>
                                        </p:tgtEl>
                                        <p:attrNameLst>
                                          <p:attrName>style.visibility</p:attrName>
                                        </p:attrNameLst>
                                      </p:cBhvr>
                                      <p:to>
                                        <p:strVal val="visible"/>
                                      </p:to>
                                    </p:set>
                                    <p:animEffect filter="fade" transition="in">
                                      <p:cBhvr>
                                        <p:cTn dur="1000"/>
                                        <p:tgtEl>
                                          <p:spTgt spid="395"/>
                                        </p:tgtEl>
                                      </p:cBhvr>
                                    </p:animEffect>
                                  </p:childTnLst>
                                </p:cTn>
                              </p:par>
                              <p:par>
                                <p:cTn fill="hold" nodeType="withEffect" presetClass="entr" presetID="10" presetSubtype="0">
                                  <p:stCondLst>
                                    <p:cond delay="0"/>
                                  </p:stCondLst>
                                  <p:childTnLst>
                                    <p:set>
                                      <p:cBhvr>
                                        <p:cTn dur="1" fill="hold">
                                          <p:stCondLst>
                                            <p:cond delay="0"/>
                                          </p:stCondLst>
                                        </p:cTn>
                                        <p:tgtEl>
                                          <p:spTgt spid="396"/>
                                        </p:tgtEl>
                                        <p:attrNameLst>
                                          <p:attrName>style.visibility</p:attrName>
                                        </p:attrNameLst>
                                      </p:cBhvr>
                                      <p:to>
                                        <p:strVal val="visible"/>
                                      </p:to>
                                    </p:set>
                                    <p:animEffect filter="fade" transition="in">
                                      <p:cBhvr>
                                        <p:cTn dur="1000"/>
                                        <p:tgtEl>
                                          <p:spTgt spid="39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7"/>
                                        </p:tgtEl>
                                        <p:attrNameLst>
                                          <p:attrName>style.visibility</p:attrName>
                                        </p:attrNameLst>
                                      </p:cBhvr>
                                      <p:to>
                                        <p:strVal val="visible"/>
                                      </p:to>
                                    </p:set>
                                    <p:animEffect filter="fade" transition="in">
                                      <p:cBhvr>
                                        <p:cTn dur="1000"/>
                                        <p:tgtEl>
                                          <p:spTgt spid="397"/>
                                        </p:tgtEl>
                                      </p:cBhvr>
                                    </p:animEffect>
                                  </p:childTnLst>
                                </p:cTn>
                              </p:par>
                              <p:par>
                                <p:cTn fill="hold" nodeType="withEffect" presetClass="entr" presetID="10" presetSubtype="0">
                                  <p:stCondLst>
                                    <p:cond delay="0"/>
                                  </p:stCondLst>
                                  <p:childTnLst>
                                    <p:set>
                                      <p:cBhvr>
                                        <p:cTn dur="1" fill="hold">
                                          <p:stCondLst>
                                            <p:cond delay="0"/>
                                          </p:stCondLst>
                                        </p:cTn>
                                        <p:tgtEl>
                                          <p:spTgt spid="398"/>
                                        </p:tgtEl>
                                        <p:attrNameLst>
                                          <p:attrName>style.visibility</p:attrName>
                                        </p:attrNameLst>
                                      </p:cBhvr>
                                      <p:to>
                                        <p:strVal val="visible"/>
                                      </p:to>
                                    </p:set>
                                    <p:animEffect filter="fade" transition="in">
                                      <p:cBhvr>
                                        <p:cTn dur="1100"/>
                                        <p:tgtEl>
                                          <p:spTgt spid="39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p41"/>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How it works</a:t>
            </a:r>
            <a:endParaRPr/>
          </a:p>
        </p:txBody>
      </p:sp>
      <p:pic>
        <p:nvPicPr>
          <p:cNvPr id="404" name="Google Shape;404;p41"/>
          <p:cNvPicPr preferRelativeResize="0"/>
          <p:nvPr/>
        </p:nvPicPr>
        <p:blipFill>
          <a:blip r:embed="rId3">
            <a:alphaModFix/>
          </a:blip>
          <a:stretch>
            <a:fillRect/>
          </a:stretch>
        </p:blipFill>
        <p:spPr>
          <a:xfrm>
            <a:off x="1985363" y="1058075"/>
            <a:ext cx="5173273" cy="35308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15"/>
          <p:cNvSpPr txBox="1"/>
          <p:nvPr>
            <p:ph type="title"/>
          </p:nvPr>
        </p:nvSpPr>
        <p:spPr>
          <a:xfrm>
            <a:off x="1297500" y="393750"/>
            <a:ext cx="7038900" cy="587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Cryptography Model - Bob &amp; Alice</a:t>
            </a:r>
            <a:endParaRPr b="1"/>
          </a:p>
        </p:txBody>
      </p:sp>
      <p:pic>
        <p:nvPicPr>
          <p:cNvPr id="149" name="Google Shape;149;p15"/>
          <p:cNvPicPr preferRelativeResize="0"/>
          <p:nvPr/>
        </p:nvPicPr>
        <p:blipFill>
          <a:blip r:embed="rId3">
            <a:alphaModFix/>
          </a:blip>
          <a:stretch>
            <a:fillRect/>
          </a:stretch>
        </p:blipFill>
        <p:spPr>
          <a:xfrm>
            <a:off x="1297500" y="1307850"/>
            <a:ext cx="7263161" cy="3530851"/>
          </a:xfrm>
          <a:prstGeom prst="rect">
            <a:avLst/>
          </a:prstGeom>
          <a:noFill/>
          <a:ln>
            <a:noFill/>
          </a:ln>
        </p:spPr>
      </p:pic>
      <p:pic>
        <p:nvPicPr>
          <p:cNvPr id="150" name="Google Shape;150;p15"/>
          <p:cNvPicPr preferRelativeResize="0"/>
          <p:nvPr/>
        </p:nvPicPr>
        <p:blipFill>
          <a:blip r:embed="rId4">
            <a:alphaModFix/>
          </a:blip>
          <a:stretch>
            <a:fillRect/>
          </a:stretch>
        </p:blipFill>
        <p:spPr>
          <a:xfrm>
            <a:off x="2809000" y="1998625"/>
            <a:ext cx="809625" cy="895350"/>
          </a:xfrm>
          <a:prstGeom prst="rect">
            <a:avLst/>
          </a:prstGeom>
          <a:noFill/>
          <a:ln>
            <a:noFill/>
          </a:ln>
        </p:spPr>
      </p:pic>
      <p:pic>
        <p:nvPicPr>
          <p:cNvPr id="151" name="Google Shape;151;p15"/>
          <p:cNvPicPr preferRelativeResize="0"/>
          <p:nvPr/>
        </p:nvPicPr>
        <p:blipFill>
          <a:blip r:embed="rId5">
            <a:alphaModFix/>
          </a:blip>
          <a:stretch>
            <a:fillRect/>
          </a:stretch>
        </p:blipFill>
        <p:spPr>
          <a:xfrm>
            <a:off x="3660850" y="1525276"/>
            <a:ext cx="2467876" cy="30960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sp>
        <p:nvSpPr>
          <p:cNvPr id="409" name="Google Shape;409;p42"/>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Simulation - Encryption</a:t>
            </a:r>
            <a:endParaRPr/>
          </a:p>
        </p:txBody>
      </p:sp>
      <p:sp>
        <p:nvSpPr>
          <p:cNvPr id="410" name="Google Shape;410;p42"/>
          <p:cNvSpPr txBox="1"/>
          <p:nvPr>
            <p:ph idx="1" type="body"/>
          </p:nvPr>
        </p:nvSpPr>
        <p:spPr>
          <a:xfrm>
            <a:off x="1297500" y="1009500"/>
            <a:ext cx="7038900" cy="953700"/>
          </a:xfrm>
          <a:prstGeom prst="rect">
            <a:avLst/>
          </a:prstGeom>
        </p:spPr>
        <p:txBody>
          <a:bodyPr anchorCtr="0" anchor="t" bIns="91425" lIns="91425" spcFirstLastPara="1" rIns="91425" wrap="square" tIns="91425">
            <a:normAutofit fontScale="25000" lnSpcReduction="20000"/>
          </a:bodyPr>
          <a:lstStyle/>
          <a:p>
            <a:pPr indent="0" lvl="0" marL="0" rtl="0" algn="l">
              <a:spcBef>
                <a:spcPts val="0"/>
              </a:spcBef>
              <a:spcAft>
                <a:spcPts val="0"/>
              </a:spcAft>
              <a:buNone/>
            </a:pPr>
            <a:r>
              <a:rPr lang="en" sz="6000">
                <a:latin typeface="Arial"/>
                <a:ea typeface="Arial"/>
                <a:cs typeface="Arial"/>
                <a:sym typeface="Arial"/>
              </a:rPr>
              <a:t>Original Message: CRYPTOGRAPHY </a:t>
            </a:r>
            <a:endParaRPr sz="6000">
              <a:latin typeface="Arial"/>
              <a:ea typeface="Arial"/>
              <a:cs typeface="Arial"/>
              <a:sym typeface="Arial"/>
            </a:endParaRPr>
          </a:p>
          <a:p>
            <a:pPr indent="0" lvl="0" marL="0" rtl="0" algn="l">
              <a:spcBef>
                <a:spcPts val="1200"/>
              </a:spcBef>
              <a:spcAft>
                <a:spcPts val="0"/>
              </a:spcAft>
              <a:buNone/>
            </a:pPr>
            <a:r>
              <a:rPr lang="en" sz="6000">
                <a:latin typeface="Arial"/>
                <a:ea typeface="Arial"/>
                <a:cs typeface="Arial"/>
                <a:sym typeface="Arial"/>
              </a:rPr>
              <a:t>Shift: 12</a:t>
            </a:r>
            <a:endParaRPr sz="6000">
              <a:latin typeface="Arial"/>
              <a:ea typeface="Arial"/>
              <a:cs typeface="Arial"/>
              <a:sym typeface="Arial"/>
            </a:endParaRPr>
          </a:p>
          <a:p>
            <a:pPr indent="0" lvl="0" marL="0" rtl="0" algn="l">
              <a:spcBef>
                <a:spcPts val="1200"/>
              </a:spcBef>
              <a:spcAft>
                <a:spcPts val="1200"/>
              </a:spcAft>
              <a:buNone/>
            </a:pPr>
            <a:r>
              <a:t/>
            </a:r>
            <a:endParaRPr/>
          </a:p>
        </p:txBody>
      </p:sp>
      <p:graphicFrame>
        <p:nvGraphicFramePr>
          <p:cNvPr id="411" name="Google Shape;411;p42"/>
          <p:cNvGraphicFramePr/>
          <p:nvPr/>
        </p:nvGraphicFramePr>
        <p:xfrm>
          <a:off x="743175" y="2690150"/>
          <a:ext cx="3000000" cy="3000000"/>
        </p:xfrm>
        <a:graphic>
          <a:graphicData uri="http://schemas.openxmlformats.org/drawingml/2006/table">
            <a:tbl>
              <a:tblPr>
                <a:noFill/>
                <a:tableStyleId>{E411E89E-CD07-40C0-A447-2C83C039E8EA}</a:tableStyleId>
              </a:tblPr>
              <a:tblGrid>
                <a:gridCol w="294525"/>
                <a:gridCol w="294525"/>
                <a:gridCol w="294525"/>
                <a:gridCol w="294525"/>
                <a:gridCol w="294525"/>
                <a:gridCol w="294525"/>
                <a:gridCol w="294525"/>
                <a:gridCol w="294525"/>
                <a:gridCol w="294525"/>
                <a:gridCol w="294525"/>
                <a:gridCol w="294525"/>
                <a:gridCol w="294525"/>
                <a:gridCol w="294525"/>
                <a:gridCol w="294525"/>
                <a:gridCol w="294525"/>
                <a:gridCol w="294525"/>
                <a:gridCol w="294525"/>
                <a:gridCol w="294525"/>
                <a:gridCol w="294525"/>
                <a:gridCol w="294525"/>
                <a:gridCol w="294525"/>
                <a:gridCol w="294525"/>
                <a:gridCol w="294525"/>
                <a:gridCol w="294525"/>
                <a:gridCol w="294525"/>
                <a:gridCol w="294525"/>
              </a:tblGrid>
              <a:tr h="381000">
                <a:tc>
                  <a:txBody>
                    <a:bodyPr/>
                    <a:lstStyle/>
                    <a:p>
                      <a:pPr indent="0" lvl="0" marL="0" rtl="0" algn="ctr">
                        <a:spcBef>
                          <a:spcPts val="0"/>
                        </a:spcBef>
                        <a:spcAft>
                          <a:spcPts val="0"/>
                        </a:spcAft>
                        <a:buNone/>
                      </a:pPr>
                      <a:r>
                        <a:rPr lang="en">
                          <a:solidFill>
                            <a:schemeClr val="lt1"/>
                          </a:solidFill>
                        </a:rPr>
                        <a:t>A</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B</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C</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D</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E</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F</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G</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H</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I</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J</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K</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L</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M</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N</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O</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P</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Q</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R</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S</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T</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U</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V</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W</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X</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Y</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Z</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 sz="700">
                          <a:solidFill>
                            <a:schemeClr val="lt1"/>
                          </a:solidFill>
                        </a:rPr>
                        <a:t>1</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2</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3</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4</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5</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6</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7</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8</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9</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10</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11</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12</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13</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14</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15</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16</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17</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18</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19</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20</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21</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22</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23</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24</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25</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26</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r>
            </a:tbl>
          </a:graphicData>
        </a:graphic>
      </p:graphicFrame>
      <p:cxnSp>
        <p:nvCxnSpPr>
          <p:cNvPr id="412" name="Google Shape;412;p42"/>
          <p:cNvCxnSpPr/>
          <p:nvPr/>
        </p:nvCxnSpPr>
        <p:spPr>
          <a:xfrm flipH="1">
            <a:off x="874150" y="2567389"/>
            <a:ext cx="3232200" cy="7800"/>
          </a:xfrm>
          <a:prstGeom prst="straightConnector1">
            <a:avLst/>
          </a:prstGeom>
          <a:noFill/>
          <a:ln cap="flat" cmpd="sng" w="19050">
            <a:solidFill>
              <a:schemeClr val="lt2"/>
            </a:solidFill>
            <a:prstDash val="solid"/>
            <a:round/>
            <a:headEnd len="med" w="med" type="oval"/>
            <a:tailEnd len="med" w="med" type="triangle"/>
          </a:ln>
        </p:spPr>
      </p:cxnSp>
      <p:graphicFrame>
        <p:nvGraphicFramePr>
          <p:cNvPr id="413" name="Google Shape;413;p42"/>
          <p:cNvGraphicFramePr/>
          <p:nvPr/>
        </p:nvGraphicFramePr>
        <p:xfrm>
          <a:off x="743175" y="2690148"/>
          <a:ext cx="3000000" cy="3000000"/>
        </p:xfrm>
        <a:graphic>
          <a:graphicData uri="http://schemas.openxmlformats.org/drawingml/2006/table">
            <a:tbl>
              <a:tblPr>
                <a:noFill/>
                <a:tableStyleId>{E411E89E-CD07-40C0-A447-2C83C039E8EA}</a:tableStyleId>
              </a:tblPr>
              <a:tblGrid>
                <a:gridCol w="294525"/>
                <a:gridCol w="294525"/>
                <a:gridCol w="294525"/>
                <a:gridCol w="294525"/>
                <a:gridCol w="294525"/>
                <a:gridCol w="294525"/>
                <a:gridCol w="294525"/>
                <a:gridCol w="294525"/>
                <a:gridCol w="294525"/>
                <a:gridCol w="294525"/>
                <a:gridCol w="294525"/>
                <a:gridCol w="294525"/>
                <a:gridCol w="294525"/>
                <a:gridCol w="294525"/>
              </a:tblGrid>
              <a:tr h="100000">
                <a:tc>
                  <a:txBody>
                    <a:bodyPr/>
                    <a:lstStyle/>
                    <a:p>
                      <a:pPr indent="0" lvl="0" marL="0" rtl="0" algn="ctr">
                        <a:spcBef>
                          <a:spcPts val="0"/>
                        </a:spcBef>
                        <a:spcAft>
                          <a:spcPts val="0"/>
                        </a:spcAft>
                        <a:buNone/>
                      </a:pPr>
                      <a:r>
                        <a:rPr lang="en">
                          <a:solidFill>
                            <a:schemeClr val="lt1"/>
                          </a:solidFill>
                        </a:rPr>
                        <a:t>M</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N</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O</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P</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Q</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R</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S</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T</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U</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V</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W</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X</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Y</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lt1"/>
                          </a:solidFill>
                        </a:rPr>
                        <a:t>Z</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 sz="700">
                          <a:solidFill>
                            <a:schemeClr val="lt1"/>
                          </a:solidFill>
                        </a:rPr>
                        <a:t>1</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2</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3</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4</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5</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6</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7</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8</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9</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10</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11</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12</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13</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14</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r>
            </a:tbl>
          </a:graphicData>
        </a:graphic>
      </p:graphicFrame>
      <p:graphicFrame>
        <p:nvGraphicFramePr>
          <p:cNvPr id="414" name="Google Shape;414;p42"/>
          <p:cNvGraphicFramePr/>
          <p:nvPr/>
        </p:nvGraphicFramePr>
        <p:xfrm>
          <a:off x="4866525" y="2690150"/>
          <a:ext cx="3000000" cy="3000000"/>
        </p:xfrm>
        <a:graphic>
          <a:graphicData uri="http://schemas.openxmlformats.org/drawingml/2006/table">
            <a:tbl>
              <a:tblPr>
                <a:noFill/>
                <a:tableStyleId>{E411E89E-CD07-40C0-A447-2C83C039E8EA}</a:tableStyleId>
              </a:tblPr>
              <a:tblGrid>
                <a:gridCol w="294525"/>
                <a:gridCol w="294525"/>
                <a:gridCol w="294525"/>
                <a:gridCol w="294525"/>
                <a:gridCol w="294525"/>
                <a:gridCol w="294525"/>
                <a:gridCol w="294525"/>
                <a:gridCol w="294525"/>
                <a:gridCol w="294525"/>
                <a:gridCol w="294525"/>
                <a:gridCol w="294525"/>
                <a:gridCol w="294525"/>
              </a:tblGrid>
              <a:tr h="381000">
                <a:tc>
                  <a:txBody>
                    <a:bodyPr/>
                    <a:lstStyle/>
                    <a:p>
                      <a:pPr indent="0" lvl="0" marL="0" rtl="0" algn="ctr">
                        <a:spcBef>
                          <a:spcPts val="0"/>
                        </a:spcBef>
                        <a:spcAft>
                          <a:spcPts val="0"/>
                        </a:spcAft>
                        <a:buNone/>
                      </a:pPr>
                      <a:r>
                        <a:rPr lang="en">
                          <a:solidFill>
                            <a:schemeClr val="lt1"/>
                          </a:solidFill>
                        </a:rPr>
                        <a:t>A</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B</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C</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D</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E</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F</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G</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H</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I</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J</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K</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L</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 sz="700">
                          <a:solidFill>
                            <a:schemeClr val="lt1"/>
                          </a:solidFill>
                        </a:rPr>
                        <a:t>15</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16</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17</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18</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19</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20</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21</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22</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23</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24</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25</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26</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r>
            </a:tbl>
          </a:graphicData>
        </a:graphic>
      </p:graphicFrame>
      <p:sp>
        <p:nvSpPr>
          <p:cNvPr id="415" name="Google Shape;415;p42"/>
          <p:cNvSpPr txBox="1"/>
          <p:nvPr>
            <p:ph idx="1" type="body"/>
          </p:nvPr>
        </p:nvSpPr>
        <p:spPr>
          <a:xfrm>
            <a:off x="2403575" y="4131750"/>
            <a:ext cx="1803900" cy="4926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SzPts val="275"/>
              <a:buNone/>
            </a:pPr>
            <a:r>
              <a:rPr lang="en" sz="2025">
                <a:latin typeface="Arial"/>
                <a:ea typeface="Arial"/>
                <a:cs typeface="Arial"/>
                <a:sym typeface="Arial"/>
              </a:rPr>
              <a:t>‘A’ + 12 = ‘M’</a:t>
            </a:r>
            <a:endParaRPr sz="2025">
              <a:latin typeface="Arial"/>
              <a:ea typeface="Arial"/>
              <a:cs typeface="Arial"/>
              <a:sym typeface="Arial"/>
            </a:endParaRPr>
          </a:p>
          <a:p>
            <a:pPr indent="0" lvl="0" marL="0" rtl="0" algn="l">
              <a:lnSpc>
                <a:spcPct val="95000"/>
              </a:lnSpc>
              <a:spcBef>
                <a:spcPts val="1200"/>
              </a:spcBef>
              <a:spcAft>
                <a:spcPts val="1200"/>
              </a:spcAft>
              <a:buSzPts val="275"/>
              <a:buNone/>
            </a:pPr>
            <a:r>
              <a:t/>
            </a:r>
            <a:endParaRPr sz="925"/>
          </a:p>
        </p:txBody>
      </p:sp>
      <p:sp>
        <p:nvSpPr>
          <p:cNvPr id="416" name="Google Shape;416;p42"/>
          <p:cNvSpPr txBox="1"/>
          <p:nvPr>
            <p:ph idx="1" type="body"/>
          </p:nvPr>
        </p:nvSpPr>
        <p:spPr>
          <a:xfrm>
            <a:off x="4936525" y="4131750"/>
            <a:ext cx="1803900" cy="4926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SzPts val="275"/>
              <a:buNone/>
            </a:pPr>
            <a:r>
              <a:rPr lang="en" sz="2025">
                <a:latin typeface="Arial"/>
                <a:ea typeface="Arial"/>
                <a:cs typeface="Arial"/>
                <a:sym typeface="Arial"/>
              </a:rPr>
              <a:t>1 + 12 = 13</a:t>
            </a:r>
            <a:endParaRPr sz="2025">
              <a:latin typeface="Arial"/>
              <a:ea typeface="Arial"/>
              <a:cs typeface="Arial"/>
              <a:sym typeface="Arial"/>
            </a:endParaRPr>
          </a:p>
          <a:p>
            <a:pPr indent="0" lvl="0" marL="0" rtl="0" algn="l">
              <a:lnSpc>
                <a:spcPct val="95000"/>
              </a:lnSpc>
              <a:spcBef>
                <a:spcPts val="1200"/>
              </a:spcBef>
              <a:spcAft>
                <a:spcPts val="1200"/>
              </a:spcAft>
              <a:buSzPts val="275"/>
              <a:buNone/>
            </a:pPr>
            <a:r>
              <a:t/>
            </a:r>
            <a:endParaRPr sz="925"/>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1"/>
                                        </p:tgtEl>
                                        <p:attrNameLst>
                                          <p:attrName>style.visibility</p:attrName>
                                        </p:attrNameLst>
                                      </p:cBhvr>
                                      <p:to>
                                        <p:strVal val="visible"/>
                                      </p:to>
                                    </p:set>
                                    <p:animEffect filter="fade" transition="in">
                                      <p:cBhvr>
                                        <p:cTn dur="1000"/>
                                        <p:tgtEl>
                                          <p:spTgt spid="41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2"/>
                                        </p:tgtEl>
                                        <p:attrNameLst>
                                          <p:attrName>style.visibility</p:attrName>
                                        </p:attrNameLst>
                                      </p:cBhvr>
                                      <p:to>
                                        <p:strVal val="visible"/>
                                      </p:to>
                                    </p:set>
                                    <p:animEffect filter="fade" transition="in">
                                      <p:cBhvr>
                                        <p:cTn dur="1000"/>
                                        <p:tgtEl>
                                          <p:spTgt spid="41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300"/>
                                        <p:tgtEl>
                                          <p:spTgt spid="411"/>
                                        </p:tgtEl>
                                      </p:cBhvr>
                                    </p:animEffect>
                                    <p:set>
                                      <p:cBhvr>
                                        <p:cTn dur="1" fill="hold">
                                          <p:stCondLst>
                                            <p:cond delay="300"/>
                                          </p:stCondLst>
                                        </p:cTn>
                                        <p:tgtEl>
                                          <p:spTgt spid="411"/>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300"/>
                                        <p:tgtEl>
                                          <p:spTgt spid="412"/>
                                        </p:tgtEl>
                                      </p:cBhvr>
                                    </p:animEffect>
                                    <p:set>
                                      <p:cBhvr>
                                        <p:cTn dur="1" fill="hold">
                                          <p:stCondLst>
                                            <p:cond delay="300"/>
                                          </p:stCondLst>
                                        </p:cTn>
                                        <p:tgtEl>
                                          <p:spTgt spid="412"/>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413"/>
                                        </p:tgtEl>
                                        <p:attrNameLst>
                                          <p:attrName>style.visibility</p:attrName>
                                        </p:attrNameLst>
                                      </p:cBhvr>
                                      <p:to>
                                        <p:strVal val="visible"/>
                                      </p:to>
                                    </p:set>
                                    <p:anim calcmode="lin" valueType="num">
                                      <p:cBhvr additive="base">
                                        <p:cTn dur="1000"/>
                                        <p:tgtEl>
                                          <p:spTgt spid="413"/>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414"/>
                                        </p:tgtEl>
                                        <p:attrNameLst>
                                          <p:attrName>style.visibility</p:attrName>
                                        </p:attrNameLst>
                                      </p:cBhvr>
                                      <p:to>
                                        <p:strVal val="visible"/>
                                      </p:to>
                                    </p:set>
                                    <p:anim calcmode="lin" valueType="num">
                                      <p:cBhvr additive="base">
                                        <p:cTn dur="1000"/>
                                        <p:tgtEl>
                                          <p:spTgt spid="414"/>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5"/>
                                        </p:tgtEl>
                                        <p:attrNameLst>
                                          <p:attrName>style.visibility</p:attrName>
                                        </p:attrNameLst>
                                      </p:cBhvr>
                                      <p:to>
                                        <p:strVal val="visible"/>
                                      </p:to>
                                    </p:set>
                                    <p:animEffect filter="fade" transition="in">
                                      <p:cBhvr>
                                        <p:cTn dur="1000"/>
                                        <p:tgtEl>
                                          <p:spTgt spid="415"/>
                                        </p:tgtEl>
                                      </p:cBhvr>
                                    </p:animEffect>
                                  </p:childTnLst>
                                </p:cTn>
                              </p:par>
                              <p:par>
                                <p:cTn fill="hold" nodeType="withEffect" presetClass="entr" presetID="10" presetSubtype="0">
                                  <p:stCondLst>
                                    <p:cond delay="0"/>
                                  </p:stCondLst>
                                  <p:childTnLst>
                                    <p:set>
                                      <p:cBhvr>
                                        <p:cTn dur="1" fill="hold">
                                          <p:stCondLst>
                                            <p:cond delay="0"/>
                                          </p:stCondLst>
                                        </p:cTn>
                                        <p:tgtEl>
                                          <p:spTgt spid="416"/>
                                        </p:tgtEl>
                                        <p:attrNameLst>
                                          <p:attrName>style.visibility</p:attrName>
                                        </p:attrNameLst>
                                      </p:cBhvr>
                                      <p:to>
                                        <p:strVal val="visible"/>
                                      </p:to>
                                    </p:set>
                                    <p:animEffect filter="fade" transition="in">
                                      <p:cBhvr>
                                        <p:cTn dur="1000"/>
                                        <p:tgtEl>
                                          <p:spTgt spid="41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sp>
        <p:nvSpPr>
          <p:cNvPr id="421" name="Google Shape;421;p43"/>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Simulation</a:t>
            </a:r>
            <a:r>
              <a:rPr lang="en"/>
              <a:t> - Encryption</a:t>
            </a:r>
            <a:endParaRPr/>
          </a:p>
        </p:txBody>
      </p:sp>
      <p:sp>
        <p:nvSpPr>
          <p:cNvPr id="422" name="Google Shape;422;p43"/>
          <p:cNvSpPr txBox="1"/>
          <p:nvPr>
            <p:ph idx="1" type="body"/>
          </p:nvPr>
        </p:nvSpPr>
        <p:spPr>
          <a:xfrm>
            <a:off x="1297500" y="1009500"/>
            <a:ext cx="7038900" cy="953700"/>
          </a:xfrm>
          <a:prstGeom prst="rect">
            <a:avLst/>
          </a:prstGeom>
        </p:spPr>
        <p:txBody>
          <a:bodyPr anchorCtr="0" anchor="t" bIns="91425" lIns="91425" spcFirstLastPara="1" rIns="91425" wrap="square" tIns="91425">
            <a:normAutofit fontScale="25000" lnSpcReduction="20000"/>
          </a:bodyPr>
          <a:lstStyle/>
          <a:p>
            <a:pPr indent="0" lvl="0" marL="0" rtl="0" algn="l">
              <a:spcBef>
                <a:spcPts val="0"/>
              </a:spcBef>
              <a:spcAft>
                <a:spcPts val="0"/>
              </a:spcAft>
              <a:buNone/>
            </a:pPr>
            <a:r>
              <a:rPr lang="en" sz="6000">
                <a:latin typeface="Arial"/>
                <a:ea typeface="Arial"/>
                <a:cs typeface="Arial"/>
                <a:sym typeface="Arial"/>
              </a:rPr>
              <a:t>Original Message: CRYPTOGRAPHY </a:t>
            </a:r>
            <a:endParaRPr sz="6000">
              <a:latin typeface="Arial"/>
              <a:ea typeface="Arial"/>
              <a:cs typeface="Arial"/>
              <a:sym typeface="Arial"/>
            </a:endParaRPr>
          </a:p>
          <a:p>
            <a:pPr indent="0" lvl="0" marL="0" rtl="0" algn="l">
              <a:spcBef>
                <a:spcPts val="1200"/>
              </a:spcBef>
              <a:spcAft>
                <a:spcPts val="0"/>
              </a:spcAft>
              <a:buNone/>
            </a:pPr>
            <a:r>
              <a:rPr lang="en" sz="6000">
                <a:latin typeface="Arial"/>
                <a:ea typeface="Arial"/>
                <a:cs typeface="Arial"/>
                <a:sym typeface="Arial"/>
              </a:rPr>
              <a:t>Shift: 12</a:t>
            </a:r>
            <a:endParaRPr sz="6000">
              <a:latin typeface="Arial"/>
              <a:ea typeface="Arial"/>
              <a:cs typeface="Arial"/>
              <a:sym typeface="Arial"/>
            </a:endParaRPr>
          </a:p>
          <a:p>
            <a:pPr indent="0" lvl="0" marL="0" rtl="0" algn="l">
              <a:spcBef>
                <a:spcPts val="1200"/>
              </a:spcBef>
              <a:spcAft>
                <a:spcPts val="1200"/>
              </a:spcAft>
              <a:buNone/>
            </a:pPr>
            <a:r>
              <a:t/>
            </a:r>
            <a:endParaRPr/>
          </a:p>
        </p:txBody>
      </p:sp>
      <p:graphicFrame>
        <p:nvGraphicFramePr>
          <p:cNvPr id="423" name="Google Shape;423;p43"/>
          <p:cNvGraphicFramePr/>
          <p:nvPr/>
        </p:nvGraphicFramePr>
        <p:xfrm>
          <a:off x="1297500" y="1963200"/>
          <a:ext cx="3000000" cy="3000000"/>
        </p:xfrm>
        <a:graphic>
          <a:graphicData uri="http://schemas.openxmlformats.org/drawingml/2006/table">
            <a:tbl>
              <a:tblPr>
                <a:noFill/>
                <a:tableStyleId>{E411E89E-CD07-40C0-A447-2C83C039E8EA}</a:tableStyleId>
              </a:tblPr>
              <a:tblGrid>
                <a:gridCol w="294525"/>
                <a:gridCol w="294525"/>
                <a:gridCol w="294525"/>
                <a:gridCol w="294525"/>
                <a:gridCol w="294525"/>
                <a:gridCol w="294525"/>
                <a:gridCol w="294525"/>
                <a:gridCol w="294525"/>
                <a:gridCol w="294525"/>
                <a:gridCol w="294525"/>
                <a:gridCol w="294525"/>
                <a:gridCol w="294525"/>
              </a:tblGrid>
              <a:tr h="381000">
                <a:tc>
                  <a:txBody>
                    <a:bodyPr/>
                    <a:lstStyle/>
                    <a:p>
                      <a:pPr indent="0" lvl="0" marL="0" rtl="0" algn="ctr">
                        <a:spcBef>
                          <a:spcPts val="0"/>
                        </a:spcBef>
                        <a:spcAft>
                          <a:spcPts val="0"/>
                        </a:spcAft>
                        <a:buNone/>
                      </a:pPr>
                      <a:r>
                        <a:rPr lang="en">
                          <a:solidFill>
                            <a:schemeClr val="lt1"/>
                          </a:solidFill>
                        </a:rPr>
                        <a:t>C</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R</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Y</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P</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T</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O</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G</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R</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A</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P</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H</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Y</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 sz="700">
                          <a:solidFill>
                            <a:schemeClr val="lt1"/>
                          </a:solidFill>
                        </a:rPr>
                        <a:t>0</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1</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2</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3</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4</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5</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6</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7</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8</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9</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10</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11</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r>
            </a:tbl>
          </a:graphicData>
        </a:graphic>
      </p:graphicFrame>
      <p:sp>
        <p:nvSpPr>
          <p:cNvPr id="424" name="Google Shape;424;p43"/>
          <p:cNvSpPr txBox="1"/>
          <p:nvPr>
            <p:ph idx="1" type="body"/>
          </p:nvPr>
        </p:nvSpPr>
        <p:spPr>
          <a:xfrm>
            <a:off x="5739700" y="1963200"/>
            <a:ext cx="1943700" cy="3624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lang="en" sz="1500">
                <a:latin typeface="Arial"/>
                <a:ea typeface="Arial"/>
                <a:cs typeface="Arial"/>
                <a:sym typeface="Arial"/>
              </a:rPr>
              <a:t>Original Message</a:t>
            </a:r>
            <a:endParaRPr sz="15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3"/>
                                        </p:tgtEl>
                                        <p:attrNameLst>
                                          <p:attrName>style.visibility</p:attrName>
                                        </p:attrNameLst>
                                      </p:cBhvr>
                                      <p:to>
                                        <p:strVal val="visible"/>
                                      </p:to>
                                    </p:set>
                                    <p:animEffect filter="fade" transition="in">
                                      <p:cBhvr>
                                        <p:cTn dur="1000"/>
                                        <p:tgtEl>
                                          <p:spTgt spid="423"/>
                                        </p:tgtEl>
                                      </p:cBhvr>
                                    </p:animEffect>
                                  </p:childTnLst>
                                </p:cTn>
                              </p:par>
                              <p:par>
                                <p:cTn fill="hold" nodeType="withEffect" presetClass="entr" presetID="10" presetSubtype="0">
                                  <p:stCondLst>
                                    <p:cond delay="0"/>
                                  </p:stCondLst>
                                  <p:childTnLst>
                                    <p:set>
                                      <p:cBhvr>
                                        <p:cTn dur="1" fill="hold">
                                          <p:stCondLst>
                                            <p:cond delay="0"/>
                                          </p:stCondLst>
                                        </p:cTn>
                                        <p:tgtEl>
                                          <p:spTgt spid="424"/>
                                        </p:tgtEl>
                                        <p:attrNameLst>
                                          <p:attrName>style.visibility</p:attrName>
                                        </p:attrNameLst>
                                      </p:cBhvr>
                                      <p:to>
                                        <p:strVal val="visible"/>
                                      </p:to>
                                    </p:set>
                                    <p:animEffect filter="fade" transition="in">
                                      <p:cBhvr>
                                        <p:cTn dur="1000"/>
                                        <p:tgtEl>
                                          <p:spTgt spid="42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424"/>
                                        </p:tgtEl>
                                      </p:cBhvr>
                                    </p:animEffect>
                                    <p:set>
                                      <p:cBhvr>
                                        <p:cTn dur="1" fill="hold">
                                          <p:stCondLst>
                                            <p:cond delay="500"/>
                                          </p:stCondLst>
                                        </p:cTn>
                                        <p:tgtEl>
                                          <p:spTgt spid="424"/>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sp>
        <p:nvSpPr>
          <p:cNvPr id="429" name="Google Shape;429;p4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Simulation</a:t>
            </a:r>
            <a:r>
              <a:rPr lang="en"/>
              <a:t> - Encryption</a:t>
            </a:r>
            <a:endParaRPr/>
          </a:p>
        </p:txBody>
      </p:sp>
      <p:sp>
        <p:nvSpPr>
          <p:cNvPr id="430" name="Google Shape;430;p44"/>
          <p:cNvSpPr txBox="1"/>
          <p:nvPr>
            <p:ph idx="1" type="body"/>
          </p:nvPr>
        </p:nvSpPr>
        <p:spPr>
          <a:xfrm>
            <a:off x="1297500" y="1009500"/>
            <a:ext cx="7038900" cy="953700"/>
          </a:xfrm>
          <a:prstGeom prst="rect">
            <a:avLst/>
          </a:prstGeom>
        </p:spPr>
        <p:txBody>
          <a:bodyPr anchorCtr="0" anchor="t" bIns="91425" lIns="91425" spcFirstLastPara="1" rIns="91425" wrap="square" tIns="91425">
            <a:normAutofit fontScale="25000" lnSpcReduction="20000"/>
          </a:bodyPr>
          <a:lstStyle/>
          <a:p>
            <a:pPr indent="0" lvl="0" marL="0" rtl="0" algn="l">
              <a:spcBef>
                <a:spcPts val="0"/>
              </a:spcBef>
              <a:spcAft>
                <a:spcPts val="0"/>
              </a:spcAft>
              <a:buNone/>
            </a:pPr>
            <a:r>
              <a:rPr lang="en" sz="6000">
                <a:latin typeface="Arial"/>
                <a:ea typeface="Arial"/>
                <a:cs typeface="Arial"/>
                <a:sym typeface="Arial"/>
              </a:rPr>
              <a:t>Original Message: CRYPTOGRAPHY </a:t>
            </a:r>
            <a:endParaRPr sz="6000">
              <a:latin typeface="Arial"/>
              <a:ea typeface="Arial"/>
              <a:cs typeface="Arial"/>
              <a:sym typeface="Arial"/>
            </a:endParaRPr>
          </a:p>
          <a:p>
            <a:pPr indent="0" lvl="0" marL="0" rtl="0" algn="l">
              <a:spcBef>
                <a:spcPts val="1200"/>
              </a:spcBef>
              <a:spcAft>
                <a:spcPts val="0"/>
              </a:spcAft>
              <a:buNone/>
            </a:pPr>
            <a:r>
              <a:rPr lang="en" sz="6000">
                <a:latin typeface="Arial"/>
                <a:ea typeface="Arial"/>
                <a:cs typeface="Arial"/>
                <a:sym typeface="Arial"/>
              </a:rPr>
              <a:t>Shift: 12</a:t>
            </a:r>
            <a:endParaRPr sz="6000">
              <a:latin typeface="Arial"/>
              <a:ea typeface="Arial"/>
              <a:cs typeface="Arial"/>
              <a:sym typeface="Arial"/>
            </a:endParaRPr>
          </a:p>
          <a:p>
            <a:pPr indent="0" lvl="0" marL="0" rtl="0" algn="l">
              <a:spcBef>
                <a:spcPts val="1200"/>
              </a:spcBef>
              <a:spcAft>
                <a:spcPts val="1200"/>
              </a:spcAft>
              <a:buNone/>
            </a:pPr>
            <a:r>
              <a:t/>
            </a:r>
            <a:endParaRPr/>
          </a:p>
        </p:txBody>
      </p:sp>
      <p:graphicFrame>
        <p:nvGraphicFramePr>
          <p:cNvPr id="431" name="Google Shape;431;p44"/>
          <p:cNvGraphicFramePr/>
          <p:nvPr/>
        </p:nvGraphicFramePr>
        <p:xfrm>
          <a:off x="1297500" y="1963200"/>
          <a:ext cx="3000000" cy="3000000"/>
        </p:xfrm>
        <a:graphic>
          <a:graphicData uri="http://schemas.openxmlformats.org/drawingml/2006/table">
            <a:tbl>
              <a:tblPr>
                <a:noFill/>
                <a:tableStyleId>{E411E89E-CD07-40C0-A447-2C83C039E8EA}</a:tableStyleId>
              </a:tblPr>
              <a:tblGrid>
                <a:gridCol w="294525"/>
                <a:gridCol w="294525"/>
                <a:gridCol w="294525"/>
                <a:gridCol w="294525"/>
                <a:gridCol w="294525"/>
                <a:gridCol w="294525"/>
                <a:gridCol w="294525"/>
                <a:gridCol w="294525"/>
                <a:gridCol w="294525"/>
                <a:gridCol w="294525"/>
                <a:gridCol w="294525"/>
                <a:gridCol w="294525"/>
              </a:tblGrid>
              <a:tr h="381000">
                <a:tc>
                  <a:txBody>
                    <a:bodyPr/>
                    <a:lstStyle/>
                    <a:p>
                      <a:pPr indent="0" lvl="0" marL="0" rtl="0" algn="ctr">
                        <a:spcBef>
                          <a:spcPts val="0"/>
                        </a:spcBef>
                        <a:spcAft>
                          <a:spcPts val="0"/>
                        </a:spcAft>
                        <a:buNone/>
                      </a:pPr>
                      <a:r>
                        <a:rPr lang="en">
                          <a:solidFill>
                            <a:schemeClr val="lt1"/>
                          </a:solidFill>
                        </a:rPr>
                        <a:t>C</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R</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Y</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P</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T</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O</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G</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R</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A</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P</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H</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Y</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 sz="700">
                          <a:solidFill>
                            <a:schemeClr val="lt1"/>
                          </a:solidFill>
                        </a:rPr>
                        <a:t>0</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1</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2</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3</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4</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5</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6</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7</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8</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9</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10</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11</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r>
            </a:tbl>
          </a:graphicData>
        </a:graphic>
      </p:graphicFrame>
      <p:graphicFrame>
        <p:nvGraphicFramePr>
          <p:cNvPr id="432" name="Google Shape;432;p44"/>
          <p:cNvGraphicFramePr/>
          <p:nvPr/>
        </p:nvGraphicFramePr>
        <p:xfrm>
          <a:off x="5301975" y="1963200"/>
          <a:ext cx="3000000" cy="3000000"/>
        </p:xfrm>
        <a:graphic>
          <a:graphicData uri="http://schemas.openxmlformats.org/drawingml/2006/table">
            <a:tbl>
              <a:tblPr>
                <a:noFill/>
                <a:tableStyleId>{E411E89E-CD07-40C0-A447-2C83C039E8EA}</a:tableStyleId>
              </a:tblPr>
              <a:tblGrid>
                <a:gridCol w="294525"/>
                <a:gridCol w="294525"/>
                <a:gridCol w="294525"/>
                <a:gridCol w="294525"/>
                <a:gridCol w="294525"/>
                <a:gridCol w="294525"/>
                <a:gridCol w="294525"/>
                <a:gridCol w="294525"/>
                <a:gridCol w="294525"/>
                <a:gridCol w="294525"/>
                <a:gridCol w="294525"/>
                <a:gridCol w="294525"/>
              </a:tblGrid>
              <a:tr h="381000">
                <a:tc>
                  <a:txBody>
                    <a:bodyPr/>
                    <a:lstStyle/>
                    <a:p>
                      <a:pPr indent="0" lvl="0" marL="0" rtl="0" algn="ctr">
                        <a:spcBef>
                          <a:spcPts val="0"/>
                        </a:spcBef>
                        <a:spcAft>
                          <a:spcPts val="0"/>
                        </a:spcAft>
                        <a:buNone/>
                      </a:pPr>
                      <a:r>
                        <a:rPr lang="en">
                          <a:solidFill>
                            <a:schemeClr val="lt1"/>
                          </a:solidFill>
                        </a:rPr>
                        <a:t>O</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R</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Y</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P</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T</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O</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G</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R</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A</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P</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H</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Y</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 sz="700">
                          <a:solidFill>
                            <a:schemeClr val="lt1"/>
                          </a:solidFill>
                        </a:rPr>
                        <a:t>0</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1</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2</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3</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4</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5</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6</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7</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8</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9</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10</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11</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r>
            </a:tbl>
          </a:graphicData>
        </a:graphic>
      </p:graphicFrame>
      <p:cxnSp>
        <p:nvCxnSpPr>
          <p:cNvPr id="433" name="Google Shape;433;p44"/>
          <p:cNvCxnSpPr/>
          <p:nvPr/>
        </p:nvCxnSpPr>
        <p:spPr>
          <a:xfrm rot="10800000">
            <a:off x="1424325" y="2700950"/>
            <a:ext cx="900" cy="670500"/>
          </a:xfrm>
          <a:prstGeom prst="straightConnector1">
            <a:avLst/>
          </a:prstGeom>
          <a:noFill/>
          <a:ln cap="flat" cmpd="sng" w="19050">
            <a:solidFill>
              <a:schemeClr val="lt2"/>
            </a:solidFill>
            <a:prstDash val="solid"/>
            <a:round/>
            <a:headEnd len="med" w="med" type="none"/>
            <a:tailEnd len="med" w="med" type="triangle"/>
          </a:ln>
        </p:spPr>
      </p:cxnSp>
      <p:sp>
        <p:nvSpPr>
          <p:cNvPr id="434" name="Google Shape;434;p44"/>
          <p:cNvSpPr txBox="1"/>
          <p:nvPr>
            <p:ph idx="1" type="body"/>
          </p:nvPr>
        </p:nvSpPr>
        <p:spPr>
          <a:xfrm>
            <a:off x="1886550" y="3042675"/>
            <a:ext cx="2921700" cy="4926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SzPts val="275"/>
              <a:buNone/>
            </a:pPr>
            <a:r>
              <a:rPr lang="en" sz="1500">
                <a:latin typeface="Arial"/>
                <a:ea typeface="Arial"/>
                <a:cs typeface="Arial"/>
                <a:sym typeface="Arial"/>
              </a:rPr>
              <a:t>(‘C’ - ‘A’ + 12) % 26 + </a:t>
            </a:r>
            <a:r>
              <a:rPr lang="en" sz="1500">
                <a:latin typeface="Arial"/>
                <a:ea typeface="Arial"/>
                <a:cs typeface="Arial"/>
                <a:sym typeface="Arial"/>
              </a:rPr>
              <a:t>‘A’</a:t>
            </a:r>
            <a:r>
              <a:rPr lang="en" sz="1500">
                <a:latin typeface="Arial"/>
                <a:ea typeface="Arial"/>
                <a:cs typeface="Arial"/>
                <a:sym typeface="Arial"/>
              </a:rPr>
              <a:t> = ‘O’</a:t>
            </a:r>
            <a:endParaRPr sz="1500">
              <a:latin typeface="Arial"/>
              <a:ea typeface="Arial"/>
              <a:cs typeface="Arial"/>
              <a:sym typeface="Arial"/>
            </a:endParaRPr>
          </a:p>
          <a:p>
            <a:pPr indent="0" lvl="0" marL="0" rtl="0" algn="l">
              <a:lnSpc>
                <a:spcPct val="95000"/>
              </a:lnSpc>
              <a:spcBef>
                <a:spcPts val="1200"/>
              </a:spcBef>
              <a:spcAft>
                <a:spcPts val="0"/>
              </a:spcAft>
              <a:buSzPts val="275"/>
              <a:buNone/>
            </a:pPr>
            <a:r>
              <a:rPr lang="en" sz="1500">
                <a:latin typeface="Arial"/>
                <a:ea typeface="Arial"/>
                <a:cs typeface="Arial"/>
                <a:sym typeface="Arial"/>
              </a:rPr>
              <a:t> 67   65                       65    79</a:t>
            </a:r>
            <a:endParaRPr sz="1500">
              <a:latin typeface="Arial"/>
              <a:ea typeface="Arial"/>
              <a:cs typeface="Arial"/>
              <a:sym typeface="Arial"/>
            </a:endParaRPr>
          </a:p>
          <a:p>
            <a:pPr indent="0" lvl="0" marL="0" rtl="0" algn="l">
              <a:lnSpc>
                <a:spcPct val="95000"/>
              </a:lnSpc>
              <a:spcBef>
                <a:spcPts val="1200"/>
              </a:spcBef>
              <a:spcAft>
                <a:spcPts val="1200"/>
              </a:spcAft>
              <a:buSzPts val="275"/>
              <a:buNone/>
            </a:pPr>
            <a:r>
              <a:rPr lang="en" sz="1500">
                <a:latin typeface="Arial"/>
                <a:ea typeface="Arial"/>
                <a:cs typeface="Arial"/>
                <a:sym typeface="Arial"/>
              </a:rPr>
              <a:t>  </a:t>
            </a:r>
            <a:endParaRPr sz="1500">
              <a:latin typeface="Arial"/>
              <a:ea typeface="Arial"/>
              <a:cs typeface="Arial"/>
              <a:sym typeface="Arial"/>
            </a:endParaRPr>
          </a:p>
        </p:txBody>
      </p:sp>
      <p:sp>
        <p:nvSpPr>
          <p:cNvPr id="435" name="Google Shape;435;p44"/>
          <p:cNvSpPr txBox="1"/>
          <p:nvPr>
            <p:ph idx="1" type="body"/>
          </p:nvPr>
        </p:nvSpPr>
        <p:spPr>
          <a:xfrm>
            <a:off x="6326400" y="1454325"/>
            <a:ext cx="1626300" cy="3624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lang="en" sz="1500">
                <a:latin typeface="Arial"/>
                <a:ea typeface="Arial"/>
                <a:cs typeface="Arial"/>
                <a:sym typeface="Arial"/>
              </a:rPr>
              <a:t>Output</a:t>
            </a:r>
            <a:endParaRPr sz="1500"/>
          </a:p>
        </p:txBody>
      </p:sp>
      <p:sp>
        <p:nvSpPr>
          <p:cNvPr id="436" name="Google Shape;436;p44"/>
          <p:cNvSpPr txBox="1"/>
          <p:nvPr>
            <p:ph idx="1" type="body"/>
          </p:nvPr>
        </p:nvSpPr>
        <p:spPr>
          <a:xfrm>
            <a:off x="5739700" y="3042675"/>
            <a:ext cx="1626300" cy="3624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lang="en" sz="1500">
                <a:latin typeface="Arial"/>
                <a:ea typeface="Arial"/>
                <a:cs typeface="Arial"/>
                <a:sym typeface="Arial"/>
              </a:rPr>
              <a:t>1st Traversal</a:t>
            </a:r>
            <a:endParaRPr sz="1500"/>
          </a:p>
        </p:txBody>
      </p:sp>
      <p:graphicFrame>
        <p:nvGraphicFramePr>
          <p:cNvPr id="437" name="Google Shape;437;p44"/>
          <p:cNvGraphicFramePr/>
          <p:nvPr/>
        </p:nvGraphicFramePr>
        <p:xfrm>
          <a:off x="988125" y="3837550"/>
          <a:ext cx="3000000" cy="3000000"/>
        </p:xfrm>
        <a:graphic>
          <a:graphicData uri="http://schemas.openxmlformats.org/drawingml/2006/table">
            <a:tbl>
              <a:tblPr>
                <a:noFill/>
                <a:tableStyleId>{E411E89E-CD07-40C0-A447-2C83C039E8EA}</a:tableStyleId>
              </a:tblPr>
              <a:tblGrid>
                <a:gridCol w="294525"/>
                <a:gridCol w="294525"/>
                <a:gridCol w="294525"/>
                <a:gridCol w="294525"/>
                <a:gridCol w="294525"/>
                <a:gridCol w="294525"/>
                <a:gridCol w="294525"/>
                <a:gridCol w="294525"/>
                <a:gridCol w="294525"/>
                <a:gridCol w="294525"/>
                <a:gridCol w="294525"/>
                <a:gridCol w="294525"/>
                <a:gridCol w="294525"/>
                <a:gridCol w="294525"/>
                <a:gridCol w="294525"/>
                <a:gridCol w="294525"/>
                <a:gridCol w="294525"/>
                <a:gridCol w="294525"/>
                <a:gridCol w="294525"/>
                <a:gridCol w="294525"/>
                <a:gridCol w="294525"/>
                <a:gridCol w="294525"/>
                <a:gridCol w="294525"/>
                <a:gridCol w="294525"/>
                <a:gridCol w="294525"/>
                <a:gridCol w="294525"/>
              </a:tblGrid>
              <a:tr h="381000">
                <a:tc>
                  <a:txBody>
                    <a:bodyPr/>
                    <a:lstStyle/>
                    <a:p>
                      <a:pPr indent="0" lvl="0" marL="0" rtl="0" algn="ctr">
                        <a:spcBef>
                          <a:spcPts val="0"/>
                        </a:spcBef>
                        <a:spcAft>
                          <a:spcPts val="0"/>
                        </a:spcAft>
                        <a:buNone/>
                      </a:pPr>
                      <a:r>
                        <a:rPr lang="en">
                          <a:solidFill>
                            <a:schemeClr val="lt1"/>
                          </a:solidFill>
                        </a:rPr>
                        <a:t>A</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B</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C</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D</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E</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F</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G</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H</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I</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J</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K</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L</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M</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N</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O</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P</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Q</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R</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S</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T</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U</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V</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W</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X</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Y</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Z</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 sz="700">
                          <a:solidFill>
                            <a:schemeClr val="lt1"/>
                          </a:solidFill>
                        </a:rPr>
                        <a:t>65</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66</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67</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68</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69</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70</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71</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72</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73</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74</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75</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76</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77</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78</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79</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80</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81</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82</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83</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84</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85</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86</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87</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88</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89</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90</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r>
            </a:tbl>
          </a:graphicData>
        </a:graphic>
      </p:graphicFrame>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3"/>
                                        </p:tgtEl>
                                        <p:attrNameLst>
                                          <p:attrName>style.visibility</p:attrName>
                                        </p:attrNameLst>
                                      </p:cBhvr>
                                      <p:to>
                                        <p:strVal val="visible"/>
                                      </p:to>
                                    </p:set>
                                    <p:animEffect filter="fade" transition="in">
                                      <p:cBhvr>
                                        <p:cTn dur="1000"/>
                                        <p:tgtEl>
                                          <p:spTgt spid="43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4"/>
                                        </p:tgtEl>
                                        <p:attrNameLst>
                                          <p:attrName>style.visibility</p:attrName>
                                        </p:attrNameLst>
                                      </p:cBhvr>
                                      <p:to>
                                        <p:strVal val="visible"/>
                                      </p:to>
                                    </p:set>
                                    <p:animEffect filter="fade" transition="in">
                                      <p:cBhvr>
                                        <p:cTn dur="1000"/>
                                        <p:tgtEl>
                                          <p:spTgt spid="43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7"/>
                                        </p:tgtEl>
                                        <p:attrNameLst>
                                          <p:attrName>style.visibility</p:attrName>
                                        </p:attrNameLst>
                                      </p:cBhvr>
                                      <p:to>
                                        <p:strVal val="visible"/>
                                      </p:to>
                                    </p:set>
                                    <p:animEffect filter="fade" transition="in">
                                      <p:cBhvr>
                                        <p:cTn dur="1000"/>
                                        <p:tgtEl>
                                          <p:spTgt spid="43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6"/>
                                        </p:tgtEl>
                                        <p:attrNameLst>
                                          <p:attrName>style.visibility</p:attrName>
                                        </p:attrNameLst>
                                      </p:cBhvr>
                                      <p:to>
                                        <p:strVal val="visible"/>
                                      </p:to>
                                    </p:set>
                                    <p:animEffect filter="fade" transition="in">
                                      <p:cBhvr>
                                        <p:cTn dur="1000"/>
                                        <p:tgtEl>
                                          <p:spTgt spid="43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2"/>
                                        </p:tgtEl>
                                        <p:attrNameLst>
                                          <p:attrName>style.visibility</p:attrName>
                                        </p:attrNameLst>
                                      </p:cBhvr>
                                      <p:to>
                                        <p:strVal val="visible"/>
                                      </p:to>
                                    </p:set>
                                    <p:animEffect filter="fade" transition="in">
                                      <p:cBhvr>
                                        <p:cTn dur="1000"/>
                                        <p:tgtEl>
                                          <p:spTgt spid="43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5"/>
                                        </p:tgtEl>
                                        <p:attrNameLst>
                                          <p:attrName>style.visibility</p:attrName>
                                        </p:attrNameLst>
                                      </p:cBhvr>
                                      <p:to>
                                        <p:strVal val="visible"/>
                                      </p:to>
                                    </p:set>
                                    <p:animEffect filter="fade" transition="in">
                                      <p:cBhvr>
                                        <p:cTn dur="1000"/>
                                        <p:tgtEl>
                                          <p:spTgt spid="43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431"/>
                                        </p:tgtEl>
                                      </p:cBhvr>
                                    </p:animEffect>
                                    <p:set>
                                      <p:cBhvr>
                                        <p:cTn dur="1" fill="hold">
                                          <p:stCondLst>
                                            <p:cond delay="500"/>
                                          </p:stCondLst>
                                        </p:cTn>
                                        <p:tgtEl>
                                          <p:spTgt spid="431"/>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432"/>
                                        </p:tgtEl>
                                      </p:cBhvr>
                                    </p:animEffect>
                                    <p:set>
                                      <p:cBhvr>
                                        <p:cTn dur="1" fill="hold">
                                          <p:stCondLst>
                                            <p:cond delay="500"/>
                                          </p:stCondLst>
                                        </p:cTn>
                                        <p:tgtEl>
                                          <p:spTgt spid="432"/>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433"/>
                                        </p:tgtEl>
                                      </p:cBhvr>
                                    </p:animEffect>
                                    <p:set>
                                      <p:cBhvr>
                                        <p:cTn dur="1" fill="hold">
                                          <p:stCondLst>
                                            <p:cond delay="500"/>
                                          </p:stCondLst>
                                        </p:cTn>
                                        <p:tgtEl>
                                          <p:spTgt spid="433"/>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434"/>
                                        </p:tgtEl>
                                      </p:cBhvr>
                                    </p:animEffect>
                                    <p:set>
                                      <p:cBhvr>
                                        <p:cTn dur="1" fill="hold">
                                          <p:stCondLst>
                                            <p:cond delay="500"/>
                                          </p:stCondLst>
                                        </p:cTn>
                                        <p:tgtEl>
                                          <p:spTgt spid="434"/>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435"/>
                                        </p:tgtEl>
                                      </p:cBhvr>
                                    </p:animEffect>
                                    <p:set>
                                      <p:cBhvr>
                                        <p:cTn dur="1" fill="hold">
                                          <p:stCondLst>
                                            <p:cond delay="500"/>
                                          </p:stCondLst>
                                        </p:cTn>
                                        <p:tgtEl>
                                          <p:spTgt spid="435"/>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436"/>
                                        </p:tgtEl>
                                      </p:cBhvr>
                                    </p:animEffect>
                                    <p:set>
                                      <p:cBhvr>
                                        <p:cTn dur="1" fill="hold">
                                          <p:stCondLst>
                                            <p:cond delay="500"/>
                                          </p:stCondLst>
                                        </p:cTn>
                                        <p:tgtEl>
                                          <p:spTgt spid="436"/>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sp>
        <p:nvSpPr>
          <p:cNvPr id="442" name="Google Shape;442;p4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Simulation</a:t>
            </a:r>
            <a:r>
              <a:rPr lang="en"/>
              <a:t> - Encryption</a:t>
            </a:r>
            <a:endParaRPr/>
          </a:p>
        </p:txBody>
      </p:sp>
      <p:sp>
        <p:nvSpPr>
          <p:cNvPr id="443" name="Google Shape;443;p45"/>
          <p:cNvSpPr txBox="1"/>
          <p:nvPr>
            <p:ph idx="1" type="body"/>
          </p:nvPr>
        </p:nvSpPr>
        <p:spPr>
          <a:xfrm>
            <a:off x="1297500" y="1009500"/>
            <a:ext cx="7038900" cy="953700"/>
          </a:xfrm>
          <a:prstGeom prst="rect">
            <a:avLst/>
          </a:prstGeom>
        </p:spPr>
        <p:txBody>
          <a:bodyPr anchorCtr="0" anchor="t" bIns="91425" lIns="91425" spcFirstLastPara="1" rIns="91425" wrap="square" tIns="91425">
            <a:normAutofit fontScale="25000" lnSpcReduction="20000"/>
          </a:bodyPr>
          <a:lstStyle/>
          <a:p>
            <a:pPr indent="0" lvl="0" marL="0" rtl="0" algn="l">
              <a:spcBef>
                <a:spcPts val="0"/>
              </a:spcBef>
              <a:spcAft>
                <a:spcPts val="0"/>
              </a:spcAft>
              <a:buNone/>
            </a:pPr>
            <a:r>
              <a:rPr lang="en" sz="6000">
                <a:latin typeface="Arial"/>
                <a:ea typeface="Arial"/>
                <a:cs typeface="Arial"/>
                <a:sym typeface="Arial"/>
              </a:rPr>
              <a:t>Original Message: CRYPTOGRAPHY </a:t>
            </a:r>
            <a:endParaRPr sz="6000">
              <a:latin typeface="Arial"/>
              <a:ea typeface="Arial"/>
              <a:cs typeface="Arial"/>
              <a:sym typeface="Arial"/>
            </a:endParaRPr>
          </a:p>
          <a:p>
            <a:pPr indent="0" lvl="0" marL="0" rtl="0" algn="l">
              <a:spcBef>
                <a:spcPts val="1200"/>
              </a:spcBef>
              <a:spcAft>
                <a:spcPts val="0"/>
              </a:spcAft>
              <a:buNone/>
            </a:pPr>
            <a:r>
              <a:rPr lang="en" sz="6000">
                <a:latin typeface="Arial"/>
                <a:ea typeface="Arial"/>
                <a:cs typeface="Arial"/>
                <a:sym typeface="Arial"/>
              </a:rPr>
              <a:t>Shift: 12</a:t>
            </a:r>
            <a:endParaRPr sz="6000">
              <a:latin typeface="Arial"/>
              <a:ea typeface="Arial"/>
              <a:cs typeface="Arial"/>
              <a:sym typeface="Arial"/>
            </a:endParaRPr>
          </a:p>
          <a:p>
            <a:pPr indent="0" lvl="0" marL="0" rtl="0" algn="l">
              <a:spcBef>
                <a:spcPts val="1200"/>
              </a:spcBef>
              <a:spcAft>
                <a:spcPts val="1200"/>
              </a:spcAft>
              <a:buNone/>
            </a:pPr>
            <a:r>
              <a:t/>
            </a:r>
            <a:endParaRPr/>
          </a:p>
        </p:txBody>
      </p:sp>
      <p:graphicFrame>
        <p:nvGraphicFramePr>
          <p:cNvPr id="444" name="Google Shape;444;p45"/>
          <p:cNvGraphicFramePr/>
          <p:nvPr/>
        </p:nvGraphicFramePr>
        <p:xfrm>
          <a:off x="1297500" y="1963200"/>
          <a:ext cx="3000000" cy="3000000"/>
        </p:xfrm>
        <a:graphic>
          <a:graphicData uri="http://schemas.openxmlformats.org/drawingml/2006/table">
            <a:tbl>
              <a:tblPr>
                <a:noFill/>
                <a:tableStyleId>{E411E89E-CD07-40C0-A447-2C83C039E8EA}</a:tableStyleId>
              </a:tblPr>
              <a:tblGrid>
                <a:gridCol w="294525"/>
                <a:gridCol w="294525"/>
                <a:gridCol w="294525"/>
                <a:gridCol w="294525"/>
                <a:gridCol w="294525"/>
                <a:gridCol w="294525"/>
                <a:gridCol w="294525"/>
                <a:gridCol w="294525"/>
                <a:gridCol w="294525"/>
                <a:gridCol w="294525"/>
                <a:gridCol w="294525"/>
                <a:gridCol w="294525"/>
              </a:tblGrid>
              <a:tr h="381000">
                <a:tc>
                  <a:txBody>
                    <a:bodyPr/>
                    <a:lstStyle/>
                    <a:p>
                      <a:pPr indent="0" lvl="0" marL="0" rtl="0" algn="ctr">
                        <a:spcBef>
                          <a:spcPts val="0"/>
                        </a:spcBef>
                        <a:spcAft>
                          <a:spcPts val="0"/>
                        </a:spcAft>
                        <a:buNone/>
                      </a:pPr>
                      <a:r>
                        <a:rPr lang="en">
                          <a:solidFill>
                            <a:schemeClr val="lt1"/>
                          </a:solidFill>
                        </a:rPr>
                        <a:t>O</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R</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Y</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P</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T</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O</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G</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R</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A</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P</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H</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Y</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 sz="700">
                          <a:solidFill>
                            <a:schemeClr val="lt1"/>
                          </a:solidFill>
                        </a:rPr>
                        <a:t>0</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1</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2</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3</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4</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5</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6</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7</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8</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9</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10</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11</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r>
            </a:tbl>
          </a:graphicData>
        </a:graphic>
      </p:graphicFrame>
      <p:graphicFrame>
        <p:nvGraphicFramePr>
          <p:cNvPr id="445" name="Google Shape;445;p45"/>
          <p:cNvGraphicFramePr/>
          <p:nvPr/>
        </p:nvGraphicFramePr>
        <p:xfrm>
          <a:off x="5248575" y="1963200"/>
          <a:ext cx="3000000" cy="3000000"/>
        </p:xfrm>
        <a:graphic>
          <a:graphicData uri="http://schemas.openxmlformats.org/drawingml/2006/table">
            <a:tbl>
              <a:tblPr>
                <a:noFill/>
                <a:tableStyleId>{E411E89E-CD07-40C0-A447-2C83C039E8EA}</a:tableStyleId>
              </a:tblPr>
              <a:tblGrid>
                <a:gridCol w="294525"/>
                <a:gridCol w="294525"/>
                <a:gridCol w="294525"/>
                <a:gridCol w="294525"/>
                <a:gridCol w="294525"/>
                <a:gridCol w="294525"/>
                <a:gridCol w="294525"/>
                <a:gridCol w="294525"/>
                <a:gridCol w="294525"/>
                <a:gridCol w="294525"/>
                <a:gridCol w="294525"/>
                <a:gridCol w="294525"/>
              </a:tblGrid>
              <a:tr h="381000">
                <a:tc>
                  <a:txBody>
                    <a:bodyPr/>
                    <a:lstStyle/>
                    <a:p>
                      <a:pPr indent="0" lvl="0" marL="0" rtl="0" algn="ctr">
                        <a:spcBef>
                          <a:spcPts val="0"/>
                        </a:spcBef>
                        <a:spcAft>
                          <a:spcPts val="0"/>
                        </a:spcAft>
                        <a:buNone/>
                      </a:pPr>
                      <a:r>
                        <a:rPr lang="en">
                          <a:solidFill>
                            <a:schemeClr val="lt1"/>
                          </a:solidFill>
                        </a:rPr>
                        <a:t>O</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D</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Y</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P</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T</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O</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G</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R</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A</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P</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H</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Y</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 sz="700">
                          <a:solidFill>
                            <a:schemeClr val="lt1"/>
                          </a:solidFill>
                        </a:rPr>
                        <a:t>0</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1</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2</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3</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4</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5</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6</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7</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8</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9</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10</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11</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r>
            </a:tbl>
          </a:graphicData>
        </a:graphic>
      </p:graphicFrame>
      <p:cxnSp>
        <p:nvCxnSpPr>
          <p:cNvPr id="446" name="Google Shape;446;p45"/>
          <p:cNvCxnSpPr/>
          <p:nvPr/>
        </p:nvCxnSpPr>
        <p:spPr>
          <a:xfrm rot="10800000">
            <a:off x="1727725" y="2700950"/>
            <a:ext cx="900" cy="670500"/>
          </a:xfrm>
          <a:prstGeom prst="straightConnector1">
            <a:avLst/>
          </a:prstGeom>
          <a:noFill/>
          <a:ln cap="flat" cmpd="sng" w="19050">
            <a:solidFill>
              <a:schemeClr val="lt2"/>
            </a:solidFill>
            <a:prstDash val="solid"/>
            <a:round/>
            <a:headEnd len="med" w="med" type="none"/>
            <a:tailEnd len="med" w="med" type="triangle"/>
          </a:ln>
        </p:spPr>
      </p:cxnSp>
      <p:sp>
        <p:nvSpPr>
          <p:cNvPr id="447" name="Google Shape;447;p45"/>
          <p:cNvSpPr txBox="1"/>
          <p:nvPr>
            <p:ph idx="1" type="body"/>
          </p:nvPr>
        </p:nvSpPr>
        <p:spPr>
          <a:xfrm>
            <a:off x="2181075" y="3042675"/>
            <a:ext cx="2921700" cy="4926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SzPts val="275"/>
              <a:buNone/>
            </a:pPr>
            <a:r>
              <a:rPr lang="en" sz="1500">
                <a:latin typeface="Arial"/>
                <a:ea typeface="Arial"/>
                <a:cs typeface="Arial"/>
                <a:sym typeface="Arial"/>
              </a:rPr>
              <a:t>(‘R’ - ‘A’ + 12) % 26 + ‘A’ = ‘D’</a:t>
            </a:r>
            <a:endParaRPr sz="1500">
              <a:latin typeface="Arial"/>
              <a:ea typeface="Arial"/>
              <a:cs typeface="Arial"/>
              <a:sym typeface="Arial"/>
            </a:endParaRPr>
          </a:p>
          <a:p>
            <a:pPr indent="0" lvl="0" marL="0" rtl="0" algn="l">
              <a:lnSpc>
                <a:spcPct val="95000"/>
              </a:lnSpc>
              <a:spcBef>
                <a:spcPts val="1200"/>
              </a:spcBef>
              <a:spcAft>
                <a:spcPts val="0"/>
              </a:spcAft>
              <a:buSzPts val="275"/>
              <a:buNone/>
            </a:pPr>
            <a:r>
              <a:rPr lang="en" sz="1500">
                <a:latin typeface="Arial"/>
                <a:ea typeface="Arial"/>
                <a:cs typeface="Arial"/>
                <a:sym typeface="Arial"/>
              </a:rPr>
              <a:t>  82   65                      65    68</a:t>
            </a:r>
            <a:endParaRPr sz="1500">
              <a:latin typeface="Arial"/>
              <a:ea typeface="Arial"/>
              <a:cs typeface="Arial"/>
              <a:sym typeface="Arial"/>
            </a:endParaRPr>
          </a:p>
          <a:p>
            <a:pPr indent="0" lvl="0" marL="0" rtl="0" algn="l">
              <a:lnSpc>
                <a:spcPct val="95000"/>
              </a:lnSpc>
              <a:spcBef>
                <a:spcPts val="1200"/>
              </a:spcBef>
              <a:spcAft>
                <a:spcPts val="0"/>
              </a:spcAft>
              <a:buSzPts val="275"/>
              <a:buNone/>
            </a:pPr>
            <a:r>
              <a:t/>
            </a:r>
            <a:endParaRPr sz="1500">
              <a:latin typeface="Arial"/>
              <a:ea typeface="Arial"/>
              <a:cs typeface="Arial"/>
              <a:sym typeface="Arial"/>
            </a:endParaRPr>
          </a:p>
          <a:p>
            <a:pPr indent="0" lvl="0" marL="0" rtl="0" algn="ctr">
              <a:lnSpc>
                <a:spcPct val="95000"/>
              </a:lnSpc>
              <a:spcBef>
                <a:spcPts val="1200"/>
              </a:spcBef>
              <a:spcAft>
                <a:spcPts val="1200"/>
              </a:spcAft>
              <a:buSzPts val="275"/>
              <a:buNone/>
            </a:pPr>
            <a:r>
              <a:t/>
            </a:r>
            <a:endParaRPr sz="1500">
              <a:latin typeface="Arial"/>
              <a:ea typeface="Arial"/>
              <a:cs typeface="Arial"/>
              <a:sym typeface="Arial"/>
            </a:endParaRPr>
          </a:p>
        </p:txBody>
      </p:sp>
      <p:sp>
        <p:nvSpPr>
          <p:cNvPr id="448" name="Google Shape;448;p45"/>
          <p:cNvSpPr txBox="1"/>
          <p:nvPr>
            <p:ph idx="1" type="body"/>
          </p:nvPr>
        </p:nvSpPr>
        <p:spPr>
          <a:xfrm>
            <a:off x="6202575" y="1454325"/>
            <a:ext cx="1626300" cy="3624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lang="en" sz="1500">
                <a:latin typeface="Arial"/>
                <a:ea typeface="Arial"/>
                <a:cs typeface="Arial"/>
                <a:sym typeface="Arial"/>
              </a:rPr>
              <a:t>Output</a:t>
            </a:r>
            <a:endParaRPr sz="1500"/>
          </a:p>
        </p:txBody>
      </p:sp>
      <p:sp>
        <p:nvSpPr>
          <p:cNvPr id="449" name="Google Shape;449;p45"/>
          <p:cNvSpPr txBox="1"/>
          <p:nvPr>
            <p:ph idx="1" type="body"/>
          </p:nvPr>
        </p:nvSpPr>
        <p:spPr>
          <a:xfrm>
            <a:off x="5739700" y="3042675"/>
            <a:ext cx="1626300" cy="3624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lang="en" sz="1500">
                <a:latin typeface="Arial"/>
                <a:ea typeface="Arial"/>
                <a:cs typeface="Arial"/>
                <a:sym typeface="Arial"/>
              </a:rPr>
              <a:t>2nd</a:t>
            </a:r>
            <a:r>
              <a:rPr lang="en" sz="1500">
                <a:latin typeface="Arial"/>
                <a:ea typeface="Arial"/>
                <a:cs typeface="Arial"/>
                <a:sym typeface="Arial"/>
              </a:rPr>
              <a:t> Traversal</a:t>
            </a:r>
            <a:endParaRPr sz="1500"/>
          </a:p>
        </p:txBody>
      </p:sp>
      <p:graphicFrame>
        <p:nvGraphicFramePr>
          <p:cNvPr id="450" name="Google Shape;450;p45"/>
          <p:cNvGraphicFramePr/>
          <p:nvPr/>
        </p:nvGraphicFramePr>
        <p:xfrm>
          <a:off x="938950" y="3837550"/>
          <a:ext cx="3000000" cy="3000000"/>
        </p:xfrm>
        <a:graphic>
          <a:graphicData uri="http://schemas.openxmlformats.org/drawingml/2006/table">
            <a:tbl>
              <a:tblPr>
                <a:noFill/>
                <a:tableStyleId>{E411E89E-CD07-40C0-A447-2C83C039E8EA}</a:tableStyleId>
              </a:tblPr>
              <a:tblGrid>
                <a:gridCol w="294525"/>
                <a:gridCol w="294525"/>
                <a:gridCol w="294525"/>
                <a:gridCol w="294525"/>
                <a:gridCol w="294525"/>
                <a:gridCol w="294525"/>
                <a:gridCol w="294525"/>
                <a:gridCol w="294525"/>
                <a:gridCol w="294525"/>
                <a:gridCol w="294525"/>
                <a:gridCol w="294525"/>
                <a:gridCol w="294525"/>
                <a:gridCol w="294525"/>
                <a:gridCol w="294525"/>
                <a:gridCol w="294525"/>
                <a:gridCol w="294525"/>
                <a:gridCol w="294525"/>
                <a:gridCol w="294525"/>
                <a:gridCol w="294525"/>
                <a:gridCol w="294525"/>
                <a:gridCol w="294525"/>
                <a:gridCol w="294525"/>
                <a:gridCol w="294525"/>
                <a:gridCol w="294525"/>
                <a:gridCol w="294525"/>
                <a:gridCol w="294525"/>
              </a:tblGrid>
              <a:tr h="381000">
                <a:tc>
                  <a:txBody>
                    <a:bodyPr/>
                    <a:lstStyle/>
                    <a:p>
                      <a:pPr indent="0" lvl="0" marL="0" rtl="0" algn="ctr">
                        <a:spcBef>
                          <a:spcPts val="0"/>
                        </a:spcBef>
                        <a:spcAft>
                          <a:spcPts val="0"/>
                        </a:spcAft>
                        <a:buNone/>
                      </a:pPr>
                      <a:r>
                        <a:rPr lang="en">
                          <a:solidFill>
                            <a:schemeClr val="lt1"/>
                          </a:solidFill>
                        </a:rPr>
                        <a:t>A</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B</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C</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D</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E</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F</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G</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H</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I</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J</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K</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L</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M</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N</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O</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P</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Q</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R</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S</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T</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U</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V</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W</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X</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Y</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Z</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 sz="700">
                          <a:solidFill>
                            <a:schemeClr val="lt1"/>
                          </a:solidFill>
                        </a:rPr>
                        <a:t>65</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66</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67</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68</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69</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70</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71</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72</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73</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74</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75</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76</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77</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78</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79</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80</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81</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82</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83</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84</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85</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86</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87</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88</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89</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90</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r>
            </a:tbl>
          </a:graphicData>
        </a:graphic>
      </p:graphicFrame>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6"/>
                                        </p:tgtEl>
                                        <p:attrNameLst>
                                          <p:attrName>style.visibility</p:attrName>
                                        </p:attrNameLst>
                                      </p:cBhvr>
                                      <p:to>
                                        <p:strVal val="visible"/>
                                      </p:to>
                                    </p:set>
                                    <p:animEffect filter="fade" transition="in">
                                      <p:cBhvr>
                                        <p:cTn dur="1000"/>
                                        <p:tgtEl>
                                          <p:spTgt spid="44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7"/>
                                        </p:tgtEl>
                                        <p:attrNameLst>
                                          <p:attrName>style.visibility</p:attrName>
                                        </p:attrNameLst>
                                      </p:cBhvr>
                                      <p:to>
                                        <p:strVal val="visible"/>
                                      </p:to>
                                    </p:set>
                                    <p:animEffect filter="fade" transition="in">
                                      <p:cBhvr>
                                        <p:cTn dur="1000"/>
                                        <p:tgtEl>
                                          <p:spTgt spid="44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9"/>
                                        </p:tgtEl>
                                        <p:attrNameLst>
                                          <p:attrName>style.visibility</p:attrName>
                                        </p:attrNameLst>
                                      </p:cBhvr>
                                      <p:to>
                                        <p:strVal val="visible"/>
                                      </p:to>
                                    </p:set>
                                    <p:animEffect filter="fade" transition="in">
                                      <p:cBhvr>
                                        <p:cTn dur="1000"/>
                                        <p:tgtEl>
                                          <p:spTgt spid="44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5"/>
                                        </p:tgtEl>
                                        <p:attrNameLst>
                                          <p:attrName>style.visibility</p:attrName>
                                        </p:attrNameLst>
                                      </p:cBhvr>
                                      <p:to>
                                        <p:strVal val="visible"/>
                                      </p:to>
                                    </p:set>
                                    <p:animEffect filter="fade" transition="in">
                                      <p:cBhvr>
                                        <p:cTn dur="1000"/>
                                        <p:tgtEl>
                                          <p:spTgt spid="44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8"/>
                                        </p:tgtEl>
                                        <p:attrNameLst>
                                          <p:attrName>style.visibility</p:attrName>
                                        </p:attrNameLst>
                                      </p:cBhvr>
                                      <p:to>
                                        <p:strVal val="visible"/>
                                      </p:to>
                                    </p:set>
                                    <p:animEffect filter="fade" transition="in">
                                      <p:cBhvr>
                                        <p:cTn dur="1000"/>
                                        <p:tgtEl>
                                          <p:spTgt spid="44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0"/>
                                        </p:tgtEl>
                                        <p:attrNameLst>
                                          <p:attrName>style.visibility</p:attrName>
                                        </p:attrNameLst>
                                      </p:cBhvr>
                                      <p:to>
                                        <p:strVal val="visible"/>
                                      </p:to>
                                    </p:set>
                                    <p:animEffect filter="fade" transition="in">
                                      <p:cBhvr>
                                        <p:cTn dur="1200"/>
                                        <p:tgtEl>
                                          <p:spTgt spid="45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444"/>
                                        </p:tgtEl>
                                      </p:cBhvr>
                                    </p:animEffect>
                                    <p:set>
                                      <p:cBhvr>
                                        <p:cTn dur="1" fill="hold">
                                          <p:stCondLst>
                                            <p:cond delay="500"/>
                                          </p:stCondLst>
                                        </p:cTn>
                                        <p:tgtEl>
                                          <p:spTgt spid="444"/>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445"/>
                                        </p:tgtEl>
                                      </p:cBhvr>
                                    </p:animEffect>
                                    <p:set>
                                      <p:cBhvr>
                                        <p:cTn dur="1" fill="hold">
                                          <p:stCondLst>
                                            <p:cond delay="500"/>
                                          </p:stCondLst>
                                        </p:cTn>
                                        <p:tgtEl>
                                          <p:spTgt spid="445"/>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446"/>
                                        </p:tgtEl>
                                      </p:cBhvr>
                                    </p:animEffect>
                                    <p:set>
                                      <p:cBhvr>
                                        <p:cTn dur="1" fill="hold">
                                          <p:stCondLst>
                                            <p:cond delay="500"/>
                                          </p:stCondLst>
                                        </p:cTn>
                                        <p:tgtEl>
                                          <p:spTgt spid="446"/>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447"/>
                                        </p:tgtEl>
                                      </p:cBhvr>
                                    </p:animEffect>
                                    <p:set>
                                      <p:cBhvr>
                                        <p:cTn dur="1" fill="hold">
                                          <p:stCondLst>
                                            <p:cond delay="500"/>
                                          </p:stCondLst>
                                        </p:cTn>
                                        <p:tgtEl>
                                          <p:spTgt spid="447"/>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448"/>
                                        </p:tgtEl>
                                      </p:cBhvr>
                                    </p:animEffect>
                                    <p:set>
                                      <p:cBhvr>
                                        <p:cTn dur="1" fill="hold">
                                          <p:stCondLst>
                                            <p:cond delay="500"/>
                                          </p:stCondLst>
                                        </p:cTn>
                                        <p:tgtEl>
                                          <p:spTgt spid="448"/>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449"/>
                                        </p:tgtEl>
                                      </p:cBhvr>
                                    </p:animEffect>
                                    <p:set>
                                      <p:cBhvr>
                                        <p:cTn dur="1" fill="hold">
                                          <p:stCondLst>
                                            <p:cond delay="500"/>
                                          </p:stCondLst>
                                        </p:cTn>
                                        <p:tgtEl>
                                          <p:spTgt spid="449"/>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sp>
        <p:nvSpPr>
          <p:cNvPr id="455" name="Google Shape;455;p4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Simulation</a:t>
            </a:r>
            <a:r>
              <a:rPr lang="en"/>
              <a:t> - Encryption</a:t>
            </a:r>
            <a:endParaRPr/>
          </a:p>
        </p:txBody>
      </p:sp>
      <p:sp>
        <p:nvSpPr>
          <p:cNvPr id="456" name="Google Shape;456;p46"/>
          <p:cNvSpPr txBox="1"/>
          <p:nvPr>
            <p:ph idx="1" type="body"/>
          </p:nvPr>
        </p:nvSpPr>
        <p:spPr>
          <a:xfrm>
            <a:off x="1297500" y="1009500"/>
            <a:ext cx="7038900" cy="953700"/>
          </a:xfrm>
          <a:prstGeom prst="rect">
            <a:avLst/>
          </a:prstGeom>
        </p:spPr>
        <p:txBody>
          <a:bodyPr anchorCtr="0" anchor="t" bIns="91425" lIns="91425" spcFirstLastPara="1" rIns="91425" wrap="square" tIns="91425">
            <a:normAutofit fontScale="25000" lnSpcReduction="20000"/>
          </a:bodyPr>
          <a:lstStyle/>
          <a:p>
            <a:pPr indent="0" lvl="0" marL="0" rtl="0" algn="l">
              <a:spcBef>
                <a:spcPts val="0"/>
              </a:spcBef>
              <a:spcAft>
                <a:spcPts val="0"/>
              </a:spcAft>
              <a:buNone/>
            </a:pPr>
            <a:r>
              <a:rPr lang="en" sz="6000">
                <a:latin typeface="Arial"/>
                <a:ea typeface="Arial"/>
                <a:cs typeface="Arial"/>
                <a:sym typeface="Arial"/>
              </a:rPr>
              <a:t>Original Message: CRYPTOGRAPHY </a:t>
            </a:r>
            <a:endParaRPr sz="6000">
              <a:latin typeface="Arial"/>
              <a:ea typeface="Arial"/>
              <a:cs typeface="Arial"/>
              <a:sym typeface="Arial"/>
            </a:endParaRPr>
          </a:p>
          <a:p>
            <a:pPr indent="0" lvl="0" marL="0" rtl="0" algn="l">
              <a:spcBef>
                <a:spcPts val="1200"/>
              </a:spcBef>
              <a:spcAft>
                <a:spcPts val="0"/>
              </a:spcAft>
              <a:buNone/>
            </a:pPr>
            <a:r>
              <a:rPr lang="en" sz="6000">
                <a:latin typeface="Arial"/>
                <a:ea typeface="Arial"/>
                <a:cs typeface="Arial"/>
                <a:sym typeface="Arial"/>
              </a:rPr>
              <a:t>Shift: 12</a:t>
            </a:r>
            <a:endParaRPr sz="6000">
              <a:latin typeface="Arial"/>
              <a:ea typeface="Arial"/>
              <a:cs typeface="Arial"/>
              <a:sym typeface="Arial"/>
            </a:endParaRPr>
          </a:p>
          <a:p>
            <a:pPr indent="0" lvl="0" marL="0" rtl="0" algn="l">
              <a:spcBef>
                <a:spcPts val="1200"/>
              </a:spcBef>
              <a:spcAft>
                <a:spcPts val="1200"/>
              </a:spcAft>
              <a:buNone/>
            </a:pPr>
            <a:r>
              <a:t/>
            </a:r>
            <a:endParaRPr/>
          </a:p>
        </p:txBody>
      </p:sp>
      <p:graphicFrame>
        <p:nvGraphicFramePr>
          <p:cNvPr id="457" name="Google Shape;457;p46"/>
          <p:cNvGraphicFramePr/>
          <p:nvPr/>
        </p:nvGraphicFramePr>
        <p:xfrm>
          <a:off x="1297500" y="1963200"/>
          <a:ext cx="3000000" cy="3000000"/>
        </p:xfrm>
        <a:graphic>
          <a:graphicData uri="http://schemas.openxmlformats.org/drawingml/2006/table">
            <a:tbl>
              <a:tblPr>
                <a:noFill/>
                <a:tableStyleId>{E411E89E-CD07-40C0-A447-2C83C039E8EA}</a:tableStyleId>
              </a:tblPr>
              <a:tblGrid>
                <a:gridCol w="294525"/>
                <a:gridCol w="294525"/>
                <a:gridCol w="294525"/>
                <a:gridCol w="294525"/>
                <a:gridCol w="294525"/>
                <a:gridCol w="294525"/>
                <a:gridCol w="294525"/>
                <a:gridCol w="294525"/>
                <a:gridCol w="294525"/>
                <a:gridCol w="294525"/>
                <a:gridCol w="294525"/>
                <a:gridCol w="294525"/>
              </a:tblGrid>
              <a:tr h="381000">
                <a:tc>
                  <a:txBody>
                    <a:bodyPr/>
                    <a:lstStyle/>
                    <a:p>
                      <a:pPr indent="0" lvl="0" marL="0" rtl="0" algn="ctr">
                        <a:spcBef>
                          <a:spcPts val="0"/>
                        </a:spcBef>
                        <a:spcAft>
                          <a:spcPts val="0"/>
                        </a:spcAft>
                        <a:buNone/>
                      </a:pPr>
                      <a:r>
                        <a:rPr lang="en">
                          <a:solidFill>
                            <a:schemeClr val="lt1"/>
                          </a:solidFill>
                        </a:rPr>
                        <a:t>O</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D</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Y</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P</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T</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O</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G</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R</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A</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P</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H</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Y</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 sz="700">
                          <a:solidFill>
                            <a:schemeClr val="lt1"/>
                          </a:solidFill>
                        </a:rPr>
                        <a:t>0</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1</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2</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3</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4</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5</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6</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7</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8</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9</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10</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11</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r>
            </a:tbl>
          </a:graphicData>
        </a:graphic>
      </p:graphicFrame>
      <p:graphicFrame>
        <p:nvGraphicFramePr>
          <p:cNvPr id="458" name="Google Shape;458;p46"/>
          <p:cNvGraphicFramePr/>
          <p:nvPr/>
        </p:nvGraphicFramePr>
        <p:xfrm>
          <a:off x="5413225" y="1963200"/>
          <a:ext cx="3000000" cy="3000000"/>
        </p:xfrm>
        <a:graphic>
          <a:graphicData uri="http://schemas.openxmlformats.org/drawingml/2006/table">
            <a:tbl>
              <a:tblPr>
                <a:noFill/>
                <a:tableStyleId>{E411E89E-CD07-40C0-A447-2C83C039E8EA}</a:tableStyleId>
              </a:tblPr>
              <a:tblGrid>
                <a:gridCol w="294525"/>
                <a:gridCol w="294525"/>
                <a:gridCol w="294525"/>
                <a:gridCol w="294525"/>
                <a:gridCol w="294525"/>
                <a:gridCol w="294525"/>
                <a:gridCol w="294525"/>
                <a:gridCol w="294525"/>
                <a:gridCol w="294525"/>
                <a:gridCol w="294525"/>
                <a:gridCol w="294525"/>
                <a:gridCol w="294525"/>
              </a:tblGrid>
              <a:tr h="381000">
                <a:tc>
                  <a:txBody>
                    <a:bodyPr/>
                    <a:lstStyle/>
                    <a:p>
                      <a:pPr indent="0" lvl="0" marL="0" rtl="0" algn="ctr">
                        <a:spcBef>
                          <a:spcPts val="0"/>
                        </a:spcBef>
                        <a:spcAft>
                          <a:spcPts val="0"/>
                        </a:spcAft>
                        <a:buNone/>
                      </a:pPr>
                      <a:r>
                        <a:rPr lang="en">
                          <a:solidFill>
                            <a:schemeClr val="lt1"/>
                          </a:solidFill>
                        </a:rPr>
                        <a:t>O</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D</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K</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P</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T</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O</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G</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R</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A</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P</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H</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Y</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 sz="700">
                          <a:solidFill>
                            <a:schemeClr val="lt1"/>
                          </a:solidFill>
                        </a:rPr>
                        <a:t>0</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1</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2</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3</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4</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5</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6</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7</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8</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9</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10</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11</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r>
            </a:tbl>
          </a:graphicData>
        </a:graphic>
      </p:graphicFrame>
      <p:cxnSp>
        <p:nvCxnSpPr>
          <p:cNvPr id="459" name="Google Shape;459;p46"/>
          <p:cNvCxnSpPr/>
          <p:nvPr/>
        </p:nvCxnSpPr>
        <p:spPr>
          <a:xfrm rot="10800000">
            <a:off x="2038175" y="2700950"/>
            <a:ext cx="900" cy="670500"/>
          </a:xfrm>
          <a:prstGeom prst="straightConnector1">
            <a:avLst/>
          </a:prstGeom>
          <a:noFill/>
          <a:ln cap="flat" cmpd="sng" w="19050">
            <a:solidFill>
              <a:schemeClr val="lt2"/>
            </a:solidFill>
            <a:prstDash val="solid"/>
            <a:round/>
            <a:headEnd len="med" w="med" type="none"/>
            <a:tailEnd len="med" w="med" type="triangle"/>
          </a:ln>
        </p:spPr>
      </p:cxnSp>
      <p:sp>
        <p:nvSpPr>
          <p:cNvPr id="460" name="Google Shape;460;p46"/>
          <p:cNvSpPr txBox="1"/>
          <p:nvPr>
            <p:ph idx="1" type="body"/>
          </p:nvPr>
        </p:nvSpPr>
        <p:spPr>
          <a:xfrm>
            <a:off x="2491525" y="3042675"/>
            <a:ext cx="2921700" cy="4926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SzPts val="275"/>
              <a:buNone/>
            </a:pPr>
            <a:r>
              <a:rPr lang="en" sz="1500">
                <a:latin typeface="Arial"/>
                <a:ea typeface="Arial"/>
                <a:cs typeface="Arial"/>
                <a:sym typeface="Arial"/>
              </a:rPr>
              <a:t>(‘Y’ - ‘A’ + 12) % 26 + ‘A’ = ‘K’</a:t>
            </a:r>
            <a:endParaRPr sz="1500">
              <a:latin typeface="Arial"/>
              <a:ea typeface="Arial"/>
              <a:cs typeface="Arial"/>
              <a:sym typeface="Arial"/>
            </a:endParaRPr>
          </a:p>
          <a:p>
            <a:pPr indent="0" lvl="0" marL="0" rtl="0" algn="l">
              <a:lnSpc>
                <a:spcPct val="95000"/>
              </a:lnSpc>
              <a:spcBef>
                <a:spcPts val="1200"/>
              </a:spcBef>
              <a:spcAft>
                <a:spcPts val="0"/>
              </a:spcAft>
              <a:buSzPts val="275"/>
              <a:buNone/>
            </a:pPr>
            <a:r>
              <a:rPr lang="en" sz="1500">
                <a:latin typeface="Arial"/>
                <a:ea typeface="Arial"/>
                <a:cs typeface="Arial"/>
                <a:sym typeface="Arial"/>
              </a:rPr>
              <a:t>  89   65                     65     75</a:t>
            </a:r>
            <a:endParaRPr sz="1500">
              <a:latin typeface="Arial"/>
              <a:ea typeface="Arial"/>
              <a:cs typeface="Arial"/>
              <a:sym typeface="Arial"/>
            </a:endParaRPr>
          </a:p>
          <a:p>
            <a:pPr indent="0" lvl="0" marL="0" rtl="0" algn="l">
              <a:lnSpc>
                <a:spcPct val="95000"/>
              </a:lnSpc>
              <a:spcBef>
                <a:spcPts val="1200"/>
              </a:spcBef>
              <a:spcAft>
                <a:spcPts val="0"/>
              </a:spcAft>
              <a:buSzPts val="275"/>
              <a:buNone/>
            </a:pPr>
            <a:r>
              <a:t/>
            </a:r>
            <a:endParaRPr sz="1500">
              <a:latin typeface="Arial"/>
              <a:ea typeface="Arial"/>
              <a:cs typeface="Arial"/>
              <a:sym typeface="Arial"/>
            </a:endParaRPr>
          </a:p>
          <a:p>
            <a:pPr indent="0" lvl="0" marL="0" rtl="0" algn="ctr">
              <a:lnSpc>
                <a:spcPct val="95000"/>
              </a:lnSpc>
              <a:spcBef>
                <a:spcPts val="1200"/>
              </a:spcBef>
              <a:spcAft>
                <a:spcPts val="1200"/>
              </a:spcAft>
              <a:buSzPts val="275"/>
              <a:buNone/>
            </a:pPr>
            <a:r>
              <a:t/>
            </a:r>
            <a:endParaRPr sz="1500">
              <a:latin typeface="Arial"/>
              <a:ea typeface="Arial"/>
              <a:cs typeface="Arial"/>
              <a:sym typeface="Arial"/>
            </a:endParaRPr>
          </a:p>
        </p:txBody>
      </p:sp>
      <p:sp>
        <p:nvSpPr>
          <p:cNvPr id="461" name="Google Shape;461;p46"/>
          <p:cNvSpPr txBox="1"/>
          <p:nvPr>
            <p:ph idx="1" type="body"/>
          </p:nvPr>
        </p:nvSpPr>
        <p:spPr>
          <a:xfrm>
            <a:off x="6367225" y="1454325"/>
            <a:ext cx="1626300" cy="3624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lang="en" sz="1500">
                <a:latin typeface="Arial"/>
                <a:ea typeface="Arial"/>
                <a:cs typeface="Arial"/>
                <a:sym typeface="Arial"/>
              </a:rPr>
              <a:t>Output</a:t>
            </a:r>
            <a:endParaRPr sz="1500"/>
          </a:p>
        </p:txBody>
      </p:sp>
      <p:sp>
        <p:nvSpPr>
          <p:cNvPr id="462" name="Google Shape;462;p46"/>
          <p:cNvSpPr txBox="1"/>
          <p:nvPr>
            <p:ph idx="1" type="body"/>
          </p:nvPr>
        </p:nvSpPr>
        <p:spPr>
          <a:xfrm>
            <a:off x="5739700" y="3042675"/>
            <a:ext cx="1626300" cy="3624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lang="en" sz="1500">
                <a:latin typeface="Arial"/>
                <a:ea typeface="Arial"/>
                <a:cs typeface="Arial"/>
                <a:sym typeface="Arial"/>
              </a:rPr>
              <a:t>3r</a:t>
            </a:r>
            <a:r>
              <a:rPr lang="en" sz="1500">
                <a:latin typeface="Arial"/>
                <a:ea typeface="Arial"/>
                <a:cs typeface="Arial"/>
                <a:sym typeface="Arial"/>
              </a:rPr>
              <a:t>d Traversal</a:t>
            </a:r>
            <a:endParaRPr sz="1500"/>
          </a:p>
        </p:txBody>
      </p:sp>
      <p:graphicFrame>
        <p:nvGraphicFramePr>
          <p:cNvPr id="463" name="Google Shape;463;p46"/>
          <p:cNvGraphicFramePr/>
          <p:nvPr/>
        </p:nvGraphicFramePr>
        <p:xfrm>
          <a:off x="988125" y="3837550"/>
          <a:ext cx="3000000" cy="3000000"/>
        </p:xfrm>
        <a:graphic>
          <a:graphicData uri="http://schemas.openxmlformats.org/drawingml/2006/table">
            <a:tbl>
              <a:tblPr>
                <a:noFill/>
                <a:tableStyleId>{E411E89E-CD07-40C0-A447-2C83C039E8EA}</a:tableStyleId>
              </a:tblPr>
              <a:tblGrid>
                <a:gridCol w="294525"/>
                <a:gridCol w="294525"/>
                <a:gridCol w="294525"/>
                <a:gridCol w="294525"/>
                <a:gridCol w="294525"/>
                <a:gridCol w="294525"/>
                <a:gridCol w="294525"/>
                <a:gridCol w="294525"/>
                <a:gridCol w="294525"/>
                <a:gridCol w="294525"/>
                <a:gridCol w="294525"/>
                <a:gridCol w="294525"/>
                <a:gridCol w="294525"/>
                <a:gridCol w="294525"/>
                <a:gridCol w="294525"/>
                <a:gridCol w="294525"/>
                <a:gridCol w="294525"/>
                <a:gridCol w="294525"/>
                <a:gridCol w="294525"/>
                <a:gridCol w="294525"/>
                <a:gridCol w="294525"/>
                <a:gridCol w="294525"/>
                <a:gridCol w="294525"/>
                <a:gridCol w="294525"/>
                <a:gridCol w="294525"/>
                <a:gridCol w="294525"/>
              </a:tblGrid>
              <a:tr h="381000">
                <a:tc>
                  <a:txBody>
                    <a:bodyPr/>
                    <a:lstStyle/>
                    <a:p>
                      <a:pPr indent="0" lvl="0" marL="0" rtl="0" algn="ctr">
                        <a:spcBef>
                          <a:spcPts val="0"/>
                        </a:spcBef>
                        <a:spcAft>
                          <a:spcPts val="0"/>
                        </a:spcAft>
                        <a:buNone/>
                      </a:pPr>
                      <a:r>
                        <a:rPr lang="en">
                          <a:solidFill>
                            <a:schemeClr val="lt1"/>
                          </a:solidFill>
                        </a:rPr>
                        <a:t>A</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B</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C</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D</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E</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F</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G</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H</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I</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J</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K</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L</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M</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N</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O</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P</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Q</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R</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S</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T</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U</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V</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W</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X</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Y</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Z</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 sz="700">
                          <a:solidFill>
                            <a:schemeClr val="lt1"/>
                          </a:solidFill>
                        </a:rPr>
                        <a:t>65</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66</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67</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68</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69</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70</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71</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72</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73</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74</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75</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76</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77</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78</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79</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80</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81</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82</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83</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84</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85</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86</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87</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88</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89</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90</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r>
            </a:tbl>
          </a:graphicData>
        </a:graphic>
      </p:graphicFrame>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9"/>
                                        </p:tgtEl>
                                        <p:attrNameLst>
                                          <p:attrName>style.visibility</p:attrName>
                                        </p:attrNameLst>
                                      </p:cBhvr>
                                      <p:to>
                                        <p:strVal val="visible"/>
                                      </p:to>
                                    </p:set>
                                    <p:animEffect filter="fade" transition="in">
                                      <p:cBhvr>
                                        <p:cTn dur="1000"/>
                                        <p:tgtEl>
                                          <p:spTgt spid="45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0"/>
                                        </p:tgtEl>
                                        <p:attrNameLst>
                                          <p:attrName>style.visibility</p:attrName>
                                        </p:attrNameLst>
                                      </p:cBhvr>
                                      <p:to>
                                        <p:strVal val="visible"/>
                                      </p:to>
                                    </p:set>
                                    <p:animEffect filter="fade" transition="in">
                                      <p:cBhvr>
                                        <p:cTn dur="1000"/>
                                        <p:tgtEl>
                                          <p:spTgt spid="46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2"/>
                                        </p:tgtEl>
                                        <p:attrNameLst>
                                          <p:attrName>style.visibility</p:attrName>
                                        </p:attrNameLst>
                                      </p:cBhvr>
                                      <p:to>
                                        <p:strVal val="visible"/>
                                      </p:to>
                                    </p:set>
                                    <p:animEffect filter="fade" transition="in">
                                      <p:cBhvr>
                                        <p:cTn dur="1000"/>
                                        <p:tgtEl>
                                          <p:spTgt spid="46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3"/>
                                        </p:tgtEl>
                                        <p:attrNameLst>
                                          <p:attrName>style.visibility</p:attrName>
                                        </p:attrNameLst>
                                      </p:cBhvr>
                                      <p:to>
                                        <p:strVal val="visible"/>
                                      </p:to>
                                    </p:set>
                                    <p:animEffect filter="fade" transition="in">
                                      <p:cBhvr>
                                        <p:cTn dur="1000"/>
                                        <p:tgtEl>
                                          <p:spTgt spid="46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8"/>
                                        </p:tgtEl>
                                        <p:attrNameLst>
                                          <p:attrName>style.visibility</p:attrName>
                                        </p:attrNameLst>
                                      </p:cBhvr>
                                      <p:to>
                                        <p:strVal val="visible"/>
                                      </p:to>
                                    </p:set>
                                    <p:animEffect filter="fade" transition="in">
                                      <p:cBhvr>
                                        <p:cTn dur="1000"/>
                                        <p:tgtEl>
                                          <p:spTgt spid="45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1"/>
                                        </p:tgtEl>
                                        <p:attrNameLst>
                                          <p:attrName>style.visibility</p:attrName>
                                        </p:attrNameLst>
                                      </p:cBhvr>
                                      <p:to>
                                        <p:strVal val="visible"/>
                                      </p:to>
                                    </p:set>
                                    <p:animEffect filter="fade" transition="in">
                                      <p:cBhvr>
                                        <p:cTn dur="1000"/>
                                        <p:tgtEl>
                                          <p:spTgt spid="46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457"/>
                                        </p:tgtEl>
                                      </p:cBhvr>
                                    </p:animEffect>
                                    <p:set>
                                      <p:cBhvr>
                                        <p:cTn dur="1" fill="hold">
                                          <p:stCondLst>
                                            <p:cond delay="500"/>
                                          </p:stCondLst>
                                        </p:cTn>
                                        <p:tgtEl>
                                          <p:spTgt spid="457"/>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458"/>
                                        </p:tgtEl>
                                      </p:cBhvr>
                                    </p:animEffect>
                                    <p:set>
                                      <p:cBhvr>
                                        <p:cTn dur="1" fill="hold">
                                          <p:stCondLst>
                                            <p:cond delay="500"/>
                                          </p:stCondLst>
                                        </p:cTn>
                                        <p:tgtEl>
                                          <p:spTgt spid="458"/>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459"/>
                                        </p:tgtEl>
                                      </p:cBhvr>
                                    </p:animEffect>
                                    <p:set>
                                      <p:cBhvr>
                                        <p:cTn dur="1" fill="hold">
                                          <p:stCondLst>
                                            <p:cond delay="500"/>
                                          </p:stCondLst>
                                        </p:cTn>
                                        <p:tgtEl>
                                          <p:spTgt spid="459"/>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460"/>
                                        </p:tgtEl>
                                      </p:cBhvr>
                                    </p:animEffect>
                                    <p:set>
                                      <p:cBhvr>
                                        <p:cTn dur="1" fill="hold">
                                          <p:stCondLst>
                                            <p:cond delay="500"/>
                                          </p:stCondLst>
                                        </p:cTn>
                                        <p:tgtEl>
                                          <p:spTgt spid="460"/>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461"/>
                                        </p:tgtEl>
                                      </p:cBhvr>
                                    </p:animEffect>
                                    <p:set>
                                      <p:cBhvr>
                                        <p:cTn dur="1" fill="hold">
                                          <p:stCondLst>
                                            <p:cond delay="500"/>
                                          </p:stCondLst>
                                        </p:cTn>
                                        <p:tgtEl>
                                          <p:spTgt spid="461"/>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462"/>
                                        </p:tgtEl>
                                      </p:cBhvr>
                                    </p:animEffect>
                                    <p:set>
                                      <p:cBhvr>
                                        <p:cTn dur="1" fill="hold">
                                          <p:stCondLst>
                                            <p:cond delay="500"/>
                                          </p:stCondLst>
                                        </p:cTn>
                                        <p:tgtEl>
                                          <p:spTgt spid="462"/>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sp>
        <p:nvSpPr>
          <p:cNvPr id="468" name="Google Shape;468;p47"/>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Simulation</a:t>
            </a:r>
            <a:r>
              <a:rPr lang="en"/>
              <a:t> - Encryption</a:t>
            </a:r>
            <a:endParaRPr/>
          </a:p>
        </p:txBody>
      </p:sp>
      <p:sp>
        <p:nvSpPr>
          <p:cNvPr id="469" name="Google Shape;469;p47"/>
          <p:cNvSpPr txBox="1"/>
          <p:nvPr>
            <p:ph idx="1" type="body"/>
          </p:nvPr>
        </p:nvSpPr>
        <p:spPr>
          <a:xfrm>
            <a:off x="1297500" y="1009500"/>
            <a:ext cx="7038900" cy="953700"/>
          </a:xfrm>
          <a:prstGeom prst="rect">
            <a:avLst/>
          </a:prstGeom>
        </p:spPr>
        <p:txBody>
          <a:bodyPr anchorCtr="0" anchor="t" bIns="91425" lIns="91425" spcFirstLastPara="1" rIns="91425" wrap="square" tIns="91425">
            <a:normAutofit fontScale="25000" lnSpcReduction="20000"/>
          </a:bodyPr>
          <a:lstStyle/>
          <a:p>
            <a:pPr indent="0" lvl="0" marL="0" rtl="0" algn="l">
              <a:spcBef>
                <a:spcPts val="0"/>
              </a:spcBef>
              <a:spcAft>
                <a:spcPts val="0"/>
              </a:spcAft>
              <a:buNone/>
            </a:pPr>
            <a:r>
              <a:rPr lang="en" sz="6000">
                <a:latin typeface="Arial"/>
                <a:ea typeface="Arial"/>
                <a:cs typeface="Arial"/>
                <a:sym typeface="Arial"/>
              </a:rPr>
              <a:t>Original Message: CRYPTOGRAPHY </a:t>
            </a:r>
            <a:endParaRPr sz="6000">
              <a:latin typeface="Arial"/>
              <a:ea typeface="Arial"/>
              <a:cs typeface="Arial"/>
              <a:sym typeface="Arial"/>
            </a:endParaRPr>
          </a:p>
          <a:p>
            <a:pPr indent="0" lvl="0" marL="0" rtl="0" algn="l">
              <a:spcBef>
                <a:spcPts val="1200"/>
              </a:spcBef>
              <a:spcAft>
                <a:spcPts val="0"/>
              </a:spcAft>
              <a:buNone/>
            </a:pPr>
            <a:r>
              <a:rPr lang="en" sz="6000">
                <a:latin typeface="Arial"/>
                <a:ea typeface="Arial"/>
                <a:cs typeface="Arial"/>
                <a:sym typeface="Arial"/>
              </a:rPr>
              <a:t>Shift: 12</a:t>
            </a:r>
            <a:endParaRPr sz="6000">
              <a:latin typeface="Arial"/>
              <a:ea typeface="Arial"/>
              <a:cs typeface="Arial"/>
              <a:sym typeface="Arial"/>
            </a:endParaRPr>
          </a:p>
          <a:p>
            <a:pPr indent="0" lvl="0" marL="0" rtl="0" algn="l">
              <a:spcBef>
                <a:spcPts val="1200"/>
              </a:spcBef>
              <a:spcAft>
                <a:spcPts val="1200"/>
              </a:spcAft>
              <a:buNone/>
            </a:pPr>
            <a:r>
              <a:t/>
            </a:r>
            <a:endParaRPr/>
          </a:p>
        </p:txBody>
      </p:sp>
      <p:graphicFrame>
        <p:nvGraphicFramePr>
          <p:cNvPr id="470" name="Google Shape;470;p47"/>
          <p:cNvGraphicFramePr/>
          <p:nvPr/>
        </p:nvGraphicFramePr>
        <p:xfrm>
          <a:off x="1297500" y="1963200"/>
          <a:ext cx="3000000" cy="3000000"/>
        </p:xfrm>
        <a:graphic>
          <a:graphicData uri="http://schemas.openxmlformats.org/drawingml/2006/table">
            <a:tbl>
              <a:tblPr>
                <a:noFill/>
                <a:tableStyleId>{E411E89E-CD07-40C0-A447-2C83C039E8EA}</a:tableStyleId>
              </a:tblPr>
              <a:tblGrid>
                <a:gridCol w="294525"/>
                <a:gridCol w="294525"/>
                <a:gridCol w="294525"/>
                <a:gridCol w="294525"/>
                <a:gridCol w="294525"/>
                <a:gridCol w="294525"/>
                <a:gridCol w="294525"/>
                <a:gridCol w="294525"/>
                <a:gridCol w="294525"/>
                <a:gridCol w="294525"/>
                <a:gridCol w="294525"/>
                <a:gridCol w="294525"/>
              </a:tblGrid>
              <a:tr h="381000">
                <a:tc>
                  <a:txBody>
                    <a:bodyPr/>
                    <a:lstStyle/>
                    <a:p>
                      <a:pPr indent="0" lvl="0" marL="0" rtl="0" algn="ctr">
                        <a:spcBef>
                          <a:spcPts val="0"/>
                        </a:spcBef>
                        <a:spcAft>
                          <a:spcPts val="0"/>
                        </a:spcAft>
                        <a:buNone/>
                      </a:pPr>
                      <a:r>
                        <a:rPr lang="en">
                          <a:solidFill>
                            <a:schemeClr val="lt1"/>
                          </a:solidFill>
                        </a:rPr>
                        <a:t>O</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D</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K</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B</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F</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A</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S</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D</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M</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B</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T</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Y</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 sz="700">
                          <a:solidFill>
                            <a:schemeClr val="lt1"/>
                          </a:solidFill>
                        </a:rPr>
                        <a:t>0</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1</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2</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3</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4</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5</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6</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7</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8</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9</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10</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11</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r>
            </a:tbl>
          </a:graphicData>
        </a:graphic>
      </p:graphicFrame>
      <p:graphicFrame>
        <p:nvGraphicFramePr>
          <p:cNvPr id="471" name="Google Shape;471;p47"/>
          <p:cNvGraphicFramePr/>
          <p:nvPr/>
        </p:nvGraphicFramePr>
        <p:xfrm>
          <a:off x="5328650" y="1963200"/>
          <a:ext cx="3000000" cy="3000000"/>
        </p:xfrm>
        <a:graphic>
          <a:graphicData uri="http://schemas.openxmlformats.org/drawingml/2006/table">
            <a:tbl>
              <a:tblPr>
                <a:noFill/>
                <a:tableStyleId>{E411E89E-CD07-40C0-A447-2C83C039E8EA}</a:tableStyleId>
              </a:tblPr>
              <a:tblGrid>
                <a:gridCol w="294525"/>
                <a:gridCol w="294525"/>
                <a:gridCol w="294525"/>
                <a:gridCol w="294525"/>
                <a:gridCol w="294525"/>
                <a:gridCol w="294525"/>
                <a:gridCol w="294525"/>
                <a:gridCol w="294525"/>
                <a:gridCol w="294525"/>
                <a:gridCol w="294525"/>
                <a:gridCol w="294525"/>
                <a:gridCol w="294525"/>
              </a:tblGrid>
              <a:tr h="381000">
                <a:tc>
                  <a:txBody>
                    <a:bodyPr/>
                    <a:lstStyle/>
                    <a:p>
                      <a:pPr indent="0" lvl="0" marL="0" rtl="0" algn="ctr">
                        <a:spcBef>
                          <a:spcPts val="0"/>
                        </a:spcBef>
                        <a:spcAft>
                          <a:spcPts val="0"/>
                        </a:spcAft>
                        <a:buNone/>
                      </a:pPr>
                      <a:r>
                        <a:rPr lang="en">
                          <a:solidFill>
                            <a:schemeClr val="lt1"/>
                          </a:solidFill>
                        </a:rPr>
                        <a:t>O</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D</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K</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B</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F</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A</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S</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D</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M</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B</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T</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K</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 sz="700">
                          <a:solidFill>
                            <a:schemeClr val="lt1"/>
                          </a:solidFill>
                        </a:rPr>
                        <a:t>0</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1</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2</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3</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4</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5</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6</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7</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8</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9</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10</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11</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r>
            </a:tbl>
          </a:graphicData>
        </a:graphic>
      </p:graphicFrame>
      <p:cxnSp>
        <p:nvCxnSpPr>
          <p:cNvPr id="472" name="Google Shape;472;p47"/>
          <p:cNvCxnSpPr/>
          <p:nvPr/>
        </p:nvCxnSpPr>
        <p:spPr>
          <a:xfrm rot="10800000">
            <a:off x="4691075" y="2700950"/>
            <a:ext cx="900" cy="670500"/>
          </a:xfrm>
          <a:prstGeom prst="straightConnector1">
            <a:avLst/>
          </a:prstGeom>
          <a:noFill/>
          <a:ln cap="flat" cmpd="sng" w="19050">
            <a:solidFill>
              <a:schemeClr val="lt2"/>
            </a:solidFill>
            <a:prstDash val="solid"/>
            <a:round/>
            <a:headEnd len="med" w="med" type="none"/>
            <a:tailEnd len="med" w="med" type="triangle"/>
          </a:ln>
        </p:spPr>
      </p:cxnSp>
      <p:sp>
        <p:nvSpPr>
          <p:cNvPr id="473" name="Google Shape;473;p47"/>
          <p:cNvSpPr txBox="1"/>
          <p:nvPr>
            <p:ph idx="1" type="body"/>
          </p:nvPr>
        </p:nvSpPr>
        <p:spPr>
          <a:xfrm>
            <a:off x="1321050" y="3042675"/>
            <a:ext cx="2921700" cy="4926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SzPts val="275"/>
              <a:buNone/>
            </a:pPr>
            <a:r>
              <a:rPr lang="en" sz="1500">
                <a:latin typeface="Arial"/>
                <a:ea typeface="Arial"/>
                <a:cs typeface="Arial"/>
                <a:sym typeface="Arial"/>
              </a:rPr>
              <a:t>(‘Y’ - ‘A’ + 12) % 26 + ‘A’ = ‘K’</a:t>
            </a:r>
            <a:endParaRPr sz="1500">
              <a:latin typeface="Arial"/>
              <a:ea typeface="Arial"/>
              <a:cs typeface="Arial"/>
              <a:sym typeface="Arial"/>
            </a:endParaRPr>
          </a:p>
          <a:p>
            <a:pPr indent="0" lvl="0" marL="0" rtl="0" algn="l">
              <a:lnSpc>
                <a:spcPct val="95000"/>
              </a:lnSpc>
              <a:spcBef>
                <a:spcPts val="1200"/>
              </a:spcBef>
              <a:spcAft>
                <a:spcPts val="0"/>
              </a:spcAft>
              <a:buSzPts val="275"/>
              <a:buNone/>
            </a:pPr>
            <a:r>
              <a:rPr lang="en" sz="1500">
                <a:latin typeface="Arial"/>
                <a:ea typeface="Arial"/>
                <a:cs typeface="Arial"/>
                <a:sym typeface="Arial"/>
              </a:rPr>
              <a:t>  89   65                     65     75</a:t>
            </a:r>
            <a:endParaRPr sz="1500">
              <a:latin typeface="Arial"/>
              <a:ea typeface="Arial"/>
              <a:cs typeface="Arial"/>
              <a:sym typeface="Arial"/>
            </a:endParaRPr>
          </a:p>
          <a:p>
            <a:pPr indent="0" lvl="0" marL="0" rtl="0" algn="l">
              <a:lnSpc>
                <a:spcPct val="95000"/>
              </a:lnSpc>
              <a:spcBef>
                <a:spcPts val="1200"/>
              </a:spcBef>
              <a:spcAft>
                <a:spcPts val="0"/>
              </a:spcAft>
              <a:buSzPts val="275"/>
              <a:buNone/>
            </a:pPr>
            <a:r>
              <a:t/>
            </a:r>
            <a:endParaRPr sz="1500">
              <a:latin typeface="Arial"/>
              <a:ea typeface="Arial"/>
              <a:cs typeface="Arial"/>
              <a:sym typeface="Arial"/>
            </a:endParaRPr>
          </a:p>
          <a:p>
            <a:pPr indent="0" lvl="0" marL="0" rtl="0" algn="l">
              <a:lnSpc>
                <a:spcPct val="95000"/>
              </a:lnSpc>
              <a:spcBef>
                <a:spcPts val="1200"/>
              </a:spcBef>
              <a:spcAft>
                <a:spcPts val="0"/>
              </a:spcAft>
              <a:buSzPts val="275"/>
              <a:buNone/>
            </a:pPr>
            <a:r>
              <a:t/>
            </a:r>
            <a:endParaRPr sz="1500">
              <a:latin typeface="Arial"/>
              <a:ea typeface="Arial"/>
              <a:cs typeface="Arial"/>
              <a:sym typeface="Arial"/>
            </a:endParaRPr>
          </a:p>
          <a:p>
            <a:pPr indent="0" lvl="0" marL="0" rtl="0" algn="ctr">
              <a:lnSpc>
                <a:spcPct val="95000"/>
              </a:lnSpc>
              <a:spcBef>
                <a:spcPts val="1200"/>
              </a:spcBef>
              <a:spcAft>
                <a:spcPts val="1200"/>
              </a:spcAft>
              <a:buSzPts val="275"/>
              <a:buNone/>
            </a:pPr>
            <a:r>
              <a:t/>
            </a:r>
            <a:endParaRPr sz="1500">
              <a:latin typeface="Arial"/>
              <a:ea typeface="Arial"/>
              <a:cs typeface="Arial"/>
              <a:sym typeface="Arial"/>
            </a:endParaRPr>
          </a:p>
        </p:txBody>
      </p:sp>
      <p:sp>
        <p:nvSpPr>
          <p:cNvPr id="474" name="Google Shape;474;p47"/>
          <p:cNvSpPr txBox="1"/>
          <p:nvPr>
            <p:ph idx="1" type="body"/>
          </p:nvPr>
        </p:nvSpPr>
        <p:spPr>
          <a:xfrm>
            <a:off x="6282650" y="1454325"/>
            <a:ext cx="1626300" cy="3624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lang="en" sz="1500">
                <a:latin typeface="Arial"/>
                <a:ea typeface="Arial"/>
                <a:cs typeface="Arial"/>
                <a:sym typeface="Arial"/>
              </a:rPr>
              <a:t>Output</a:t>
            </a:r>
            <a:endParaRPr sz="1500"/>
          </a:p>
        </p:txBody>
      </p:sp>
      <p:sp>
        <p:nvSpPr>
          <p:cNvPr id="475" name="Google Shape;475;p47"/>
          <p:cNvSpPr txBox="1"/>
          <p:nvPr>
            <p:ph idx="1" type="body"/>
          </p:nvPr>
        </p:nvSpPr>
        <p:spPr>
          <a:xfrm>
            <a:off x="5739700" y="3042675"/>
            <a:ext cx="1626300" cy="3624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lang="en" sz="1500">
                <a:latin typeface="Arial"/>
                <a:ea typeface="Arial"/>
                <a:cs typeface="Arial"/>
                <a:sym typeface="Arial"/>
              </a:rPr>
              <a:t>12th</a:t>
            </a:r>
            <a:r>
              <a:rPr lang="en" sz="1500">
                <a:latin typeface="Arial"/>
                <a:ea typeface="Arial"/>
                <a:cs typeface="Arial"/>
                <a:sym typeface="Arial"/>
              </a:rPr>
              <a:t> Traversal</a:t>
            </a:r>
            <a:endParaRPr sz="1500"/>
          </a:p>
        </p:txBody>
      </p:sp>
      <p:graphicFrame>
        <p:nvGraphicFramePr>
          <p:cNvPr id="476" name="Google Shape;476;p47"/>
          <p:cNvGraphicFramePr/>
          <p:nvPr/>
        </p:nvGraphicFramePr>
        <p:xfrm>
          <a:off x="988125" y="3837550"/>
          <a:ext cx="3000000" cy="3000000"/>
        </p:xfrm>
        <a:graphic>
          <a:graphicData uri="http://schemas.openxmlformats.org/drawingml/2006/table">
            <a:tbl>
              <a:tblPr>
                <a:noFill/>
                <a:tableStyleId>{E411E89E-CD07-40C0-A447-2C83C039E8EA}</a:tableStyleId>
              </a:tblPr>
              <a:tblGrid>
                <a:gridCol w="294525"/>
                <a:gridCol w="294525"/>
                <a:gridCol w="294525"/>
                <a:gridCol w="294525"/>
                <a:gridCol w="294525"/>
                <a:gridCol w="294525"/>
                <a:gridCol w="294525"/>
                <a:gridCol w="294525"/>
                <a:gridCol w="294525"/>
                <a:gridCol w="294525"/>
                <a:gridCol w="294525"/>
                <a:gridCol w="294525"/>
                <a:gridCol w="294525"/>
                <a:gridCol w="294525"/>
                <a:gridCol w="294525"/>
                <a:gridCol w="294525"/>
                <a:gridCol w="294525"/>
                <a:gridCol w="294525"/>
                <a:gridCol w="294525"/>
                <a:gridCol w="294525"/>
                <a:gridCol w="294525"/>
                <a:gridCol w="294525"/>
                <a:gridCol w="294525"/>
                <a:gridCol w="294525"/>
                <a:gridCol w="294525"/>
                <a:gridCol w="294525"/>
              </a:tblGrid>
              <a:tr h="381000">
                <a:tc>
                  <a:txBody>
                    <a:bodyPr/>
                    <a:lstStyle/>
                    <a:p>
                      <a:pPr indent="0" lvl="0" marL="0" rtl="0" algn="ctr">
                        <a:spcBef>
                          <a:spcPts val="0"/>
                        </a:spcBef>
                        <a:spcAft>
                          <a:spcPts val="0"/>
                        </a:spcAft>
                        <a:buNone/>
                      </a:pPr>
                      <a:r>
                        <a:rPr lang="en">
                          <a:solidFill>
                            <a:schemeClr val="lt1"/>
                          </a:solidFill>
                        </a:rPr>
                        <a:t>A</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B</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C</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D</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E</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F</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G</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H</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I</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J</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K</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L</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M</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N</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O</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P</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Q</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R</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S</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T</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U</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V</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W</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X</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Y</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Z</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 sz="700">
                          <a:solidFill>
                            <a:schemeClr val="lt1"/>
                          </a:solidFill>
                        </a:rPr>
                        <a:t>65</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66</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67</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68</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69</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70</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71</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72</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73</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74</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75</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76</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77</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78</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79</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80</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81</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82</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83</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84</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85</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86</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87</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88</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89</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90</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r>
            </a:tbl>
          </a:graphicData>
        </a:graphic>
      </p:graphicFrame>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2"/>
                                        </p:tgtEl>
                                        <p:attrNameLst>
                                          <p:attrName>style.visibility</p:attrName>
                                        </p:attrNameLst>
                                      </p:cBhvr>
                                      <p:to>
                                        <p:strVal val="visible"/>
                                      </p:to>
                                    </p:set>
                                    <p:animEffect filter="fade" transition="in">
                                      <p:cBhvr>
                                        <p:cTn dur="1000"/>
                                        <p:tgtEl>
                                          <p:spTgt spid="47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3"/>
                                        </p:tgtEl>
                                        <p:attrNameLst>
                                          <p:attrName>style.visibility</p:attrName>
                                        </p:attrNameLst>
                                      </p:cBhvr>
                                      <p:to>
                                        <p:strVal val="visible"/>
                                      </p:to>
                                    </p:set>
                                    <p:animEffect filter="fade" transition="in">
                                      <p:cBhvr>
                                        <p:cTn dur="1000"/>
                                        <p:tgtEl>
                                          <p:spTgt spid="47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6"/>
                                        </p:tgtEl>
                                        <p:attrNameLst>
                                          <p:attrName>style.visibility</p:attrName>
                                        </p:attrNameLst>
                                      </p:cBhvr>
                                      <p:to>
                                        <p:strVal val="visible"/>
                                      </p:to>
                                    </p:set>
                                    <p:animEffect filter="fade" transition="in">
                                      <p:cBhvr>
                                        <p:cTn dur="1000"/>
                                        <p:tgtEl>
                                          <p:spTgt spid="47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5"/>
                                        </p:tgtEl>
                                        <p:attrNameLst>
                                          <p:attrName>style.visibility</p:attrName>
                                        </p:attrNameLst>
                                      </p:cBhvr>
                                      <p:to>
                                        <p:strVal val="visible"/>
                                      </p:to>
                                    </p:set>
                                    <p:animEffect filter="fade" transition="in">
                                      <p:cBhvr>
                                        <p:cTn dur="1000"/>
                                        <p:tgtEl>
                                          <p:spTgt spid="47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1"/>
                                        </p:tgtEl>
                                        <p:attrNameLst>
                                          <p:attrName>style.visibility</p:attrName>
                                        </p:attrNameLst>
                                      </p:cBhvr>
                                      <p:to>
                                        <p:strVal val="visible"/>
                                      </p:to>
                                    </p:set>
                                    <p:animEffect filter="fade" transition="in">
                                      <p:cBhvr>
                                        <p:cTn dur="1000"/>
                                        <p:tgtEl>
                                          <p:spTgt spid="47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4"/>
                                        </p:tgtEl>
                                        <p:attrNameLst>
                                          <p:attrName>style.visibility</p:attrName>
                                        </p:attrNameLst>
                                      </p:cBhvr>
                                      <p:to>
                                        <p:strVal val="visible"/>
                                      </p:to>
                                    </p:set>
                                    <p:animEffect filter="fade" transition="in">
                                      <p:cBhvr>
                                        <p:cTn dur="1000"/>
                                        <p:tgtEl>
                                          <p:spTgt spid="47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470"/>
                                        </p:tgtEl>
                                      </p:cBhvr>
                                    </p:animEffect>
                                    <p:set>
                                      <p:cBhvr>
                                        <p:cTn dur="1" fill="hold">
                                          <p:stCondLst>
                                            <p:cond delay="500"/>
                                          </p:stCondLst>
                                        </p:cTn>
                                        <p:tgtEl>
                                          <p:spTgt spid="470"/>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471"/>
                                        </p:tgtEl>
                                      </p:cBhvr>
                                    </p:animEffect>
                                    <p:set>
                                      <p:cBhvr>
                                        <p:cTn dur="1" fill="hold">
                                          <p:stCondLst>
                                            <p:cond delay="500"/>
                                          </p:stCondLst>
                                        </p:cTn>
                                        <p:tgtEl>
                                          <p:spTgt spid="471"/>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472"/>
                                        </p:tgtEl>
                                      </p:cBhvr>
                                    </p:animEffect>
                                    <p:set>
                                      <p:cBhvr>
                                        <p:cTn dur="1" fill="hold">
                                          <p:stCondLst>
                                            <p:cond delay="500"/>
                                          </p:stCondLst>
                                        </p:cTn>
                                        <p:tgtEl>
                                          <p:spTgt spid="472"/>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473"/>
                                        </p:tgtEl>
                                      </p:cBhvr>
                                    </p:animEffect>
                                    <p:set>
                                      <p:cBhvr>
                                        <p:cTn dur="1" fill="hold">
                                          <p:stCondLst>
                                            <p:cond delay="500"/>
                                          </p:stCondLst>
                                        </p:cTn>
                                        <p:tgtEl>
                                          <p:spTgt spid="473"/>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474"/>
                                        </p:tgtEl>
                                      </p:cBhvr>
                                    </p:animEffect>
                                    <p:set>
                                      <p:cBhvr>
                                        <p:cTn dur="1" fill="hold">
                                          <p:stCondLst>
                                            <p:cond delay="500"/>
                                          </p:stCondLst>
                                        </p:cTn>
                                        <p:tgtEl>
                                          <p:spTgt spid="474"/>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475"/>
                                        </p:tgtEl>
                                      </p:cBhvr>
                                    </p:animEffect>
                                    <p:set>
                                      <p:cBhvr>
                                        <p:cTn dur="1" fill="hold">
                                          <p:stCondLst>
                                            <p:cond delay="500"/>
                                          </p:stCondLst>
                                        </p:cTn>
                                        <p:tgtEl>
                                          <p:spTgt spid="475"/>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0" name="Shape 480"/>
        <p:cNvGrpSpPr/>
        <p:nvPr/>
      </p:nvGrpSpPr>
      <p:grpSpPr>
        <a:xfrm>
          <a:off x="0" y="0"/>
          <a:ext cx="0" cy="0"/>
          <a:chOff x="0" y="0"/>
          <a:chExt cx="0" cy="0"/>
        </a:xfrm>
      </p:grpSpPr>
      <p:sp>
        <p:nvSpPr>
          <p:cNvPr id="481" name="Google Shape;481;p48"/>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Simulation</a:t>
            </a:r>
            <a:r>
              <a:rPr lang="en"/>
              <a:t> - Encryption</a:t>
            </a:r>
            <a:endParaRPr/>
          </a:p>
        </p:txBody>
      </p:sp>
      <p:sp>
        <p:nvSpPr>
          <p:cNvPr id="482" name="Google Shape;482;p48"/>
          <p:cNvSpPr txBox="1"/>
          <p:nvPr>
            <p:ph idx="1" type="body"/>
          </p:nvPr>
        </p:nvSpPr>
        <p:spPr>
          <a:xfrm>
            <a:off x="1297500" y="1009500"/>
            <a:ext cx="7038900" cy="953700"/>
          </a:xfrm>
          <a:prstGeom prst="rect">
            <a:avLst/>
          </a:prstGeom>
        </p:spPr>
        <p:txBody>
          <a:bodyPr anchorCtr="0" anchor="t" bIns="91425" lIns="91425" spcFirstLastPara="1" rIns="91425" wrap="square" tIns="91425">
            <a:normAutofit fontScale="25000" lnSpcReduction="20000"/>
          </a:bodyPr>
          <a:lstStyle/>
          <a:p>
            <a:pPr indent="0" lvl="0" marL="0" rtl="0" algn="l">
              <a:spcBef>
                <a:spcPts val="0"/>
              </a:spcBef>
              <a:spcAft>
                <a:spcPts val="0"/>
              </a:spcAft>
              <a:buNone/>
            </a:pPr>
            <a:r>
              <a:rPr lang="en" sz="6000">
                <a:latin typeface="Arial"/>
                <a:ea typeface="Arial"/>
                <a:cs typeface="Arial"/>
                <a:sym typeface="Arial"/>
              </a:rPr>
              <a:t>Original Message: CRYPTOGRAPHY </a:t>
            </a:r>
            <a:endParaRPr sz="6000">
              <a:latin typeface="Arial"/>
              <a:ea typeface="Arial"/>
              <a:cs typeface="Arial"/>
              <a:sym typeface="Arial"/>
            </a:endParaRPr>
          </a:p>
          <a:p>
            <a:pPr indent="0" lvl="0" marL="0" rtl="0" algn="l">
              <a:spcBef>
                <a:spcPts val="1200"/>
              </a:spcBef>
              <a:spcAft>
                <a:spcPts val="0"/>
              </a:spcAft>
              <a:buNone/>
            </a:pPr>
            <a:r>
              <a:rPr lang="en" sz="6000">
                <a:latin typeface="Arial"/>
                <a:ea typeface="Arial"/>
                <a:cs typeface="Arial"/>
                <a:sym typeface="Arial"/>
              </a:rPr>
              <a:t>Shift: 12</a:t>
            </a:r>
            <a:endParaRPr sz="6000">
              <a:latin typeface="Arial"/>
              <a:ea typeface="Arial"/>
              <a:cs typeface="Arial"/>
              <a:sym typeface="Arial"/>
            </a:endParaRPr>
          </a:p>
          <a:p>
            <a:pPr indent="0" lvl="0" marL="0" rtl="0" algn="l">
              <a:spcBef>
                <a:spcPts val="1200"/>
              </a:spcBef>
              <a:spcAft>
                <a:spcPts val="1200"/>
              </a:spcAft>
              <a:buNone/>
            </a:pPr>
            <a:r>
              <a:t/>
            </a:r>
            <a:endParaRPr/>
          </a:p>
        </p:txBody>
      </p:sp>
      <p:graphicFrame>
        <p:nvGraphicFramePr>
          <p:cNvPr id="483" name="Google Shape;483;p48"/>
          <p:cNvGraphicFramePr/>
          <p:nvPr/>
        </p:nvGraphicFramePr>
        <p:xfrm>
          <a:off x="1297500" y="1963200"/>
          <a:ext cx="3000000" cy="3000000"/>
        </p:xfrm>
        <a:graphic>
          <a:graphicData uri="http://schemas.openxmlformats.org/drawingml/2006/table">
            <a:tbl>
              <a:tblPr>
                <a:noFill/>
                <a:tableStyleId>{E411E89E-CD07-40C0-A447-2C83C039E8EA}</a:tableStyleId>
              </a:tblPr>
              <a:tblGrid>
                <a:gridCol w="294525"/>
                <a:gridCol w="294525"/>
                <a:gridCol w="294525"/>
                <a:gridCol w="294525"/>
                <a:gridCol w="294525"/>
                <a:gridCol w="294525"/>
                <a:gridCol w="294525"/>
                <a:gridCol w="294525"/>
                <a:gridCol w="294525"/>
                <a:gridCol w="294525"/>
                <a:gridCol w="294525"/>
                <a:gridCol w="294525"/>
              </a:tblGrid>
              <a:tr h="381000">
                <a:tc>
                  <a:txBody>
                    <a:bodyPr/>
                    <a:lstStyle/>
                    <a:p>
                      <a:pPr indent="0" lvl="0" marL="0" rtl="0" algn="ctr">
                        <a:spcBef>
                          <a:spcPts val="0"/>
                        </a:spcBef>
                        <a:spcAft>
                          <a:spcPts val="0"/>
                        </a:spcAft>
                        <a:buNone/>
                      </a:pPr>
                      <a:r>
                        <a:rPr lang="en">
                          <a:solidFill>
                            <a:schemeClr val="lt1"/>
                          </a:solidFill>
                        </a:rPr>
                        <a:t>C</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R</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Y</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P</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T</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O</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G</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R</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A</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P</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H</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Y</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 sz="700">
                          <a:solidFill>
                            <a:schemeClr val="lt1"/>
                          </a:solidFill>
                        </a:rPr>
                        <a:t>0</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1</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2</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3</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4</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5</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6</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7</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8</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9</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10</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11</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r>
            </a:tbl>
          </a:graphicData>
        </a:graphic>
      </p:graphicFrame>
      <p:graphicFrame>
        <p:nvGraphicFramePr>
          <p:cNvPr id="484" name="Google Shape;484;p48"/>
          <p:cNvGraphicFramePr/>
          <p:nvPr/>
        </p:nvGraphicFramePr>
        <p:xfrm>
          <a:off x="1297500" y="3114325"/>
          <a:ext cx="3000000" cy="3000000"/>
        </p:xfrm>
        <a:graphic>
          <a:graphicData uri="http://schemas.openxmlformats.org/drawingml/2006/table">
            <a:tbl>
              <a:tblPr>
                <a:noFill/>
                <a:tableStyleId>{E411E89E-CD07-40C0-A447-2C83C039E8EA}</a:tableStyleId>
              </a:tblPr>
              <a:tblGrid>
                <a:gridCol w="294525"/>
                <a:gridCol w="294525"/>
                <a:gridCol w="294525"/>
                <a:gridCol w="294525"/>
                <a:gridCol w="294525"/>
                <a:gridCol w="294525"/>
                <a:gridCol w="294525"/>
                <a:gridCol w="294525"/>
                <a:gridCol w="294525"/>
                <a:gridCol w="294525"/>
                <a:gridCol w="294525"/>
                <a:gridCol w="294525"/>
              </a:tblGrid>
              <a:tr h="381000">
                <a:tc>
                  <a:txBody>
                    <a:bodyPr/>
                    <a:lstStyle/>
                    <a:p>
                      <a:pPr indent="0" lvl="0" marL="0" rtl="0" algn="ctr">
                        <a:spcBef>
                          <a:spcPts val="0"/>
                        </a:spcBef>
                        <a:spcAft>
                          <a:spcPts val="0"/>
                        </a:spcAft>
                        <a:buNone/>
                      </a:pPr>
                      <a:r>
                        <a:rPr lang="en">
                          <a:solidFill>
                            <a:schemeClr val="lt1"/>
                          </a:solidFill>
                        </a:rPr>
                        <a:t>O</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D</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K</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B</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F</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A</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S</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D</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M</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B</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T</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K</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 sz="700">
                          <a:solidFill>
                            <a:schemeClr val="lt1"/>
                          </a:solidFill>
                        </a:rPr>
                        <a:t>0</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1</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2</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3</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4</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5</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6</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7</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8</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9</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10</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11</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r>
            </a:tbl>
          </a:graphicData>
        </a:graphic>
      </p:graphicFrame>
      <p:sp>
        <p:nvSpPr>
          <p:cNvPr id="485" name="Google Shape;485;p48"/>
          <p:cNvSpPr txBox="1"/>
          <p:nvPr>
            <p:ph idx="1" type="body"/>
          </p:nvPr>
        </p:nvSpPr>
        <p:spPr>
          <a:xfrm>
            <a:off x="5739700" y="3148125"/>
            <a:ext cx="1943700" cy="3624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lang="en" sz="1500">
                <a:latin typeface="Arial"/>
                <a:ea typeface="Arial"/>
                <a:cs typeface="Arial"/>
                <a:sym typeface="Arial"/>
              </a:rPr>
              <a:t>Encrypted Message</a:t>
            </a:r>
            <a:endParaRPr sz="1500"/>
          </a:p>
        </p:txBody>
      </p:sp>
      <p:sp>
        <p:nvSpPr>
          <p:cNvPr id="486" name="Google Shape;486;p48"/>
          <p:cNvSpPr txBox="1"/>
          <p:nvPr>
            <p:ph idx="1" type="body"/>
          </p:nvPr>
        </p:nvSpPr>
        <p:spPr>
          <a:xfrm>
            <a:off x="5739700" y="1963200"/>
            <a:ext cx="1943700" cy="3624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lang="en" sz="1500">
                <a:latin typeface="Arial"/>
                <a:ea typeface="Arial"/>
                <a:cs typeface="Arial"/>
                <a:sym typeface="Arial"/>
              </a:rPr>
              <a:t>Original Message</a:t>
            </a:r>
            <a:endParaRPr sz="15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3"/>
                                        </p:tgtEl>
                                        <p:attrNameLst>
                                          <p:attrName>style.visibility</p:attrName>
                                        </p:attrNameLst>
                                      </p:cBhvr>
                                      <p:to>
                                        <p:strVal val="visible"/>
                                      </p:to>
                                    </p:set>
                                    <p:animEffect filter="fade" transition="in">
                                      <p:cBhvr>
                                        <p:cTn dur="1000"/>
                                        <p:tgtEl>
                                          <p:spTgt spid="483"/>
                                        </p:tgtEl>
                                      </p:cBhvr>
                                    </p:animEffect>
                                  </p:childTnLst>
                                </p:cTn>
                              </p:par>
                              <p:par>
                                <p:cTn fill="hold" nodeType="withEffect" presetClass="entr" presetID="10" presetSubtype="0">
                                  <p:stCondLst>
                                    <p:cond delay="0"/>
                                  </p:stCondLst>
                                  <p:childTnLst>
                                    <p:set>
                                      <p:cBhvr>
                                        <p:cTn dur="1" fill="hold">
                                          <p:stCondLst>
                                            <p:cond delay="0"/>
                                          </p:stCondLst>
                                        </p:cTn>
                                        <p:tgtEl>
                                          <p:spTgt spid="486"/>
                                        </p:tgtEl>
                                        <p:attrNameLst>
                                          <p:attrName>style.visibility</p:attrName>
                                        </p:attrNameLst>
                                      </p:cBhvr>
                                      <p:to>
                                        <p:strVal val="visible"/>
                                      </p:to>
                                    </p:set>
                                    <p:animEffect filter="fade" transition="in">
                                      <p:cBhvr>
                                        <p:cTn dur="1000"/>
                                        <p:tgtEl>
                                          <p:spTgt spid="48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4"/>
                                        </p:tgtEl>
                                        <p:attrNameLst>
                                          <p:attrName>style.visibility</p:attrName>
                                        </p:attrNameLst>
                                      </p:cBhvr>
                                      <p:to>
                                        <p:strVal val="visible"/>
                                      </p:to>
                                    </p:set>
                                    <p:animEffect filter="fade" transition="in">
                                      <p:cBhvr>
                                        <p:cTn dur="1000"/>
                                        <p:tgtEl>
                                          <p:spTgt spid="484"/>
                                        </p:tgtEl>
                                      </p:cBhvr>
                                    </p:animEffect>
                                  </p:childTnLst>
                                </p:cTn>
                              </p:par>
                              <p:par>
                                <p:cTn fill="hold" nodeType="withEffect" presetClass="entr" presetID="10" presetSubtype="0">
                                  <p:stCondLst>
                                    <p:cond delay="0"/>
                                  </p:stCondLst>
                                  <p:childTnLst>
                                    <p:set>
                                      <p:cBhvr>
                                        <p:cTn dur="1" fill="hold">
                                          <p:stCondLst>
                                            <p:cond delay="0"/>
                                          </p:stCondLst>
                                        </p:cTn>
                                        <p:tgtEl>
                                          <p:spTgt spid="485"/>
                                        </p:tgtEl>
                                        <p:attrNameLst>
                                          <p:attrName>style.visibility</p:attrName>
                                        </p:attrNameLst>
                                      </p:cBhvr>
                                      <p:to>
                                        <p:strVal val="visible"/>
                                      </p:to>
                                    </p:set>
                                    <p:animEffect filter="fade" transition="in">
                                      <p:cBhvr>
                                        <p:cTn dur="1000"/>
                                        <p:tgtEl>
                                          <p:spTgt spid="48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sp>
        <p:nvSpPr>
          <p:cNvPr id="491" name="Google Shape;491;p49"/>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Simulation - Decryption</a:t>
            </a:r>
            <a:endParaRPr/>
          </a:p>
        </p:txBody>
      </p:sp>
      <p:sp>
        <p:nvSpPr>
          <p:cNvPr id="492" name="Google Shape;492;p49"/>
          <p:cNvSpPr txBox="1"/>
          <p:nvPr>
            <p:ph idx="1" type="body"/>
          </p:nvPr>
        </p:nvSpPr>
        <p:spPr>
          <a:xfrm>
            <a:off x="1297500" y="1009500"/>
            <a:ext cx="7038900" cy="953700"/>
          </a:xfrm>
          <a:prstGeom prst="rect">
            <a:avLst/>
          </a:prstGeom>
        </p:spPr>
        <p:txBody>
          <a:bodyPr anchorCtr="0" anchor="t" bIns="91425" lIns="91425" spcFirstLastPara="1" rIns="91425" wrap="square" tIns="91425">
            <a:normAutofit fontScale="25000" lnSpcReduction="20000"/>
          </a:bodyPr>
          <a:lstStyle/>
          <a:p>
            <a:pPr indent="0" lvl="0" marL="0" rtl="0" algn="l">
              <a:spcBef>
                <a:spcPts val="0"/>
              </a:spcBef>
              <a:spcAft>
                <a:spcPts val="0"/>
              </a:spcAft>
              <a:buNone/>
            </a:pPr>
            <a:r>
              <a:rPr lang="en" sz="6000">
                <a:latin typeface="Arial"/>
                <a:ea typeface="Arial"/>
                <a:cs typeface="Arial"/>
                <a:sym typeface="Arial"/>
              </a:rPr>
              <a:t>Original Message: ODKBFASDMBTK </a:t>
            </a:r>
            <a:endParaRPr sz="6000">
              <a:latin typeface="Arial"/>
              <a:ea typeface="Arial"/>
              <a:cs typeface="Arial"/>
              <a:sym typeface="Arial"/>
            </a:endParaRPr>
          </a:p>
          <a:p>
            <a:pPr indent="0" lvl="0" marL="0" rtl="0" algn="l">
              <a:spcBef>
                <a:spcPts val="1200"/>
              </a:spcBef>
              <a:spcAft>
                <a:spcPts val="0"/>
              </a:spcAft>
              <a:buNone/>
            </a:pPr>
            <a:r>
              <a:rPr lang="en" sz="6000">
                <a:latin typeface="Arial"/>
                <a:ea typeface="Arial"/>
                <a:cs typeface="Arial"/>
                <a:sym typeface="Arial"/>
              </a:rPr>
              <a:t>Shift: 12</a:t>
            </a:r>
            <a:endParaRPr sz="6000">
              <a:latin typeface="Arial"/>
              <a:ea typeface="Arial"/>
              <a:cs typeface="Arial"/>
              <a:sym typeface="Arial"/>
            </a:endParaRPr>
          </a:p>
          <a:p>
            <a:pPr indent="0" lvl="0" marL="0" rtl="0" algn="l">
              <a:spcBef>
                <a:spcPts val="1200"/>
              </a:spcBef>
              <a:spcAft>
                <a:spcPts val="1200"/>
              </a:spcAft>
              <a:buNone/>
            </a:pPr>
            <a:r>
              <a:t/>
            </a:r>
            <a:endParaRPr/>
          </a:p>
        </p:txBody>
      </p:sp>
      <p:graphicFrame>
        <p:nvGraphicFramePr>
          <p:cNvPr id="493" name="Google Shape;493;p49"/>
          <p:cNvGraphicFramePr/>
          <p:nvPr/>
        </p:nvGraphicFramePr>
        <p:xfrm>
          <a:off x="743175" y="2690150"/>
          <a:ext cx="3000000" cy="3000000"/>
        </p:xfrm>
        <a:graphic>
          <a:graphicData uri="http://schemas.openxmlformats.org/drawingml/2006/table">
            <a:tbl>
              <a:tblPr>
                <a:noFill/>
                <a:tableStyleId>{E411E89E-CD07-40C0-A447-2C83C039E8EA}</a:tableStyleId>
              </a:tblPr>
              <a:tblGrid>
                <a:gridCol w="294525"/>
                <a:gridCol w="294525"/>
                <a:gridCol w="294525"/>
                <a:gridCol w="294525"/>
                <a:gridCol w="294525"/>
                <a:gridCol w="294525"/>
                <a:gridCol w="294525"/>
                <a:gridCol w="294525"/>
                <a:gridCol w="294525"/>
                <a:gridCol w="294525"/>
                <a:gridCol w="294525"/>
                <a:gridCol w="294525"/>
                <a:gridCol w="294525"/>
                <a:gridCol w="294525"/>
                <a:gridCol w="294525"/>
                <a:gridCol w="294525"/>
                <a:gridCol w="294525"/>
                <a:gridCol w="294525"/>
                <a:gridCol w="294525"/>
                <a:gridCol w="294525"/>
                <a:gridCol w="294525"/>
                <a:gridCol w="294525"/>
                <a:gridCol w="294525"/>
                <a:gridCol w="294525"/>
                <a:gridCol w="294525"/>
                <a:gridCol w="294525"/>
              </a:tblGrid>
              <a:tr h="381000">
                <a:tc>
                  <a:txBody>
                    <a:bodyPr/>
                    <a:lstStyle/>
                    <a:p>
                      <a:pPr indent="0" lvl="0" marL="0" rtl="0" algn="ctr">
                        <a:spcBef>
                          <a:spcPts val="0"/>
                        </a:spcBef>
                        <a:spcAft>
                          <a:spcPts val="0"/>
                        </a:spcAft>
                        <a:buNone/>
                      </a:pPr>
                      <a:r>
                        <a:rPr lang="en">
                          <a:solidFill>
                            <a:schemeClr val="lt1"/>
                          </a:solidFill>
                        </a:rPr>
                        <a:t>M</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N</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O</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P</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Q</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R</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S</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T</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U</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V</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W</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X</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Y</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Z</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A</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B</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C</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D</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E</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F</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G</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H</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I</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J</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K</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L</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 sz="700">
                          <a:solidFill>
                            <a:schemeClr val="lt1"/>
                          </a:solidFill>
                        </a:rPr>
                        <a:t>1</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2</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3</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4</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5</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6</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7</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8</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9</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10</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11</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12</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13</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14</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15</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16</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17</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18</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19</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20</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21</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22</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23</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24</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25</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26</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r>
            </a:tbl>
          </a:graphicData>
        </a:graphic>
      </p:graphicFrame>
      <p:cxnSp>
        <p:nvCxnSpPr>
          <p:cNvPr id="494" name="Google Shape;494;p49"/>
          <p:cNvCxnSpPr/>
          <p:nvPr/>
        </p:nvCxnSpPr>
        <p:spPr>
          <a:xfrm flipH="1">
            <a:off x="874150" y="2567389"/>
            <a:ext cx="3232200" cy="7800"/>
          </a:xfrm>
          <a:prstGeom prst="straightConnector1">
            <a:avLst/>
          </a:prstGeom>
          <a:noFill/>
          <a:ln cap="flat" cmpd="sng" w="19050">
            <a:solidFill>
              <a:schemeClr val="lt2"/>
            </a:solidFill>
            <a:prstDash val="solid"/>
            <a:round/>
            <a:headEnd len="med" w="med" type="triangle"/>
            <a:tailEnd len="med" w="med" type="oval"/>
          </a:ln>
        </p:spPr>
      </p:cxnSp>
      <p:sp>
        <p:nvSpPr>
          <p:cNvPr id="495" name="Google Shape;495;p49"/>
          <p:cNvSpPr txBox="1"/>
          <p:nvPr>
            <p:ph idx="1" type="body"/>
          </p:nvPr>
        </p:nvSpPr>
        <p:spPr>
          <a:xfrm>
            <a:off x="2403575" y="4131750"/>
            <a:ext cx="1803900" cy="4926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SzPts val="275"/>
              <a:buNone/>
            </a:pPr>
            <a:r>
              <a:rPr lang="en" sz="2025">
                <a:latin typeface="Arial"/>
                <a:ea typeface="Arial"/>
                <a:cs typeface="Arial"/>
                <a:sym typeface="Arial"/>
              </a:rPr>
              <a:t>‘M’ - 12 = ‘A’</a:t>
            </a:r>
            <a:endParaRPr sz="2025">
              <a:latin typeface="Arial"/>
              <a:ea typeface="Arial"/>
              <a:cs typeface="Arial"/>
              <a:sym typeface="Arial"/>
            </a:endParaRPr>
          </a:p>
          <a:p>
            <a:pPr indent="0" lvl="0" marL="0" rtl="0" algn="l">
              <a:lnSpc>
                <a:spcPct val="95000"/>
              </a:lnSpc>
              <a:spcBef>
                <a:spcPts val="1200"/>
              </a:spcBef>
              <a:spcAft>
                <a:spcPts val="1200"/>
              </a:spcAft>
              <a:buSzPts val="275"/>
              <a:buNone/>
            </a:pPr>
            <a:r>
              <a:t/>
            </a:r>
            <a:endParaRPr sz="925"/>
          </a:p>
        </p:txBody>
      </p:sp>
      <p:sp>
        <p:nvSpPr>
          <p:cNvPr id="496" name="Google Shape;496;p49"/>
          <p:cNvSpPr txBox="1"/>
          <p:nvPr>
            <p:ph idx="1" type="body"/>
          </p:nvPr>
        </p:nvSpPr>
        <p:spPr>
          <a:xfrm>
            <a:off x="4936525" y="4131750"/>
            <a:ext cx="1803900" cy="4926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SzPts val="275"/>
              <a:buNone/>
            </a:pPr>
            <a:r>
              <a:rPr lang="en" sz="2025">
                <a:latin typeface="Arial"/>
                <a:ea typeface="Arial"/>
                <a:cs typeface="Arial"/>
                <a:sym typeface="Arial"/>
              </a:rPr>
              <a:t>13</a:t>
            </a:r>
            <a:r>
              <a:rPr lang="en" sz="2025">
                <a:latin typeface="Arial"/>
                <a:ea typeface="Arial"/>
                <a:cs typeface="Arial"/>
                <a:sym typeface="Arial"/>
              </a:rPr>
              <a:t> - 12 = 1</a:t>
            </a:r>
            <a:endParaRPr sz="2025">
              <a:latin typeface="Arial"/>
              <a:ea typeface="Arial"/>
              <a:cs typeface="Arial"/>
              <a:sym typeface="Arial"/>
            </a:endParaRPr>
          </a:p>
          <a:p>
            <a:pPr indent="0" lvl="0" marL="0" rtl="0" algn="l">
              <a:lnSpc>
                <a:spcPct val="95000"/>
              </a:lnSpc>
              <a:spcBef>
                <a:spcPts val="1200"/>
              </a:spcBef>
              <a:spcAft>
                <a:spcPts val="1200"/>
              </a:spcAft>
              <a:buSzPts val="275"/>
              <a:buNone/>
            </a:pPr>
            <a:r>
              <a:t/>
            </a:r>
            <a:endParaRPr sz="925"/>
          </a:p>
        </p:txBody>
      </p:sp>
      <p:graphicFrame>
        <p:nvGraphicFramePr>
          <p:cNvPr id="497" name="Google Shape;497;p49"/>
          <p:cNvGraphicFramePr/>
          <p:nvPr/>
        </p:nvGraphicFramePr>
        <p:xfrm>
          <a:off x="4277475" y="2690148"/>
          <a:ext cx="3000000" cy="3000000"/>
        </p:xfrm>
        <a:graphic>
          <a:graphicData uri="http://schemas.openxmlformats.org/drawingml/2006/table">
            <a:tbl>
              <a:tblPr>
                <a:noFill/>
                <a:tableStyleId>{E411E89E-CD07-40C0-A447-2C83C039E8EA}</a:tableStyleId>
              </a:tblPr>
              <a:tblGrid>
                <a:gridCol w="294525"/>
                <a:gridCol w="294525"/>
                <a:gridCol w="294525"/>
                <a:gridCol w="294525"/>
                <a:gridCol w="294525"/>
                <a:gridCol w="294525"/>
                <a:gridCol w="294525"/>
                <a:gridCol w="294525"/>
                <a:gridCol w="294525"/>
                <a:gridCol w="294525"/>
                <a:gridCol w="294525"/>
                <a:gridCol w="294525"/>
                <a:gridCol w="294525"/>
                <a:gridCol w="294525"/>
              </a:tblGrid>
              <a:tr h="100000">
                <a:tc>
                  <a:txBody>
                    <a:bodyPr/>
                    <a:lstStyle/>
                    <a:p>
                      <a:pPr indent="0" lvl="0" marL="0" rtl="0" algn="ctr">
                        <a:spcBef>
                          <a:spcPts val="0"/>
                        </a:spcBef>
                        <a:spcAft>
                          <a:spcPts val="0"/>
                        </a:spcAft>
                        <a:buNone/>
                      </a:pPr>
                      <a:r>
                        <a:rPr lang="en">
                          <a:solidFill>
                            <a:schemeClr val="lt1"/>
                          </a:solidFill>
                        </a:rPr>
                        <a:t>M</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N</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O</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P</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Q</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R</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S</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T</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U</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V</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W</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X</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Y</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lt1"/>
                          </a:solidFill>
                        </a:rPr>
                        <a:t>Z</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 sz="700">
                          <a:solidFill>
                            <a:schemeClr val="lt1"/>
                          </a:solidFill>
                        </a:rPr>
                        <a:t>13</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14</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15</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16</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17</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18</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19</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20</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21</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22</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23</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24</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25</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26</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r>
            </a:tbl>
          </a:graphicData>
        </a:graphic>
      </p:graphicFrame>
      <p:graphicFrame>
        <p:nvGraphicFramePr>
          <p:cNvPr id="498" name="Google Shape;498;p49"/>
          <p:cNvGraphicFramePr/>
          <p:nvPr/>
        </p:nvGraphicFramePr>
        <p:xfrm>
          <a:off x="743175" y="2690150"/>
          <a:ext cx="3000000" cy="3000000"/>
        </p:xfrm>
        <a:graphic>
          <a:graphicData uri="http://schemas.openxmlformats.org/drawingml/2006/table">
            <a:tbl>
              <a:tblPr>
                <a:noFill/>
                <a:tableStyleId>{E411E89E-CD07-40C0-A447-2C83C039E8EA}</a:tableStyleId>
              </a:tblPr>
              <a:tblGrid>
                <a:gridCol w="294525"/>
                <a:gridCol w="294525"/>
                <a:gridCol w="294525"/>
                <a:gridCol w="294525"/>
                <a:gridCol w="294525"/>
                <a:gridCol w="294525"/>
                <a:gridCol w="294525"/>
                <a:gridCol w="294525"/>
                <a:gridCol w="294525"/>
                <a:gridCol w="294525"/>
                <a:gridCol w="294525"/>
                <a:gridCol w="294525"/>
              </a:tblGrid>
              <a:tr h="381000">
                <a:tc>
                  <a:txBody>
                    <a:bodyPr/>
                    <a:lstStyle/>
                    <a:p>
                      <a:pPr indent="0" lvl="0" marL="0" rtl="0" algn="ctr">
                        <a:spcBef>
                          <a:spcPts val="0"/>
                        </a:spcBef>
                        <a:spcAft>
                          <a:spcPts val="0"/>
                        </a:spcAft>
                        <a:buNone/>
                      </a:pPr>
                      <a:r>
                        <a:rPr lang="en">
                          <a:solidFill>
                            <a:schemeClr val="lt1"/>
                          </a:solidFill>
                        </a:rPr>
                        <a:t>A</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B</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C</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D</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E</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F</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G</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H</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I</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J</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K</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L</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 sz="700">
                          <a:solidFill>
                            <a:schemeClr val="lt1"/>
                          </a:solidFill>
                        </a:rPr>
                        <a:t>1</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2</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3</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4</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5</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6</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7</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7</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9</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10</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11</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12</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r>
            </a:tbl>
          </a:graphicData>
        </a:graphic>
      </p:graphicFrame>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3"/>
                                        </p:tgtEl>
                                        <p:attrNameLst>
                                          <p:attrName>style.visibility</p:attrName>
                                        </p:attrNameLst>
                                      </p:cBhvr>
                                      <p:to>
                                        <p:strVal val="visible"/>
                                      </p:to>
                                    </p:set>
                                    <p:animEffect filter="fade" transition="in">
                                      <p:cBhvr>
                                        <p:cTn dur="1000"/>
                                        <p:tgtEl>
                                          <p:spTgt spid="49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4"/>
                                        </p:tgtEl>
                                        <p:attrNameLst>
                                          <p:attrName>style.visibility</p:attrName>
                                        </p:attrNameLst>
                                      </p:cBhvr>
                                      <p:to>
                                        <p:strVal val="visible"/>
                                      </p:to>
                                    </p:set>
                                    <p:animEffect filter="fade" transition="in">
                                      <p:cBhvr>
                                        <p:cTn dur="1000"/>
                                        <p:tgtEl>
                                          <p:spTgt spid="49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300"/>
                                        <p:tgtEl>
                                          <p:spTgt spid="493"/>
                                        </p:tgtEl>
                                      </p:cBhvr>
                                    </p:animEffect>
                                    <p:set>
                                      <p:cBhvr>
                                        <p:cTn dur="1" fill="hold">
                                          <p:stCondLst>
                                            <p:cond delay="300"/>
                                          </p:stCondLst>
                                        </p:cTn>
                                        <p:tgtEl>
                                          <p:spTgt spid="493"/>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7"/>
                                        </p:tgtEl>
                                        <p:attrNameLst>
                                          <p:attrName>style.visibility</p:attrName>
                                        </p:attrNameLst>
                                      </p:cBhvr>
                                      <p:to>
                                        <p:strVal val="visible"/>
                                      </p:to>
                                    </p:set>
                                    <p:animEffect filter="fade" transition="in">
                                      <p:cBhvr>
                                        <p:cTn dur="1000"/>
                                        <p:tgtEl>
                                          <p:spTgt spid="49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8"/>
                                        </p:tgtEl>
                                        <p:attrNameLst>
                                          <p:attrName>style.visibility</p:attrName>
                                        </p:attrNameLst>
                                      </p:cBhvr>
                                      <p:to>
                                        <p:strVal val="visible"/>
                                      </p:to>
                                    </p:set>
                                    <p:animEffect filter="fade" transition="in">
                                      <p:cBhvr>
                                        <p:cTn dur="1000"/>
                                        <p:tgtEl>
                                          <p:spTgt spid="49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300"/>
                                        <p:tgtEl>
                                          <p:spTgt spid="494"/>
                                        </p:tgtEl>
                                      </p:cBhvr>
                                    </p:animEffect>
                                    <p:set>
                                      <p:cBhvr>
                                        <p:cTn dur="1" fill="hold">
                                          <p:stCondLst>
                                            <p:cond delay="300"/>
                                          </p:stCondLst>
                                        </p:cTn>
                                        <p:tgtEl>
                                          <p:spTgt spid="494"/>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5"/>
                                        </p:tgtEl>
                                        <p:attrNameLst>
                                          <p:attrName>style.visibility</p:attrName>
                                        </p:attrNameLst>
                                      </p:cBhvr>
                                      <p:to>
                                        <p:strVal val="visible"/>
                                      </p:to>
                                    </p:set>
                                    <p:animEffect filter="fade" transition="in">
                                      <p:cBhvr>
                                        <p:cTn dur="1000"/>
                                        <p:tgtEl>
                                          <p:spTgt spid="495"/>
                                        </p:tgtEl>
                                      </p:cBhvr>
                                    </p:animEffect>
                                  </p:childTnLst>
                                </p:cTn>
                              </p:par>
                              <p:par>
                                <p:cTn fill="hold" nodeType="withEffect" presetClass="entr" presetID="10" presetSubtype="0">
                                  <p:stCondLst>
                                    <p:cond delay="0"/>
                                  </p:stCondLst>
                                  <p:childTnLst>
                                    <p:set>
                                      <p:cBhvr>
                                        <p:cTn dur="1" fill="hold">
                                          <p:stCondLst>
                                            <p:cond delay="0"/>
                                          </p:stCondLst>
                                        </p:cTn>
                                        <p:tgtEl>
                                          <p:spTgt spid="496"/>
                                        </p:tgtEl>
                                        <p:attrNameLst>
                                          <p:attrName>style.visibility</p:attrName>
                                        </p:attrNameLst>
                                      </p:cBhvr>
                                      <p:to>
                                        <p:strVal val="visible"/>
                                      </p:to>
                                    </p:set>
                                    <p:animEffect filter="fade" transition="in">
                                      <p:cBhvr>
                                        <p:cTn dur="1000"/>
                                        <p:tgtEl>
                                          <p:spTgt spid="49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2" name="Shape 502"/>
        <p:cNvGrpSpPr/>
        <p:nvPr/>
      </p:nvGrpSpPr>
      <p:grpSpPr>
        <a:xfrm>
          <a:off x="0" y="0"/>
          <a:ext cx="0" cy="0"/>
          <a:chOff x="0" y="0"/>
          <a:chExt cx="0" cy="0"/>
        </a:xfrm>
      </p:grpSpPr>
      <p:sp>
        <p:nvSpPr>
          <p:cNvPr id="503" name="Google Shape;503;p50"/>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Simulation - </a:t>
            </a:r>
            <a:r>
              <a:rPr lang="en"/>
              <a:t>De</a:t>
            </a:r>
            <a:r>
              <a:rPr lang="en"/>
              <a:t>cryption</a:t>
            </a:r>
            <a:endParaRPr/>
          </a:p>
        </p:txBody>
      </p:sp>
      <p:sp>
        <p:nvSpPr>
          <p:cNvPr id="504" name="Google Shape;504;p50"/>
          <p:cNvSpPr txBox="1"/>
          <p:nvPr>
            <p:ph idx="1" type="body"/>
          </p:nvPr>
        </p:nvSpPr>
        <p:spPr>
          <a:xfrm>
            <a:off x="1297500" y="1009500"/>
            <a:ext cx="7038900" cy="953700"/>
          </a:xfrm>
          <a:prstGeom prst="rect">
            <a:avLst/>
          </a:prstGeom>
        </p:spPr>
        <p:txBody>
          <a:bodyPr anchorCtr="0" anchor="t" bIns="91425" lIns="91425" spcFirstLastPara="1" rIns="91425" wrap="square" tIns="91425">
            <a:normAutofit fontScale="25000" lnSpcReduction="20000"/>
          </a:bodyPr>
          <a:lstStyle/>
          <a:p>
            <a:pPr indent="0" lvl="0" marL="0" rtl="0" algn="l">
              <a:spcBef>
                <a:spcPts val="0"/>
              </a:spcBef>
              <a:spcAft>
                <a:spcPts val="0"/>
              </a:spcAft>
              <a:buNone/>
            </a:pPr>
            <a:r>
              <a:rPr lang="en" sz="6000">
                <a:latin typeface="Arial"/>
                <a:ea typeface="Arial"/>
                <a:cs typeface="Arial"/>
                <a:sym typeface="Arial"/>
              </a:rPr>
              <a:t>Original Message: </a:t>
            </a:r>
            <a:r>
              <a:rPr lang="en" sz="6000">
                <a:latin typeface="Arial"/>
                <a:ea typeface="Arial"/>
                <a:cs typeface="Arial"/>
                <a:sym typeface="Arial"/>
              </a:rPr>
              <a:t>ODKBFASDMBTK </a:t>
            </a:r>
            <a:r>
              <a:rPr lang="en" sz="6000">
                <a:latin typeface="Arial"/>
                <a:ea typeface="Arial"/>
                <a:cs typeface="Arial"/>
                <a:sym typeface="Arial"/>
              </a:rPr>
              <a:t> </a:t>
            </a:r>
            <a:endParaRPr sz="6000">
              <a:latin typeface="Arial"/>
              <a:ea typeface="Arial"/>
              <a:cs typeface="Arial"/>
              <a:sym typeface="Arial"/>
            </a:endParaRPr>
          </a:p>
          <a:p>
            <a:pPr indent="0" lvl="0" marL="0" rtl="0" algn="l">
              <a:spcBef>
                <a:spcPts val="1200"/>
              </a:spcBef>
              <a:spcAft>
                <a:spcPts val="0"/>
              </a:spcAft>
              <a:buNone/>
            </a:pPr>
            <a:r>
              <a:rPr lang="en" sz="6000">
                <a:latin typeface="Arial"/>
                <a:ea typeface="Arial"/>
                <a:cs typeface="Arial"/>
                <a:sym typeface="Arial"/>
              </a:rPr>
              <a:t>Shift: 12</a:t>
            </a:r>
            <a:endParaRPr sz="6000">
              <a:latin typeface="Arial"/>
              <a:ea typeface="Arial"/>
              <a:cs typeface="Arial"/>
              <a:sym typeface="Arial"/>
            </a:endParaRPr>
          </a:p>
          <a:p>
            <a:pPr indent="0" lvl="0" marL="0" rtl="0" algn="l">
              <a:spcBef>
                <a:spcPts val="1200"/>
              </a:spcBef>
              <a:spcAft>
                <a:spcPts val="1200"/>
              </a:spcAft>
              <a:buNone/>
            </a:pPr>
            <a:r>
              <a:t/>
            </a:r>
            <a:endParaRPr/>
          </a:p>
        </p:txBody>
      </p:sp>
      <p:graphicFrame>
        <p:nvGraphicFramePr>
          <p:cNvPr id="505" name="Google Shape;505;p50"/>
          <p:cNvGraphicFramePr/>
          <p:nvPr/>
        </p:nvGraphicFramePr>
        <p:xfrm>
          <a:off x="1297500" y="1963200"/>
          <a:ext cx="3000000" cy="3000000"/>
        </p:xfrm>
        <a:graphic>
          <a:graphicData uri="http://schemas.openxmlformats.org/drawingml/2006/table">
            <a:tbl>
              <a:tblPr>
                <a:noFill/>
                <a:tableStyleId>{E411E89E-CD07-40C0-A447-2C83C039E8EA}</a:tableStyleId>
              </a:tblPr>
              <a:tblGrid>
                <a:gridCol w="294525"/>
                <a:gridCol w="294525"/>
                <a:gridCol w="294525"/>
                <a:gridCol w="294525"/>
                <a:gridCol w="294525"/>
                <a:gridCol w="294525"/>
                <a:gridCol w="294525"/>
                <a:gridCol w="294525"/>
                <a:gridCol w="294525"/>
                <a:gridCol w="294525"/>
                <a:gridCol w="294525"/>
                <a:gridCol w="294525"/>
              </a:tblGrid>
              <a:tr h="381000">
                <a:tc>
                  <a:txBody>
                    <a:bodyPr/>
                    <a:lstStyle/>
                    <a:p>
                      <a:pPr indent="0" lvl="0" marL="0" rtl="0" algn="ctr">
                        <a:spcBef>
                          <a:spcPts val="0"/>
                        </a:spcBef>
                        <a:spcAft>
                          <a:spcPts val="0"/>
                        </a:spcAft>
                        <a:buNone/>
                      </a:pPr>
                      <a:r>
                        <a:rPr lang="en">
                          <a:solidFill>
                            <a:schemeClr val="lt1"/>
                          </a:solidFill>
                        </a:rPr>
                        <a:t>O</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D</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K</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B</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F</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A</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S</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D</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M</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B</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T</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K</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 sz="700">
                          <a:solidFill>
                            <a:schemeClr val="lt1"/>
                          </a:solidFill>
                        </a:rPr>
                        <a:t>0</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1</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2</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3</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4</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5</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6</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7</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8</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9</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10</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11</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r>
            </a:tbl>
          </a:graphicData>
        </a:graphic>
      </p:graphicFrame>
      <p:sp>
        <p:nvSpPr>
          <p:cNvPr id="506" name="Google Shape;506;p50"/>
          <p:cNvSpPr txBox="1"/>
          <p:nvPr>
            <p:ph idx="1" type="body"/>
          </p:nvPr>
        </p:nvSpPr>
        <p:spPr>
          <a:xfrm>
            <a:off x="5739700" y="1963200"/>
            <a:ext cx="1943700" cy="3624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lang="en" sz="1500">
                <a:latin typeface="Arial"/>
                <a:ea typeface="Arial"/>
                <a:cs typeface="Arial"/>
                <a:sym typeface="Arial"/>
              </a:rPr>
              <a:t>Original Message</a:t>
            </a:r>
            <a:endParaRPr sz="15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5"/>
                                        </p:tgtEl>
                                        <p:attrNameLst>
                                          <p:attrName>style.visibility</p:attrName>
                                        </p:attrNameLst>
                                      </p:cBhvr>
                                      <p:to>
                                        <p:strVal val="visible"/>
                                      </p:to>
                                    </p:set>
                                    <p:animEffect filter="fade" transition="in">
                                      <p:cBhvr>
                                        <p:cTn dur="1000"/>
                                        <p:tgtEl>
                                          <p:spTgt spid="505"/>
                                        </p:tgtEl>
                                      </p:cBhvr>
                                    </p:animEffect>
                                  </p:childTnLst>
                                </p:cTn>
                              </p:par>
                              <p:par>
                                <p:cTn fill="hold" nodeType="withEffect" presetClass="entr" presetID="10" presetSubtype="0">
                                  <p:stCondLst>
                                    <p:cond delay="0"/>
                                  </p:stCondLst>
                                  <p:childTnLst>
                                    <p:set>
                                      <p:cBhvr>
                                        <p:cTn dur="1" fill="hold">
                                          <p:stCondLst>
                                            <p:cond delay="0"/>
                                          </p:stCondLst>
                                        </p:cTn>
                                        <p:tgtEl>
                                          <p:spTgt spid="506"/>
                                        </p:tgtEl>
                                        <p:attrNameLst>
                                          <p:attrName>style.visibility</p:attrName>
                                        </p:attrNameLst>
                                      </p:cBhvr>
                                      <p:to>
                                        <p:strVal val="visible"/>
                                      </p:to>
                                    </p:set>
                                    <p:animEffect filter="fade" transition="in">
                                      <p:cBhvr>
                                        <p:cTn dur="1000"/>
                                        <p:tgtEl>
                                          <p:spTgt spid="50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506"/>
                                        </p:tgtEl>
                                      </p:cBhvr>
                                    </p:animEffect>
                                    <p:set>
                                      <p:cBhvr>
                                        <p:cTn dur="1" fill="hold">
                                          <p:stCondLst>
                                            <p:cond delay="500"/>
                                          </p:stCondLst>
                                        </p:cTn>
                                        <p:tgtEl>
                                          <p:spTgt spid="506"/>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 name="Shape 510"/>
        <p:cNvGrpSpPr/>
        <p:nvPr/>
      </p:nvGrpSpPr>
      <p:grpSpPr>
        <a:xfrm>
          <a:off x="0" y="0"/>
          <a:ext cx="0" cy="0"/>
          <a:chOff x="0" y="0"/>
          <a:chExt cx="0" cy="0"/>
        </a:xfrm>
      </p:grpSpPr>
      <p:sp>
        <p:nvSpPr>
          <p:cNvPr id="511" name="Google Shape;511;p51"/>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Simulation - </a:t>
            </a:r>
            <a:r>
              <a:rPr lang="en"/>
              <a:t>De</a:t>
            </a:r>
            <a:r>
              <a:rPr lang="en"/>
              <a:t>cryption</a:t>
            </a:r>
            <a:endParaRPr/>
          </a:p>
        </p:txBody>
      </p:sp>
      <p:sp>
        <p:nvSpPr>
          <p:cNvPr id="512" name="Google Shape;512;p51"/>
          <p:cNvSpPr txBox="1"/>
          <p:nvPr>
            <p:ph idx="1" type="body"/>
          </p:nvPr>
        </p:nvSpPr>
        <p:spPr>
          <a:xfrm>
            <a:off x="1297500" y="1009500"/>
            <a:ext cx="7038900" cy="953700"/>
          </a:xfrm>
          <a:prstGeom prst="rect">
            <a:avLst/>
          </a:prstGeom>
        </p:spPr>
        <p:txBody>
          <a:bodyPr anchorCtr="0" anchor="t" bIns="91425" lIns="91425" spcFirstLastPara="1" rIns="91425" wrap="square" tIns="91425">
            <a:normAutofit fontScale="25000" lnSpcReduction="20000"/>
          </a:bodyPr>
          <a:lstStyle/>
          <a:p>
            <a:pPr indent="0" lvl="0" marL="0" rtl="0" algn="l">
              <a:spcBef>
                <a:spcPts val="0"/>
              </a:spcBef>
              <a:spcAft>
                <a:spcPts val="0"/>
              </a:spcAft>
              <a:buNone/>
            </a:pPr>
            <a:r>
              <a:rPr lang="en" sz="6000">
                <a:latin typeface="Arial"/>
                <a:ea typeface="Arial"/>
                <a:cs typeface="Arial"/>
                <a:sym typeface="Arial"/>
              </a:rPr>
              <a:t>Original Message: </a:t>
            </a:r>
            <a:r>
              <a:rPr lang="en" sz="6000">
                <a:latin typeface="Arial"/>
                <a:ea typeface="Arial"/>
                <a:cs typeface="Arial"/>
                <a:sym typeface="Arial"/>
              </a:rPr>
              <a:t>ODKBFASDMBTK </a:t>
            </a:r>
            <a:r>
              <a:rPr lang="en" sz="6000">
                <a:latin typeface="Arial"/>
                <a:ea typeface="Arial"/>
                <a:cs typeface="Arial"/>
                <a:sym typeface="Arial"/>
              </a:rPr>
              <a:t> </a:t>
            </a:r>
            <a:endParaRPr sz="6000">
              <a:latin typeface="Arial"/>
              <a:ea typeface="Arial"/>
              <a:cs typeface="Arial"/>
              <a:sym typeface="Arial"/>
            </a:endParaRPr>
          </a:p>
          <a:p>
            <a:pPr indent="0" lvl="0" marL="0" rtl="0" algn="l">
              <a:spcBef>
                <a:spcPts val="1200"/>
              </a:spcBef>
              <a:spcAft>
                <a:spcPts val="0"/>
              </a:spcAft>
              <a:buNone/>
            </a:pPr>
            <a:r>
              <a:rPr lang="en" sz="6000">
                <a:latin typeface="Arial"/>
                <a:ea typeface="Arial"/>
                <a:cs typeface="Arial"/>
                <a:sym typeface="Arial"/>
              </a:rPr>
              <a:t>Shift: 12</a:t>
            </a:r>
            <a:endParaRPr sz="6000">
              <a:latin typeface="Arial"/>
              <a:ea typeface="Arial"/>
              <a:cs typeface="Arial"/>
              <a:sym typeface="Arial"/>
            </a:endParaRPr>
          </a:p>
          <a:p>
            <a:pPr indent="0" lvl="0" marL="0" rtl="0" algn="l">
              <a:spcBef>
                <a:spcPts val="1200"/>
              </a:spcBef>
              <a:spcAft>
                <a:spcPts val="1200"/>
              </a:spcAft>
              <a:buNone/>
            </a:pPr>
            <a:r>
              <a:t/>
            </a:r>
            <a:endParaRPr/>
          </a:p>
        </p:txBody>
      </p:sp>
      <p:graphicFrame>
        <p:nvGraphicFramePr>
          <p:cNvPr id="513" name="Google Shape;513;p51"/>
          <p:cNvGraphicFramePr/>
          <p:nvPr/>
        </p:nvGraphicFramePr>
        <p:xfrm>
          <a:off x="1297500" y="1963200"/>
          <a:ext cx="3000000" cy="3000000"/>
        </p:xfrm>
        <a:graphic>
          <a:graphicData uri="http://schemas.openxmlformats.org/drawingml/2006/table">
            <a:tbl>
              <a:tblPr>
                <a:noFill/>
                <a:tableStyleId>{E411E89E-CD07-40C0-A447-2C83C039E8EA}</a:tableStyleId>
              </a:tblPr>
              <a:tblGrid>
                <a:gridCol w="294525"/>
                <a:gridCol w="294525"/>
                <a:gridCol w="294525"/>
                <a:gridCol w="294525"/>
                <a:gridCol w="294525"/>
                <a:gridCol w="294525"/>
                <a:gridCol w="294525"/>
                <a:gridCol w="294525"/>
                <a:gridCol w="294525"/>
                <a:gridCol w="294525"/>
                <a:gridCol w="294525"/>
                <a:gridCol w="294525"/>
              </a:tblGrid>
              <a:tr h="381000">
                <a:tc>
                  <a:txBody>
                    <a:bodyPr/>
                    <a:lstStyle/>
                    <a:p>
                      <a:pPr indent="0" lvl="0" marL="0" rtl="0" algn="ctr">
                        <a:spcBef>
                          <a:spcPts val="0"/>
                        </a:spcBef>
                        <a:spcAft>
                          <a:spcPts val="0"/>
                        </a:spcAft>
                        <a:buNone/>
                      </a:pPr>
                      <a:r>
                        <a:rPr lang="en">
                          <a:solidFill>
                            <a:schemeClr val="lt1"/>
                          </a:solidFill>
                        </a:rPr>
                        <a:t>O</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D</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K</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B</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F</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A</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S</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D</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M</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B</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T</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K</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 sz="700">
                          <a:solidFill>
                            <a:schemeClr val="lt1"/>
                          </a:solidFill>
                        </a:rPr>
                        <a:t>0</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1</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2</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3</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4</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5</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6</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7</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8</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9</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10</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11</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r>
            </a:tbl>
          </a:graphicData>
        </a:graphic>
      </p:graphicFrame>
      <p:graphicFrame>
        <p:nvGraphicFramePr>
          <p:cNvPr id="514" name="Google Shape;514;p51"/>
          <p:cNvGraphicFramePr/>
          <p:nvPr/>
        </p:nvGraphicFramePr>
        <p:xfrm>
          <a:off x="5303925" y="1963200"/>
          <a:ext cx="3000000" cy="3000000"/>
        </p:xfrm>
        <a:graphic>
          <a:graphicData uri="http://schemas.openxmlformats.org/drawingml/2006/table">
            <a:tbl>
              <a:tblPr>
                <a:noFill/>
                <a:tableStyleId>{E411E89E-CD07-40C0-A447-2C83C039E8EA}</a:tableStyleId>
              </a:tblPr>
              <a:tblGrid>
                <a:gridCol w="294525"/>
                <a:gridCol w="294525"/>
                <a:gridCol w="294525"/>
                <a:gridCol w="294525"/>
                <a:gridCol w="294525"/>
                <a:gridCol w="294525"/>
                <a:gridCol w="294525"/>
                <a:gridCol w="294525"/>
                <a:gridCol w="294525"/>
                <a:gridCol w="294525"/>
                <a:gridCol w="294525"/>
                <a:gridCol w="294525"/>
              </a:tblGrid>
              <a:tr h="381000">
                <a:tc>
                  <a:txBody>
                    <a:bodyPr/>
                    <a:lstStyle/>
                    <a:p>
                      <a:pPr indent="0" lvl="0" marL="0" rtl="0" algn="ctr">
                        <a:spcBef>
                          <a:spcPts val="0"/>
                        </a:spcBef>
                        <a:spcAft>
                          <a:spcPts val="0"/>
                        </a:spcAft>
                        <a:buNone/>
                      </a:pPr>
                      <a:r>
                        <a:rPr lang="en">
                          <a:solidFill>
                            <a:schemeClr val="lt1"/>
                          </a:solidFill>
                        </a:rPr>
                        <a:t>C</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D</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K</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B</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F</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A</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S</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D</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M</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B</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T</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K</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 sz="700">
                          <a:solidFill>
                            <a:schemeClr val="lt1"/>
                          </a:solidFill>
                        </a:rPr>
                        <a:t>0</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1</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2</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3</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4</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5</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6</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7</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8</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9</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10</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11</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r>
            </a:tbl>
          </a:graphicData>
        </a:graphic>
      </p:graphicFrame>
      <p:cxnSp>
        <p:nvCxnSpPr>
          <p:cNvPr id="515" name="Google Shape;515;p51"/>
          <p:cNvCxnSpPr/>
          <p:nvPr/>
        </p:nvCxnSpPr>
        <p:spPr>
          <a:xfrm rot="10800000">
            <a:off x="1424325" y="2700950"/>
            <a:ext cx="900" cy="670500"/>
          </a:xfrm>
          <a:prstGeom prst="straightConnector1">
            <a:avLst/>
          </a:prstGeom>
          <a:noFill/>
          <a:ln cap="flat" cmpd="sng" w="19050">
            <a:solidFill>
              <a:schemeClr val="lt2"/>
            </a:solidFill>
            <a:prstDash val="solid"/>
            <a:round/>
            <a:headEnd len="med" w="med" type="none"/>
            <a:tailEnd len="med" w="med" type="triangle"/>
          </a:ln>
        </p:spPr>
      </p:cxnSp>
      <p:sp>
        <p:nvSpPr>
          <p:cNvPr id="516" name="Google Shape;516;p51"/>
          <p:cNvSpPr txBox="1"/>
          <p:nvPr>
            <p:ph idx="1" type="body"/>
          </p:nvPr>
        </p:nvSpPr>
        <p:spPr>
          <a:xfrm>
            <a:off x="1886550" y="3042675"/>
            <a:ext cx="3292200" cy="4926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SzPts val="275"/>
              <a:buNone/>
            </a:pPr>
            <a:r>
              <a:rPr lang="en" sz="1500">
                <a:latin typeface="Arial"/>
                <a:ea typeface="Arial"/>
                <a:cs typeface="Arial"/>
                <a:sym typeface="Arial"/>
              </a:rPr>
              <a:t>(‘O’ - ‘A’ + 26 -12) % 26 + ‘A’ = ‘C’</a:t>
            </a:r>
            <a:endParaRPr sz="1500">
              <a:latin typeface="Arial"/>
              <a:ea typeface="Arial"/>
              <a:cs typeface="Arial"/>
              <a:sym typeface="Arial"/>
            </a:endParaRPr>
          </a:p>
          <a:p>
            <a:pPr indent="0" lvl="0" marL="0" rtl="0" algn="ctr">
              <a:lnSpc>
                <a:spcPct val="95000"/>
              </a:lnSpc>
              <a:spcBef>
                <a:spcPts val="1200"/>
              </a:spcBef>
              <a:spcAft>
                <a:spcPts val="1200"/>
              </a:spcAft>
              <a:buSzPts val="275"/>
              <a:buNone/>
            </a:pPr>
            <a:r>
              <a:t/>
            </a:r>
            <a:endParaRPr sz="1500">
              <a:latin typeface="Arial"/>
              <a:ea typeface="Arial"/>
              <a:cs typeface="Arial"/>
              <a:sym typeface="Arial"/>
            </a:endParaRPr>
          </a:p>
        </p:txBody>
      </p:sp>
      <p:sp>
        <p:nvSpPr>
          <p:cNvPr id="517" name="Google Shape;517;p51"/>
          <p:cNvSpPr txBox="1"/>
          <p:nvPr>
            <p:ph idx="1" type="body"/>
          </p:nvPr>
        </p:nvSpPr>
        <p:spPr>
          <a:xfrm>
            <a:off x="6257925" y="1454325"/>
            <a:ext cx="1626300" cy="3624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lang="en" sz="1500">
                <a:latin typeface="Arial"/>
                <a:ea typeface="Arial"/>
                <a:cs typeface="Arial"/>
                <a:sym typeface="Arial"/>
              </a:rPr>
              <a:t>Output</a:t>
            </a:r>
            <a:endParaRPr sz="1500"/>
          </a:p>
        </p:txBody>
      </p:sp>
      <p:sp>
        <p:nvSpPr>
          <p:cNvPr id="518" name="Google Shape;518;p51"/>
          <p:cNvSpPr txBox="1"/>
          <p:nvPr>
            <p:ph idx="1" type="body"/>
          </p:nvPr>
        </p:nvSpPr>
        <p:spPr>
          <a:xfrm>
            <a:off x="5739700" y="3042675"/>
            <a:ext cx="1626300" cy="3624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lang="en" sz="1500">
                <a:latin typeface="Arial"/>
                <a:ea typeface="Arial"/>
                <a:cs typeface="Arial"/>
                <a:sym typeface="Arial"/>
              </a:rPr>
              <a:t>1st Traversal</a:t>
            </a:r>
            <a:endParaRPr sz="1500"/>
          </a:p>
        </p:txBody>
      </p:sp>
      <p:graphicFrame>
        <p:nvGraphicFramePr>
          <p:cNvPr id="519" name="Google Shape;519;p51"/>
          <p:cNvGraphicFramePr/>
          <p:nvPr/>
        </p:nvGraphicFramePr>
        <p:xfrm>
          <a:off x="988125" y="3837550"/>
          <a:ext cx="3000000" cy="3000000"/>
        </p:xfrm>
        <a:graphic>
          <a:graphicData uri="http://schemas.openxmlformats.org/drawingml/2006/table">
            <a:tbl>
              <a:tblPr>
                <a:noFill/>
                <a:tableStyleId>{E411E89E-CD07-40C0-A447-2C83C039E8EA}</a:tableStyleId>
              </a:tblPr>
              <a:tblGrid>
                <a:gridCol w="294525"/>
                <a:gridCol w="294525"/>
                <a:gridCol w="294525"/>
                <a:gridCol w="294525"/>
                <a:gridCol w="294525"/>
                <a:gridCol w="294525"/>
                <a:gridCol w="294525"/>
                <a:gridCol w="294525"/>
                <a:gridCol w="294525"/>
                <a:gridCol w="294525"/>
                <a:gridCol w="294525"/>
                <a:gridCol w="294525"/>
                <a:gridCol w="294525"/>
                <a:gridCol w="294525"/>
                <a:gridCol w="294525"/>
                <a:gridCol w="294525"/>
                <a:gridCol w="294525"/>
                <a:gridCol w="294525"/>
                <a:gridCol w="294525"/>
                <a:gridCol w="294525"/>
                <a:gridCol w="294525"/>
                <a:gridCol w="294525"/>
                <a:gridCol w="294525"/>
                <a:gridCol w="294525"/>
                <a:gridCol w="294525"/>
                <a:gridCol w="294525"/>
              </a:tblGrid>
              <a:tr h="381000">
                <a:tc>
                  <a:txBody>
                    <a:bodyPr/>
                    <a:lstStyle/>
                    <a:p>
                      <a:pPr indent="0" lvl="0" marL="0" rtl="0" algn="ctr">
                        <a:spcBef>
                          <a:spcPts val="0"/>
                        </a:spcBef>
                        <a:spcAft>
                          <a:spcPts val="0"/>
                        </a:spcAft>
                        <a:buNone/>
                      </a:pPr>
                      <a:r>
                        <a:rPr lang="en">
                          <a:solidFill>
                            <a:schemeClr val="lt1"/>
                          </a:solidFill>
                        </a:rPr>
                        <a:t>A</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B</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C</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D</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E</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F</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G</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H</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I</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J</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K</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L</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M</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N</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O</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P</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Q</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R</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S</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T</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U</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V</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W</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X</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Y</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Z</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 sz="700">
                          <a:solidFill>
                            <a:schemeClr val="lt1"/>
                          </a:solidFill>
                        </a:rPr>
                        <a:t>65</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66</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67</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68</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69</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70</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71</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72</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73</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74</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75</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76</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77</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78</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79</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80</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81</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82</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83</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84</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85</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86</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87</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88</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89</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90</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r>
            </a:tbl>
          </a:graphicData>
        </a:graphic>
      </p:graphicFrame>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5"/>
                                        </p:tgtEl>
                                        <p:attrNameLst>
                                          <p:attrName>style.visibility</p:attrName>
                                        </p:attrNameLst>
                                      </p:cBhvr>
                                      <p:to>
                                        <p:strVal val="visible"/>
                                      </p:to>
                                    </p:set>
                                    <p:animEffect filter="fade" transition="in">
                                      <p:cBhvr>
                                        <p:cTn dur="1000"/>
                                        <p:tgtEl>
                                          <p:spTgt spid="51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6"/>
                                        </p:tgtEl>
                                        <p:attrNameLst>
                                          <p:attrName>style.visibility</p:attrName>
                                        </p:attrNameLst>
                                      </p:cBhvr>
                                      <p:to>
                                        <p:strVal val="visible"/>
                                      </p:to>
                                    </p:set>
                                    <p:animEffect filter="fade" transition="in">
                                      <p:cBhvr>
                                        <p:cTn dur="1000"/>
                                        <p:tgtEl>
                                          <p:spTgt spid="51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8"/>
                                        </p:tgtEl>
                                        <p:attrNameLst>
                                          <p:attrName>style.visibility</p:attrName>
                                        </p:attrNameLst>
                                      </p:cBhvr>
                                      <p:to>
                                        <p:strVal val="visible"/>
                                      </p:to>
                                    </p:set>
                                    <p:animEffect filter="fade" transition="in">
                                      <p:cBhvr>
                                        <p:cTn dur="1000"/>
                                        <p:tgtEl>
                                          <p:spTgt spid="51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9"/>
                                        </p:tgtEl>
                                        <p:attrNameLst>
                                          <p:attrName>style.visibility</p:attrName>
                                        </p:attrNameLst>
                                      </p:cBhvr>
                                      <p:to>
                                        <p:strVal val="visible"/>
                                      </p:to>
                                    </p:set>
                                    <p:animEffect filter="fade" transition="in">
                                      <p:cBhvr>
                                        <p:cTn dur="1000"/>
                                        <p:tgtEl>
                                          <p:spTgt spid="51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4"/>
                                        </p:tgtEl>
                                        <p:attrNameLst>
                                          <p:attrName>style.visibility</p:attrName>
                                        </p:attrNameLst>
                                      </p:cBhvr>
                                      <p:to>
                                        <p:strVal val="visible"/>
                                      </p:to>
                                    </p:set>
                                    <p:animEffect filter="fade" transition="in">
                                      <p:cBhvr>
                                        <p:cTn dur="1000"/>
                                        <p:tgtEl>
                                          <p:spTgt spid="51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7"/>
                                        </p:tgtEl>
                                        <p:attrNameLst>
                                          <p:attrName>style.visibility</p:attrName>
                                        </p:attrNameLst>
                                      </p:cBhvr>
                                      <p:to>
                                        <p:strVal val="visible"/>
                                      </p:to>
                                    </p:set>
                                    <p:animEffect filter="fade" transition="in">
                                      <p:cBhvr>
                                        <p:cTn dur="1000"/>
                                        <p:tgtEl>
                                          <p:spTgt spid="51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9"/>
                                        </p:tgtEl>
                                        <p:attrNameLst>
                                          <p:attrName>style.visibility</p:attrName>
                                        </p:attrNameLst>
                                      </p:cBhvr>
                                      <p:to>
                                        <p:strVal val="visible"/>
                                      </p:to>
                                    </p:set>
                                    <p:animEffect filter="fade" transition="in">
                                      <p:cBhvr>
                                        <p:cTn dur="1000"/>
                                        <p:tgtEl>
                                          <p:spTgt spid="51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513"/>
                                        </p:tgtEl>
                                      </p:cBhvr>
                                    </p:animEffect>
                                    <p:set>
                                      <p:cBhvr>
                                        <p:cTn dur="1" fill="hold">
                                          <p:stCondLst>
                                            <p:cond delay="500"/>
                                          </p:stCondLst>
                                        </p:cTn>
                                        <p:tgtEl>
                                          <p:spTgt spid="513"/>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514"/>
                                        </p:tgtEl>
                                      </p:cBhvr>
                                    </p:animEffect>
                                    <p:set>
                                      <p:cBhvr>
                                        <p:cTn dur="1" fill="hold">
                                          <p:stCondLst>
                                            <p:cond delay="500"/>
                                          </p:stCondLst>
                                        </p:cTn>
                                        <p:tgtEl>
                                          <p:spTgt spid="514"/>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515"/>
                                        </p:tgtEl>
                                      </p:cBhvr>
                                    </p:animEffect>
                                    <p:set>
                                      <p:cBhvr>
                                        <p:cTn dur="1" fill="hold">
                                          <p:stCondLst>
                                            <p:cond delay="500"/>
                                          </p:stCondLst>
                                        </p:cTn>
                                        <p:tgtEl>
                                          <p:spTgt spid="515"/>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516"/>
                                        </p:tgtEl>
                                      </p:cBhvr>
                                    </p:animEffect>
                                    <p:set>
                                      <p:cBhvr>
                                        <p:cTn dur="1" fill="hold">
                                          <p:stCondLst>
                                            <p:cond delay="500"/>
                                          </p:stCondLst>
                                        </p:cTn>
                                        <p:tgtEl>
                                          <p:spTgt spid="516"/>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517"/>
                                        </p:tgtEl>
                                      </p:cBhvr>
                                    </p:animEffect>
                                    <p:set>
                                      <p:cBhvr>
                                        <p:cTn dur="1" fill="hold">
                                          <p:stCondLst>
                                            <p:cond delay="500"/>
                                          </p:stCondLst>
                                        </p:cTn>
                                        <p:tgtEl>
                                          <p:spTgt spid="517"/>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518"/>
                                        </p:tgtEl>
                                      </p:cBhvr>
                                    </p:animEffect>
                                    <p:set>
                                      <p:cBhvr>
                                        <p:cTn dur="1" fill="hold">
                                          <p:stCondLst>
                                            <p:cond delay="500"/>
                                          </p:stCondLst>
                                        </p:cTn>
                                        <p:tgtEl>
                                          <p:spTgt spid="518"/>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16"/>
          <p:cNvSpPr txBox="1"/>
          <p:nvPr>
            <p:ph type="title"/>
          </p:nvPr>
        </p:nvSpPr>
        <p:spPr>
          <a:xfrm>
            <a:off x="1297500" y="393750"/>
            <a:ext cx="7038900" cy="587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Cryptography Model - Bob &amp; Alice</a:t>
            </a:r>
            <a:endParaRPr b="1"/>
          </a:p>
        </p:txBody>
      </p:sp>
      <p:pic>
        <p:nvPicPr>
          <p:cNvPr id="157" name="Google Shape;157;p16"/>
          <p:cNvPicPr preferRelativeResize="0"/>
          <p:nvPr/>
        </p:nvPicPr>
        <p:blipFill>
          <a:blip r:embed="rId3">
            <a:alphaModFix/>
          </a:blip>
          <a:stretch>
            <a:fillRect/>
          </a:stretch>
        </p:blipFill>
        <p:spPr>
          <a:xfrm>
            <a:off x="1297500" y="1307850"/>
            <a:ext cx="7263161" cy="3530851"/>
          </a:xfrm>
          <a:prstGeom prst="rect">
            <a:avLst/>
          </a:prstGeom>
          <a:noFill/>
          <a:ln>
            <a:noFill/>
          </a:ln>
        </p:spPr>
      </p:pic>
      <p:pic>
        <p:nvPicPr>
          <p:cNvPr id="158" name="Google Shape;158;p16"/>
          <p:cNvPicPr preferRelativeResize="0"/>
          <p:nvPr/>
        </p:nvPicPr>
        <p:blipFill>
          <a:blip r:embed="rId4">
            <a:alphaModFix/>
          </a:blip>
          <a:stretch>
            <a:fillRect/>
          </a:stretch>
        </p:blipFill>
        <p:spPr>
          <a:xfrm flipH="1">
            <a:off x="6284750" y="2012700"/>
            <a:ext cx="809625" cy="895350"/>
          </a:xfrm>
          <a:prstGeom prst="rect">
            <a:avLst/>
          </a:prstGeom>
          <a:noFill/>
          <a:ln>
            <a:noFill/>
          </a:ln>
        </p:spPr>
      </p:pic>
      <p:grpSp>
        <p:nvGrpSpPr>
          <p:cNvPr id="159" name="Google Shape;159;p16"/>
          <p:cNvGrpSpPr/>
          <p:nvPr/>
        </p:nvGrpSpPr>
        <p:grpSpPr>
          <a:xfrm>
            <a:off x="6764425" y="1307850"/>
            <a:ext cx="1338700" cy="1893600"/>
            <a:chOff x="6764425" y="1307850"/>
            <a:chExt cx="1338700" cy="1893600"/>
          </a:xfrm>
        </p:grpSpPr>
        <p:pic>
          <p:nvPicPr>
            <p:cNvPr id="160" name="Google Shape;160;p16"/>
            <p:cNvPicPr preferRelativeResize="0"/>
            <p:nvPr/>
          </p:nvPicPr>
          <p:blipFill>
            <a:blip r:embed="rId5">
              <a:alphaModFix/>
            </a:blip>
            <a:stretch>
              <a:fillRect/>
            </a:stretch>
          </p:blipFill>
          <p:spPr>
            <a:xfrm>
              <a:off x="6764425" y="1307850"/>
              <a:ext cx="838200" cy="704850"/>
            </a:xfrm>
            <a:prstGeom prst="rect">
              <a:avLst/>
            </a:prstGeom>
            <a:noFill/>
            <a:ln>
              <a:noFill/>
            </a:ln>
          </p:spPr>
        </p:pic>
        <p:pic>
          <p:nvPicPr>
            <p:cNvPr id="161" name="Google Shape;161;p16"/>
            <p:cNvPicPr preferRelativeResize="0"/>
            <p:nvPr/>
          </p:nvPicPr>
          <p:blipFill>
            <a:blip r:embed="rId5">
              <a:alphaModFix/>
            </a:blip>
            <a:stretch>
              <a:fillRect/>
            </a:stretch>
          </p:blipFill>
          <p:spPr>
            <a:xfrm>
              <a:off x="7652500" y="1633788"/>
              <a:ext cx="450625" cy="378925"/>
            </a:xfrm>
            <a:prstGeom prst="rect">
              <a:avLst/>
            </a:prstGeom>
            <a:noFill/>
            <a:ln>
              <a:noFill/>
            </a:ln>
          </p:spPr>
        </p:pic>
        <p:pic>
          <p:nvPicPr>
            <p:cNvPr id="162" name="Google Shape;162;p16"/>
            <p:cNvPicPr preferRelativeResize="0"/>
            <p:nvPr/>
          </p:nvPicPr>
          <p:blipFill>
            <a:blip r:embed="rId5">
              <a:alphaModFix/>
            </a:blip>
            <a:stretch>
              <a:fillRect/>
            </a:stretch>
          </p:blipFill>
          <p:spPr>
            <a:xfrm>
              <a:off x="6956275" y="2882800"/>
              <a:ext cx="378950" cy="318650"/>
            </a:xfrm>
            <a:prstGeom prst="rect">
              <a:avLst/>
            </a:prstGeom>
            <a:noFill/>
            <a:ln>
              <a:noFill/>
            </a:ln>
          </p:spPr>
        </p:pic>
      </p:grpSp>
      <p:pic>
        <p:nvPicPr>
          <p:cNvPr id="163" name="Google Shape;163;p16"/>
          <p:cNvPicPr preferRelativeResize="0"/>
          <p:nvPr/>
        </p:nvPicPr>
        <p:blipFill>
          <a:blip r:embed="rId4">
            <a:alphaModFix/>
          </a:blip>
          <a:stretch>
            <a:fillRect/>
          </a:stretch>
        </p:blipFill>
        <p:spPr>
          <a:xfrm>
            <a:off x="2956675" y="2079850"/>
            <a:ext cx="809625" cy="8953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400"/>
                                        <p:tgtEl>
                                          <p:spTgt spid="163"/>
                                        </p:tgtEl>
                                      </p:cBhvr>
                                    </p:animEffect>
                                    <p:set>
                                      <p:cBhvr>
                                        <p:cTn dur="1" fill="hold">
                                          <p:stCondLst>
                                            <p:cond delay="400"/>
                                          </p:stCondLst>
                                        </p:cTn>
                                        <p:tgtEl>
                                          <p:spTgt spid="163"/>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8"/>
                                        </p:tgtEl>
                                        <p:attrNameLst>
                                          <p:attrName>style.visibility</p:attrName>
                                        </p:attrNameLst>
                                      </p:cBhvr>
                                      <p:to>
                                        <p:strVal val="visible"/>
                                      </p:to>
                                    </p:set>
                                    <p:animEffect filter="fade" transition="in">
                                      <p:cBhvr>
                                        <p:cTn dur="500"/>
                                        <p:tgtEl>
                                          <p:spTgt spid="15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9"/>
                                        </p:tgtEl>
                                        <p:attrNameLst>
                                          <p:attrName>style.visibility</p:attrName>
                                        </p:attrNameLst>
                                      </p:cBhvr>
                                      <p:to>
                                        <p:strVal val="visible"/>
                                      </p:to>
                                    </p:set>
                                    <p:animEffect filter="fade" transition="in">
                                      <p:cBhvr>
                                        <p:cTn dur="300"/>
                                        <p:tgtEl>
                                          <p:spTgt spid="15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 name="Shape 523"/>
        <p:cNvGrpSpPr/>
        <p:nvPr/>
      </p:nvGrpSpPr>
      <p:grpSpPr>
        <a:xfrm>
          <a:off x="0" y="0"/>
          <a:ext cx="0" cy="0"/>
          <a:chOff x="0" y="0"/>
          <a:chExt cx="0" cy="0"/>
        </a:xfrm>
      </p:grpSpPr>
      <p:sp>
        <p:nvSpPr>
          <p:cNvPr id="524" name="Google Shape;524;p52"/>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Simulation - </a:t>
            </a:r>
            <a:r>
              <a:rPr lang="en"/>
              <a:t>De</a:t>
            </a:r>
            <a:r>
              <a:rPr lang="en"/>
              <a:t>cryption</a:t>
            </a:r>
            <a:endParaRPr/>
          </a:p>
        </p:txBody>
      </p:sp>
      <p:sp>
        <p:nvSpPr>
          <p:cNvPr id="525" name="Google Shape;525;p52"/>
          <p:cNvSpPr txBox="1"/>
          <p:nvPr>
            <p:ph idx="1" type="body"/>
          </p:nvPr>
        </p:nvSpPr>
        <p:spPr>
          <a:xfrm>
            <a:off x="1297500" y="1009500"/>
            <a:ext cx="7038900" cy="953700"/>
          </a:xfrm>
          <a:prstGeom prst="rect">
            <a:avLst/>
          </a:prstGeom>
        </p:spPr>
        <p:txBody>
          <a:bodyPr anchorCtr="0" anchor="t" bIns="91425" lIns="91425" spcFirstLastPara="1" rIns="91425" wrap="square" tIns="91425">
            <a:normAutofit fontScale="25000" lnSpcReduction="20000"/>
          </a:bodyPr>
          <a:lstStyle/>
          <a:p>
            <a:pPr indent="0" lvl="0" marL="0" rtl="0" algn="l">
              <a:spcBef>
                <a:spcPts val="0"/>
              </a:spcBef>
              <a:spcAft>
                <a:spcPts val="0"/>
              </a:spcAft>
              <a:buNone/>
            </a:pPr>
            <a:r>
              <a:rPr lang="en" sz="6000">
                <a:latin typeface="Arial"/>
                <a:ea typeface="Arial"/>
                <a:cs typeface="Arial"/>
                <a:sym typeface="Arial"/>
              </a:rPr>
              <a:t>Original Message: </a:t>
            </a:r>
            <a:r>
              <a:rPr lang="en" sz="6000">
                <a:latin typeface="Arial"/>
                <a:ea typeface="Arial"/>
                <a:cs typeface="Arial"/>
                <a:sym typeface="Arial"/>
              </a:rPr>
              <a:t>ODKBFASDMBTK </a:t>
            </a:r>
            <a:endParaRPr sz="6000">
              <a:latin typeface="Arial"/>
              <a:ea typeface="Arial"/>
              <a:cs typeface="Arial"/>
              <a:sym typeface="Arial"/>
            </a:endParaRPr>
          </a:p>
          <a:p>
            <a:pPr indent="0" lvl="0" marL="0" rtl="0" algn="l">
              <a:spcBef>
                <a:spcPts val="1200"/>
              </a:spcBef>
              <a:spcAft>
                <a:spcPts val="0"/>
              </a:spcAft>
              <a:buNone/>
            </a:pPr>
            <a:r>
              <a:rPr lang="en" sz="6000">
                <a:latin typeface="Arial"/>
                <a:ea typeface="Arial"/>
                <a:cs typeface="Arial"/>
                <a:sym typeface="Arial"/>
              </a:rPr>
              <a:t>Shift: 12</a:t>
            </a:r>
            <a:endParaRPr sz="6000">
              <a:latin typeface="Arial"/>
              <a:ea typeface="Arial"/>
              <a:cs typeface="Arial"/>
              <a:sym typeface="Arial"/>
            </a:endParaRPr>
          </a:p>
          <a:p>
            <a:pPr indent="0" lvl="0" marL="0" rtl="0" algn="l">
              <a:spcBef>
                <a:spcPts val="1200"/>
              </a:spcBef>
              <a:spcAft>
                <a:spcPts val="1200"/>
              </a:spcAft>
              <a:buNone/>
            </a:pPr>
            <a:r>
              <a:t/>
            </a:r>
            <a:endParaRPr/>
          </a:p>
        </p:txBody>
      </p:sp>
      <p:graphicFrame>
        <p:nvGraphicFramePr>
          <p:cNvPr id="526" name="Google Shape;526;p52"/>
          <p:cNvGraphicFramePr/>
          <p:nvPr/>
        </p:nvGraphicFramePr>
        <p:xfrm>
          <a:off x="1297500" y="1963200"/>
          <a:ext cx="3000000" cy="3000000"/>
        </p:xfrm>
        <a:graphic>
          <a:graphicData uri="http://schemas.openxmlformats.org/drawingml/2006/table">
            <a:tbl>
              <a:tblPr>
                <a:noFill/>
                <a:tableStyleId>{E411E89E-CD07-40C0-A447-2C83C039E8EA}</a:tableStyleId>
              </a:tblPr>
              <a:tblGrid>
                <a:gridCol w="294525"/>
                <a:gridCol w="294525"/>
                <a:gridCol w="294525"/>
                <a:gridCol w="294525"/>
                <a:gridCol w="294525"/>
                <a:gridCol w="294525"/>
                <a:gridCol w="294525"/>
                <a:gridCol w="294525"/>
                <a:gridCol w="294525"/>
                <a:gridCol w="294525"/>
                <a:gridCol w="294525"/>
                <a:gridCol w="294525"/>
              </a:tblGrid>
              <a:tr h="381000">
                <a:tc>
                  <a:txBody>
                    <a:bodyPr/>
                    <a:lstStyle/>
                    <a:p>
                      <a:pPr indent="0" lvl="0" marL="0" rtl="0" algn="ctr">
                        <a:spcBef>
                          <a:spcPts val="0"/>
                        </a:spcBef>
                        <a:spcAft>
                          <a:spcPts val="0"/>
                        </a:spcAft>
                        <a:buNone/>
                      </a:pPr>
                      <a:r>
                        <a:rPr lang="en">
                          <a:solidFill>
                            <a:schemeClr val="lt1"/>
                          </a:solidFill>
                        </a:rPr>
                        <a:t>C</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D</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K</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B</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F</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A</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S</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D</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M</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B</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T</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K</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 sz="700">
                          <a:solidFill>
                            <a:schemeClr val="lt1"/>
                          </a:solidFill>
                        </a:rPr>
                        <a:t>0</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1</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2</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3</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4</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5</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6</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7</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8</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9</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10</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11</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r>
            </a:tbl>
          </a:graphicData>
        </a:graphic>
      </p:graphicFrame>
      <p:graphicFrame>
        <p:nvGraphicFramePr>
          <p:cNvPr id="527" name="Google Shape;527;p52"/>
          <p:cNvGraphicFramePr/>
          <p:nvPr/>
        </p:nvGraphicFramePr>
        <p:xfrm>
          <a:off x="5268375" y="1963200"/>
          <a:ext cx="3000000" cy="3000000"/>
        </p:xfrm>
        <a:graphic>
          <a:graphicData uri="http://schemas.openxmlformats.org/drawingml/2006/table">
            <a:tbl>
              <a:tblPr>
                <a:noFill/>
                <a:tableStyleId>{E411E89E-CD07-40C0-A447-2C83C039E8EA}</a:tableStyleId>
              </a:tblPr>
              <a:tblGrid>
                <a:gridCol w="294525"/>
                <a:gridCol w="294525"/>
                <a:gridCol w="294525"/>
                <a:gridCol w="294525"/>
                <a:gridCol w="294525"/>
                <a:gridCol w="294525"/>
                <a:gridCol w="294525"/>
                <a:gridCol w="294525"/>
                <a:gridCol w="294525"/>
                <a:gridCol w="294525"/>
                <a:gridCol w="294525"/>
                <a:gridCol w="294525"/>
              </a:tblGrid>
              <a:tr h="381000">
                <a:tc>
                  <a:txBody>
                    <a:bodyPr/>
                    <a:lstStyle/>
                    <a:p>
                      <a:pPr indent="0" lvl="0" marL="0" rtl="0" algn="ctr">
                        <a:spcBef>
                          <a:spcPts val="0"/>
                        </a:spcBef>
                        <a:spcAft>
                          <a:spcPts val="0"/>
                        </a:spcAft>
                        <a:buNone/>
                      </a:pPr>
                      <a:r>
                        <a:rPr lang="en">
                          <a:solidFill>
                            <a:schemeClr val="lt1"/>
                          </a:solidFill>
                        </a:rPr>
                        <a:t>C</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R</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K</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B</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F</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A</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S</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D</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M</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B</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T</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K</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 sz="700">
                          <a:solidFill>
                            <a:schemeClr val="lt1"/>
                          </a:solidFill>
                        </a:rPr>
                        <a:t>0</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1</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2</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3</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4</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5</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6</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7</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8</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9</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10</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11</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r>
            </a:tbl>
          </a:graphicData>
        </a:graphic>
      </p:graphicFrame>
      <p:cxnSp>
        <p:nvCxnSpPr>
          <p:cNvPr id="528" name="Google Shape;528;p52"/>
          <p:cNvCxnSpPr/>
          <p:nvPr/>
        </p:nvCxnSpPr>
        <p:spPr>
          <a:xfrm rot="10800000">
            <a:off x="1727725" y="2700950"/>
            <a:ext cx="900" cy="670500"/>
          </a:xfrm>
          <a:prstGeom prst="straightConnector1">
            <a:avLst/>
          </a:prstGeom>
          <a:noFill/>
          <a:ln cap="flat" cmpd="sng" w="19050">
            <a:solidFill>
              <a:schemeClr val="lt2"/>
            </a:solidFill>
            <a:prstDash val="solid"/>
            <a:round/>
            <a:headEnd len="med" w="med" type="none"/>
            <a:tailEnd len="med" w="med" type="triangle"/>
          </a:ln>
        </p:spPr>
      </p:cxnSp>
      <p:sp>
        <p:nvSpPr>
          <p:cNvPr id="529" name="Google Shape;529;p52"/>
          <p:cNvSpPr txBox="1"/>
          <p:nvPr>
            <p:ph idx="1" type="body"/>
          </p:nvPr>
        </p:nvSpPr>
        <p:spPr>
          <a:xfrm>
            <a:off x="2181075" y="3042675"/>
            <a:ext cx="3087300" cy="4926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SzPts val="275"/>
              <a:buNone/>
            </a:pPr>
            <a:r>
              <a:rPr lang="en" sz="1500">
                <a:latin typeface="Arial"/>
                <a:ea typeface="Arial"/>
                <a:cs typeface="Arial"/>
                <a:sym typeface="Arial"/>
              </a:rPr>
              <a:t>(‘D’ - ‘A’ </a:t>
            </a:r>
            <a:r>
              <a:rPr lang="en" sz="1500">
                <a:latin typeface="Arial"/>
                <a:ea typeface="Arial"/>
                <a:cs typeface="Arial"/>
                <a:sym typeface="Arial"/>
              </a:rPr>
              <a:t>+ 26 -12</a:t>
            </a:r>
            <a:r>
              <a:rPr lang="en" sz="1500">
                <a:latin typeface="Arial"/>
                <a:ea typeface="Arial"/>
                <a:cs typeface="Arial"/>
                <a:sym typeface="Arial"/>
              </a:rPr>
              <a:t>) % 26 + ‘A’ = ‘R’</a:t>
            </a:r>
            <a:endParaRPr sz="1500">
              <a:latin typeface="Arial"/>
              <a:ea typeface="Arial"/>
              <a:cs typeface="Arial"/>
              <a:sym typeface="Arial"/>
            </a:endParaRPr>
          </a:p>
          <a:p>
            <a:pPr indent="0" lvl="0" marL="0" rtl="0" algn="l">
              <a:lnSpc>
                <a:spcPct val="95000"/>
              </a:lnSpc>
              <a:spcBef>
                <a:spcPts val="1200"/>
              </a:spcBef>
              <a:spcAft>
                <a:spcPts val="0"/>
              </a:spcAft>
              <a:buSzPts val="275"/>
              <a:buNone/>
            </a:pPr>
            <a:r>
              <a:t/>
            </a:r>
            <a:endParaRPr sz="1500">
              <a:latin typeface="Arial"/>
              <a:ea typeface="Arial"/>
              <a:cs typeface="Arial"/>
              <a:sym typeface="Arial"/>
            </a:endParaRPr>
          </a:p>
          <a:p>
            <a:pPr indent="0" lvl="0" marL="0" rtl="0" algn="ctr">
              <a:lnSpc>
                <a:spcPct val="95000"/>
              </a:lnSpc>
              <a:spcBef>
                <a:spcPts val="1200"/>
              </a:spcBef>
              <a:spcAft>
                <a:spcPts val="1200"/>
              </a:spcAft>
              <a:buSzPts val="275"/>
              <a:buNone/>
            </a:pPr>
            <a:r>
              <a:t/>
            </a:r>
            <a:endParaRPr sz="1500">
              <a:latin typeface="Arial"/>
              <a:ea typeface="Arial"/>
              <a:cs typeface="Arial"/>
              <a:sym typeface="Arial"/>
            </a:endParaRPr>
          </a:p>
        </p:txBody>
      </p:sp>
      <p:sp>
        <p:nvSpPr>
          <p:cNvPr id="530" name="Google Shape;530;p52"/>
          <p:cNvSpPr txBox="1"/>
          <p:nvPr>
            <p:ph idx="1" type="body"/>
          </p:nvPr>
        </p:nvSpPr>
        <p:spPr>
          <a:xfrm>
            <a:off x="6151950" y="1454325"/>
            <a:ext cx="1626300" cy="3624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lang="en" sz="1500">
                <a:latin typeface="Arial"/>
                <a:ea typeface="Arial"/>
                <a:cs typeface="Arial"/>
                <a:sym typeface="Arial"/>
              </a:rPr>
              <a:t>Output</a:t>
            </a:r>
            <a:endParaRPr sz="1500"/>
          </a:p>
        </p:txBody>
      </p:sp>
      <p:sp>
        <p:nvSpPr>
          <p:cNvPr id="531" name="Google Shape;531;p52"/>
          <p:cNvSpPr txBox="1"/>
          <p:nvPr>
            <p:ph idx="1" type="body"/>
          </p:nvPr>
        </p:nvSpPr>
        <p:spPr>
          <a:xfrm>
            <a:off x="5739700" y="3042675"/>
            <a:ext cx="1626300" cy="3624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lang="en" sz="1500">
                <a:latin typeface="Arial"/>
                <a:ea typeface="Arial"/>
                <a:cs typeface="Arial"/>
                <a:sym typeface="Arial"/>
              </a:rPr>
              <a:t>2nd Traversal</a:t>
            </a:r>
            <a:endParaRPr sz="1500"/>
          </a:p>
        </p:txBody>
      </p:sp>
      <p:graphicFrame>
        <p:nvGraphicFramePr>
          <p:cNvPr id="532" name="Google Shape;532;p52"/>
          <p:cNvGraphicFramePr/>
          <p:nvPr/>
        </p:nvGraphicFramePr>
        <p:xfrm>
          <a:off x="988125" y="3837550"/>
          <a:ext cx="3000000" cy="3000000"/>
        </p:xfrm>
        <a:graphic>
          <a:graphicData uri="http://schemas.openxmlformats.org/drawingml/2006/table">
            <a:tbl>
              <a:tblPr>
                <a:noFill/>
                <a:tableStyleId>{E411E89E-CD07-40C0-A447-2C83C039E8EA}</a:tableStyleId>
              </a:tblPr>
              <a:tblGrid>
                <a:gridCol w="294525"/>
                <a:gridCol w="294525"/>
                <a:gridCol w="294525"/>
                <a:gridCol w="294525"/>
                <a:gridCol w="294525"/>
                <a:gridCol w="294525"/>
                <a:gridCol w="294525"/>
                <a:gridCol w="294525"/>
                <a:gridCol w="294525"/>
                <a:gridCol w="294525"/>
                <a:gridCol w="294525"/>
                <a:gridCol w="294525"/>
                <a:gridCol w="294525"/>
                <a:gridCol w="294525"/>
                <a:gridCol w="294525"/>
                <a:gridCol w="294525"/>
                <a:gridCol w="294525"/>
                <a:gridCol w="294525"/>
                <a:gridCol w="294525"/>
                <a:gridCol w="294525"/>
                <a:gridCol w="294525"/>
                <a:gridCol w="294525"/>
                <a:gridCol w="294525"/>
                <a:gridCol w="294525"/>
                <a:gridCol w="294525"/>
                <a:gridCol w="294525"/>
              </a:tblGrid>
              <a:tr h="381000">
                <a:tc>
                  <a:txBody>
                    <a:bodyPr/>
                    <a:lstStyle/>
                    <a:p>
                      <a:pPr indent="0" lvl="0" marL="0" rtl="0" algn="ctr">
                        <a:spcBef>
                          <a:spcPts val="0"/>
                        </a:spcBef>
                        <a:spcAft>
                          <a:spcPts val="0"/>
                        </a:spcAft>
                        <a:buNone/>
                      </a:pPr>
                      <a:r>
                        <a:rPr lang="en">
                          <a:solidFill>
                            <a:schemeClr val="lt1"/>
                          </a:solidFill>
                        </a:rPr>
                        <a:t>A</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B</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C</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D</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E</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F</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G</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H</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I</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J</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K</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L</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M</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N</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O</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P</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Q</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R</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S</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T</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U</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V</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W</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X</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Y</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Z</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 sz="700">
                          <a:solidFill>
                            <a:schemeClr val="lt1"/>
                          </a:solidFill>
                        </a:rPr>
                        <a:t>65</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66</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67</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68</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69</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70</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71</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72</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73</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74</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75</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76</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77</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78</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79</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80</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81</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82</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83</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84</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85</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86</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87</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88</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89</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90</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r>
            </a:tbl>
          </a:graphicData>
        </a:graphic>
      </p:graphicFrame>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8"/>
                                        </p:tgtEl>
                                        <p:attrNameLst>
                                          <p:attrName>style.visibility</p:attrName>
                                        </p:attrNameLst>
                                      </p:cBhvr>
                                      <p:to>
                                        <p:strVal val="visible"/>
                                      </p:to>
                                    </p:set>
                                    <p:animEffect filter="fade" transition="in">
                                      <p:cBhvr>
                                        <p:cTn dur="1000"/>
                                        <p:tgtEl>
                                          <p:spTgt spid="52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9"/>
                                        </p:tgtEl>
                                        <p:attrNameLst>
                                          <p:attrName>style.visibility</p:attrName>
                                        </p:attrNameLst>
                                      </p:cBhvr>
                                      <p:to>
                                        <p:strVal val="visible"/>
                                      </p:to>
                                    </p:set>
                                    <p:animEffect filter="fade" transition="in">
                                      <p:cBhvr>
                                        <p:cTn dur="1000"/>
                                        <p:tgtEl>
                                          <p:spTgt spid="52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1"/>
                                        </p:tgtEl>
                                        <p:attrNameLst>
                                          <p:attrName>style.visibility</p:attrName>
                                        </p:attrNameLst>
                                      </p:cBhvr>
                                      <p:to>
                                        <p:strVal val="visible"/>
                                      </p:to>
                                    </p:set>
                                    <p:animEffect filter="fade" transition="in">
                                      <p:cBhvr>
                                        <p:cTn dur="1000"/>
                                        <p:tgtEl>
                                          <p:spTgt spid="53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2"/>
                                        </p:tgtEl>
                                        <p:attrNameLst>
                                          <p:attrName>style.visibility</p:attrName>
                                        </p:attrNameLst>
                                      </p:cBhvr>
                                      <p:to>
                                        <p:strVal val="visible"/>
                                      </p:to>
                                    </p:set>
                                    <p:animEffect filter="fade" transition="in">
                                      <p:cBhvr>
                                        <p:cTn dur="1000"/>
                                        <p:tgtEl>
                                          <p:spTgt spid="53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7"/>
                                        </p:tgtEl>
                                        <p:attrNameLst>
                                          <p:attrName>style.visibility</p:attrName>
                                        </p:attrNameLst>
                                      </p:cBhvr>
                                      <p:to>
                                        <p:strVal val="visible"/>
                                      </p:to>
                                    </p:set>
                                    <p:animEffect filter="fade" transition="in">
                                      <p:cBhvr>
                                        <p:cTn dur="1000"/>
                                        <p:tgtEl>
                                          <p:spTgt spid="52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0"/>
                                        </p:tgtEl>
                                        <p:attrNameLst>
                                          <p:attrName>style.visibility</p:attrName>
                                        </p:attrNameLst>
                                      </p:cBhvr>
                                      <p:to>
                                        <p:strVal val="visible"/>
                                      </p:to>
                                    </p:set>
                                    <p:animEffect filter="fade" transition="in">
                                      <p:cBhvr>
                                        <p:cTn dur="1000"/>
                                        <p:tgtEl>
                                          <p:spTgt spid="53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526"/>
                                        </p:tgtEl>
                                      </p:cBhvr>
                                    </p:animEffect>
                                    <p:set>
                                      <p:cBhvr>
                                        <p:cTn dur="1" fill="hold">
                                          <p:stCondLst>
                                            <p:cond delay="500"/>
                                          </p:stCondLst>
                                        </p:cTn>
                                        <p:tgtEl>
                                          <p:spTgt spid="526"/>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527"/>
                                        </p:tgtEl>
                                      </p:cBhvr>
                                    </p:animEffect>
                                    <p:set>
                                      <p:cBhvr>
                                        <p:cTn dur="1" fill="hold">
                                          <p:stCondLst>
                                            <p:cond delay="500"/>
                                          </p:stCondLst>
                                        </p:cTn>
                                        <p:tgtEl>
                                          <p:spTgt spid="527"/>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528"/>
                                        </p:tgtEl>
                                      </p:cBhvr>
                                    </p:animEffect>
                                    <p:set>
                                      <p:cBhvr>
                                        <p:cTn dur="1" fill="hold">
                                          <p:stCondLst>
                                            <p:cond delay="500"/>
                                          </p:stCondLst>
                                        </p:cTn>
                                        <p:tgtEl>
                                          <p:spTgt spid="528"/>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529"/>
                                        </p:tgtEl>
                                      </p:cBhvr>
                                    </p:animEffect>
                                    <p:set>
                                      <p:cBhvr>
                                        <p:cTn dur="1" fill="hold">
                                          <p:stCondLst>
                                            <p:cond delay="500"/>
                                          </p:stCondLst>
                                        </p:cTn>
                                        <p:tgtEl>
                                          <p:spTgt spid="529"/>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530"/>
                                        </p:tgtEl>
                                      </p:cBhvr>
                                    </p:animEffect>
                                    <p:set>
                                      <p:cBhvr>
                                        <p:cTn dur="1" fill="hold">
                                          <p:stCondLst>
                                            <p:cond delay="500"/>
                                          </p:stCondLst>
                                        </p:cTn>
                                        <p:tgtEl>
                                          <p:spTgt spid="530"/>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531"/>
                                        </p:tgtEl>
                                      </p:cBhvr>
                                    </p:animEffect>
                                    <p:set>
                                      <p:cBhvr>
                                        <p:cTn dur="1" fill="hold">
                                          <p:stCondLst>
                                            <p:cond delay="500"/>
                                          </p:stCondLst>
                                        </p:cTn>
                                        <p:tgtEl>
                                          <p:spTgt spid="531"/>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6" name="Shape 536"/>
        <p:cNvGrpSpPr/>
        <p:nvPr/>
      </p:nvGrpSpPr>
      <p:grpSpPr>
        <a:xfrm>
          <a:off x="0" y="0"/>
          <a:ext cx="0" cy="0"/>
          <a:chOff x="0" y="0"/>
          <a:chExt cx="0" cy="0"/>
        </a:xfrm>
      </p:grpSpPr>
      <p:sp>
        <p:nvSpPr>
          <p:cNvPr id="537" name="Google Shape;537;p53"/>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Simulation - </a:t>
            </a:r>
            <a:r>
              <a:rPr lang="en"/>
              <a:t>De</a:t>
            </a:r>
            <a:r>
              <a:rPr lang="en"/>
              <a:t>cryption</a:t>
            </a:r>
            <a:endParaRPr/>
          </a:p>
        </p:txBody>
      </p:sp>
      <p:sp>
        <p:nvSpPr>
          <p:cNvPr id="538" name="Google Shape;538;p53"/>
          <p:cNvSpPr txBox="1"/>
          <p:nvPr>
            <p:ph idx="1" type="body"/>
          </p:nvPr>
        </p:nvSpPr>
        <p:spPr>
          <a:xfrm>
            <a:off x="1297500" y="1009500"/>
            <a:ext cx="7038900" cy="953700"/>
          </a:xfrm>
          <a:prstGeom prst="rect">
            <a:avLst/>
          </a:prstGeom>
        </p:spPr>
        <p:txBody>
          <a:bodyPr anchorCtr="0" anchor="t" bIns="91425" lIns="91425" spcFirstLastPara="1" rIns="91425" wrap="square" tIns="91425">
            <a:normAutofit fontScale="25000" lnSpcReduction="20000"/>
          </a:bodyPr>
          <a:lstStyle/>
          <a:p>
            <a:pPr indent="0" lvl="0" marL="0" rtl="0" algn="l">
              <a:spcBef>
                <a:spcPts val="0"/>
              </a:spcBef>
              <a:spcAft>
                <a:spcPts val="0"/>
              </a:spcAft>
              <a:buNone/>
            </a:pPr>
            <a:r>
              <a:rPr lang="en" sz="6000">
                <a:latin typeface="Arial"/>
                <a:ea typeface="Arial"/>
                <a:cs typeface="Arial"/>
                <a:sym typeface="Arial"/>
              </a:rPr>
              <a:t>Original Message: </a:t>
            </a:r>
            <a:r>
              <a:rPr lang="en" sz="6000">
                <a:latin typeface="Arial"/>
                <a:ea typeface="Arial"/>
                <a:cs typeface="Arial"/>
                <a:sym typeface="Arial"/>
              </a:rPr>
              <a:t>ODKBFASDMBTK </a:t>
            </a:r>
            <a:r>
              <a:rPr lang="en" sz="6000">
                <a:latin typeface="Arial"/>
                <a:ea typeface="Arial"/>
                <a:cs typeface="Arial"/>
                <a:sym typeface="Arial"/>
              </a:rPr>
              <a:t> </a:t>
            </a:r>
            <a:endParaRPr sz="6000">
              <a:latin typeface="Arial"/>
              <a:ea typeface="Arial"/>
              <a:cs typeface="Arial"/>
              <a:sym typeface="Arial"/>
            </a:endParaRPr>
          </a:p>
          <a:p>
            <a:pPr indent="0" lvl="0" marL="0" rtl="0" algn="l">
              <a:spcBef>
                <a:spcPts val="1200"/>
              </a:spcBef>
              <a:spcAft>
                <a:spcPts val="0"/>
              </a:spcAft>
              <a:buNone/>
            </a:pPr>
            <a:r>
              <a:rPr lang="en" sz="6000">
                <a:latin typeface="Arial"/>
                <a:ea typeface="Arial"/>
                <a:cs typeface="Arial"/>
                <a:sym typeface="Arial"/>
              </a:rPr>
              <a:t>Shift: 12</a:t>
            </a:r>
            <a:endParaRPr sz="6000">
              <a:latin typeface="Arial"/>
              <a:ea typeface="Arial"/>
              <a:cs typeface="Arial"/>
              <a:sym typeface="Arial"/>
            </a:endParaRPr>
          </a:p>
          <a:p>
            <a:pPr indent="0" lvl="0" marL="0" rtl="0" algn="l">
              <a:spcBef>
                <a:spcPts val="1200"/>
              </a:spcBef>
              <a:spcAft>
                <a:spcPts val="1200"/>
              </a:spcAft>
              <a:buNone/>
            </a:pPr>
            <a:r>
              <a:t/>
            </a:r>
            <a:endParaRPr/>
          </a:p>
        </p:txBody>
      </p:sp>
      <p:graphicFrame>
        <p:nvGraphicFramePr>
          <p:cNvPr id="539" name="Google Shape;539;p53"/>
          <p:cNvGraphicFramePr/>
          <p:nvPr/>
        </p:nvGraphicFramePr>
        <p:xfrm>
          <a:off x="1297500" y="1963200"/>
          <a:ext cx="3000000" cy="3000000"/>
        </p:xfrm>
        <a:graphic>
          <a:graphicData uri="http://schemas.openxmlformats.org/drawingml/2006/table">
            <a:tbl>
              <a:tblPr>
                <a:noFill/>
                <a:tableStyleId>{E411E89E-CD07-40C0-A447-2C83C039E8EA}</a:tableStyleId>
              </a:tblPr>
              <a:tblGrid>
                <a:gridCol w="294525"/>
                <a:gridCol w="294525"/>
                <a:gridCol w="294525"/>
                <a:gridCol w="294525"/>
                <a:gridCol w="294525"/>
                <a:gridCol w="294525"/>
                <a:gridCol w="294525"/>
                <a:gridCol w="294525"/>
                <a:gridCol w="294525"/>
                <a:gridCol w="294525"/>
                <a:gridCol w="294525"/>
                <a:gridCol w="294525"/>
              </a:tblGrid>
              <a:tr h="381000">
                <a:tc>
                  <a:txBody>
                    <a:bodyPr/>
                    <a:lstStyle/>
                    <a:p>
                      <a:pPr indent="0" lvl="0" marL="0" rtl="0" algn="ctr">
                        <a:spcBef>
                          <a:spcPts val="0"/>
                        </a:spcBef>
                        <a:spcAft>
                          <a:spcPts val="0"/>
                        </a:spcAft>
                        <a:buNone/>
                      </a:pPr>
                      <a:r>
                        <a:rPr lang="en">
                          <a:solidFill>
                            <a:schemeClr val="lt1"/>
                          </a:solidFill>
                        </a:rPr>
                        <a:t>C</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R</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K</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B</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F</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A</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S</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D</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M</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B</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T</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K</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 sz="700">
                          <a:solidFill>
                            <a:schemeClr val="lt1"/>
                          </a:solidFill>
                        </a:rPr>
                        <a:t>0</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1</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2</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3</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4</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5</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6</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7</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8</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9</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10</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11</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r>
            </a:tbl>
          </a:graphicData>
        </a:graphic>
      </p:graphicFrame>
      <p:graphicFrame>
        <p:nvGraphicFramePr>
          <p:cNvPr id="540" name="Google Shape;540;p53"/>
          <p:cNvGraphicFramePr/>
          <p:nvPr/>
        </p:nvGraphicFramePr>
        <p:xfrm>
          <a:off x="5188425" y="1963200"/>
          <a:ext cx="3000000" cy="3000000"/>
        </p:xfrm>
        <a:graphic>
          <a:graphicData uri="http://schemas.openxmlformats.org/drawingml/2006/table">
            <a:tbl>
              <a:tblPr>
                <a:noFill/>
                <a:tableStyleId>{E411E89E-CD07-40C0-A447-2C83C039E8EA}</a:tableStyleId>
              </a:tblPr>
              <a:tblGrid>
                <a:gridCol w="294525"/>
                <a:gridCol w="294525"/>
                <a:gridCol w="294525"/>
                <a:gridCol w="294525"/>
                <a:gridCol w="294525"/>
                <a:gridCol w="294525"/>
                <a:gridCol w="294525"/>
                <a:gridCol w="294525"/>
                <a:gridCol w="294525"/>
                <a:gridCol w="294525"/>
                <a:gridCol w="294525"/>
                <a:gridCol w="294525"/>
              </a:tblGrid>
              <a:tr h="381000">
                <a:tc>
                  <a:txBody>
                    <a:bodyPr/>
                    <a:lstStyle/>
                    <a:p>
                      <a:pPr indent="0" lvl="0" marL="0" rtl="0" algn="ctr">
                        <a:spcBef>
                          <a:spcPts val="0"/>
                        </a:spcBef>
                        <a:spcAft>
                          <a:spcPts val="0"/>
                        </a:spcAft>
                        <a:buNone/>
                      </a:pPr>
                      <a:r>
                        <a:rPr lang="en">
                          <a:solidFill>
                            <a:schemeClr val="lt1"/>
                          </a:solidFill>
                        </a:rPr>
                        <a:t>C</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R</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Y</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B</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F</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A</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S</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D</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M</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B</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T</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K</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 sz="700">
                          <a:solidFill>
                            <a:schemeClr val="lt1"/>
                          </a:solidFill>
                        </a:rPr>
                        <a:t>0</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1</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2</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3</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4</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5</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6</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7</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8</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9</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10</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11</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r>
            </a:tbl>
          </a:graphicData>
        </a:graphic>
      </p:graphicFrame>
      <p:cxnSp>
        <p:nvCxnSpPr>
          <p:cNvPr id="541" name="Google Shape;541;p53"/>
          <p:cNvCxnSpPr/>
          <p:nvPr/>
        </p:nvCxnSpPr>
        <p:spPr>
          <a:xfrm rot="10800000">
            <a:off x="2038175" y="2700950"/>
            <a:ext cx="900" cy="670500"/>
          </a:xfrm>
          <a:prstGeom prst="straightConnector1">
            <a:avLst/>
          </a:prstGeom>
          <a:noFill/>
          <a:ln cap="flat" cmpd="sng" w="19050">
            <a:solidFill>
              <a:schemeClr val="lt2"/>
            </a:solidFill>
            <a:prstDash val="solid"/>
            <a:round/>
            <a:headEnd len="med" w="med" type="none"/>
            <a:tailEnd len="med" w="med" type="triangle"/>
          </a:ln>
        </p:spPr>
      </p:cxnSp>
      <p:sp>
        <p:nvSpPr>
          <p:cNvPr id="542" name="Google Shape;542;p53"/>
          <p:cNvSpPr txBox="1"/>
          <p:nvPr>
            <p:ph idx="1" type="body"/>
          </p:nvPr>
        </p:nvSpPr>
        <p:spPr>
          <a:xfrm>
            <a:off x="2491525" y="3042675"/>
            <a:ext cx="3054000" cy="4926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SzPts val="275"/>
              <a:buNone/>
            </a:pPr>
            <a:r>
              <a:rPr lang="en" sz="1500">
                <a:latin typeface="Arial"/>
                <a:ea typeface="Arial"/>
                <a:cs typeface="Arial"/>
                <a:sym typeface="Arial"/>
              </a:rPr>
              <a:t>(‘K’ - ‘A’ </a:t>
            </a:r>
            <a:r>
              <a:rPr lang="en" sz="1500">
                <a:latin typeface="Arial"/>
                <a:ea typeface="Arial"/>
                <a:cs typeface="Arial"/>
                <a:sym typeface="Arial"/>
              </a:rPr>
              <a:t>+ 26 -12</a:t>
            </a:r>
            <a:r>
              <a:rPr lang="en" sz="1500">
                <a:latin typeface="Arial"/>
                <a:ea typeface="Arial"/>
                <a:cs typeface="Arial"/>
                <a:sym typeface="Arial"/>
              </a:rPr>
              <a:t>) % 26 + ‘A’ = ‘Y’</a:t>
            </a:r>
            <a:endParaRPr sz="1500">
              <a:latin typeface="Arial"/>
              <a:ea typeface="Arial"/>
              <a:cs typeface="Arial"/>
              <a:sym typeface="Arial"/>
            </a:endParaRPr>
          </a:p>
          <a:p>
            <a:pPr indent="0" lvl="0" marL="0" rtl="0" algn="l">
              <a:lnSpc>
                <a:spcPct val="95000"/>
              </a:lnSpc>
              <a:spcBef>
                <a:spcPts val="1200"/>
              </a:spcBef>
              <a:spcAft>
                <a:spcPts val="0"/>
              </a:spcAft>
              <a:buSzPts val="275"/>
              <a:buNone/>
            </a:pPr>
            <a:r>
              <a:t/>
            </a:r>
            <a:endParaRPr sz="1500">
              <a:latin typeface="Arial"/>
              <a:ea typeface="Arial"/>
              <a:cs typeface="Arial"/>
              <a:sym typeface="Arial"/>
            </a:endParaRPr>
          </a:p>
          <a:p>
            <a:pPr indent="0" lvl="0" marL="0" rtl="0" algn="ctr">
              <a:lnSpc>
                <a:spcPct val="95000"/>
              </a:lnSpc>
              <a:spcBef>
                <a:spcPts val="1200"/>
              </a:spcBef>
              <a:spcAft>
                <a:spcPts val="1200"/>
              </a:spcAft>
              <a:buSzPts val="275"/>
              <a:buNone/>
            </a:pPr>
            <a:r>
              <a:t/>
            </a:r>
            <a:endParaRPr sz="1500">
              <a:latin typeface="Arial"/>
              <a:ea typeface="Arial"/>
              <a:cs typeface="Arial"/>
              <a:sym typeface="Arial"/>
            </a:endParaRPr>
          </a:p>
        </p:txBody>
      </p:sp>
      <p:sp>
        <p:nvSpPr>
          <p:cNvPr id="543" name="Google Shape;543;p53"/>
          <p:cNvSpPr txBox="1"/>
          <p:nvPr>
            <p:ph idx="1" type="body"/>
          </p:nvPr>
        </p:nvSpPr>
        <p:spPr>
          <a:xfrm>
            <a:off x="6142425" y="1454325"/>
            <a:ext cx="1626300" cy="3624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lang="en" sz="1500">
                <a:latin typeface="Arial"/>
                <a:ea typeface="Arial"/>
                <a:cs typeface="Arial"/>
                <a:sym typeface="Arial"/>
              </a:rPr>
              <a:t>Output</a:t>
            </a:r>
            <a:endParaRPr sz="1500"/>
          </a:p>
        </p:txBody>
      </p:sp>
      <p:sp>
        <p:nvSpPr>
          <p:cNvPr id="544" name="Google Shape;544;p53"/>
          <p:cNvSpPr txBox="1"/>
          <p:nvPr>
            <p:ph idx="1" type="body"/>
          </p:nvPr>
        </p:nvSpPr>
        <p:spPr>
          <a:xfrm>
            <a:off x="5739700" y="3042675"/>
            <a:ext cx="1626300" cy="3624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lang="en" sz="1500">
                <a:latin typeface="Arial"/>
                <a:ea typeface="Arial"/>
                <a:cs typeface="Arial"/>
                <a:sym typeface="Arial"/>
              </a:rPr>
              <a:t>3rd Traversal</a:t>
            </a:r>
            <a:endParaRPr sz="1500"/>
          </a:p>
        </p:txBody>
      </p:sp>
      <p:graphicFrame>
        <p:nvGraphicFramePr>
          <p:cNvPr id="545" name="Google Shape;545;p53"/>
          <p:cNvGraphicFramePr/>
          <p:nvPr/>
        </p:nvGraphicFramePr>
        <p:xfrm>
          <a:off x="988125" y="3837550"/>
          <a:ext cx="3000000" cy="3000000"/>
        </p:xfrm>
        <a:graphic>
          <a:graphicData uri="http://schemas.openxmlformats.org/drawingml/2006/table">
            <a:tbl>
              <a:tblPr>
                <a:noFill/>
                <a:tableStyleId>{E411E89E-CD07-40C0-A447-2C83C039E8EA}</a:tableStyleId>
              </a:tblPr>
              <a:tblGrid>
                <a:gridCol w="294525"/>
                <a:gridCol w="294525"/>
                <a:gridCol w="294525"/>
                <a:gridCol w="294525"/>
                <a:gridCol w="294525"/>
                <a:gridCol w="294525"/>
                <a:gridCol w="294525"/>
                <a:gridCol w="294525"/>
                <a:gridCol w="294525"/>
                <a:gridCol w="294525"/>
                <a:gridCol w="294525"/>
                <a:gridCol w="294525"/>
                <a:gridCol w="294525"/>
                <a:gridCol w="294525"/>
                <a:gridCol w="294525"/>
                <a:gridCol w="294525"/>
                <a:gridCol w="294525"/>
                <a:gridCol w="294525"/>
                <a:gridCol w="294525"/>
                <a:gridCol w="294525"/>
                <a:gridCol w="294525"/>
                <a:gridCol w="294525"/>
                <a:gridCol w="294525"/>
                <a:gridCol w="294525"/>
                <a:gridCol w="294525"/>
                <a:gridCol w="294525"/>
              </a:tblGrid>
              <a:tr h="381000">
                <a:tc>
                  <a:txBody>
                    <a:bodyPr/>
                    <a:lstStyle/>
                    <a:p>
                      <a:pPr indent="0" lvl="0" marL="0" rtl="0" algn="ctr">
                        <a:spcBef>
                          <a:spcPts val="0"/>
                        </a:spcBef>
                        <a:spcAft>
                          <a:spcPts val="0"/>
                        </a:spcAft>
                        <a:buNone/>
                      </a:pPr>
                      <a:r>
                        <a:rPr lang="en">
                          <a:solidFill>
                            <a:schemeClr val="lt1"/>
                          </a:solidFill>
                        </a:rPr>
                        <a:t>A</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B</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C</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D</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E</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F</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G</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H</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I</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J</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K</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L</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M</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N</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O</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P</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Q</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R</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S</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T</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U</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V</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W</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X</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Y</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Z</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 sz="700">
                          <a:solidFill>
                            <a:schemeClr val="lt1"/>
                          </a:solidFill>
                        </a:rPr>
                        <a:t>65</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66</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67</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68</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69</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70</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71</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72</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73</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74</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75</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76</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77</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78</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79</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80</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81</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82</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83</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84</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85</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86</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87</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88</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89</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90</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r>
            </a:tbl>
          </a:graphicData>
        </a:graphic>
      </p:graphicFrame>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1"/>
                                        </p:tgtEl>
                                        <p:attrNameLst>
                                          <p:attrName>style.visibility</p:attrName>
                                        </p:attrNameLst>
                                      </p:cBhvr>
                                      <p:to>
                                        <p:strVal val="visible"/>
                                      </p:to>
                                    </p:set>
                                    <p:animEffect filter="fade" transition="in">
                                      <p:cBhvr>
                                        <p:cTn dur="1000"/>
                                        <p:tgtEl>
                                          <p:spTgt spid="54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2"/>
                                        </p:tgtEl>
                                        <p:attrNameLst>
                                          <p:attrName>style.visibility</p:attrName>
                                        </p:attrNameLst>
                                      </p:cBhvr>
                                      <p:to>
                                        <p:strVal val="visible"/>
                                      </p:to>
                                    </p:set>
                                    <p:animEffect filter="fade" transition="in">
                                      <p:cBhvr>
                                        <p:cTn dur="1000"/>
                                        <p:tgtEl>
                                          <p:spTgt spid="54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4"/>
                                        </p:tgtEl>
                                        <p:attrNameLst>
                                          <p:attrName>style.visibility</p:attrName>
                                        </p:attrNameLst>
                                      </p:cBhvr>
                                      <p:to>
                                        <p:strVal val="visible"/>
                                      </p:to>
                                    </p:set>
                                    <p:animEffect filter="fade" transition="in">
                                      <p:cBhvr>
                                        <p:cTn dur="1000"/>
                                        <p:tgtEl>
                                          <p:spTgt spid="54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5"/>
                                        </p:tgtEl>
                                        <p:attrNameLst>
                                          <p:attrName>style.visibility</p:attrName>
                                        </p:attrNameLst>
                                      </p:cBhvr>
                                      <p:to>
                                        <p:strVal val="visible"/>
                                      </p:to>
                                    </p:set>
                                    <p:animEffect filter="fade" transition="in">
                                      <p:cBhvr>
                                        <p:cTn dur="1000"/>
                                        <p:tgtEl>
                                          <p:spTgt spid="54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0"/>
                                        </p:tgtEl>
                                        <p:attrNameLst>
                                          <p:attrName>style.visibility</p:attrName>
                                        </p:attrNameLst>
                                      </p:cBhvr>
                                      <p:to>
                                        <p:strVal val="visible"/>
                                      </p:to>
                                    </p:set>
                                    <p:animEffect filter="fade" transition="in">
                                      <p:cBhvr>
                                        <p:cTn dur="1000"/>
                                        <p:tgtEl>
                                          <p:spTgt spid="54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3"/>
                                        </p:tgtEl>
                                        <p:attrNameLst>
                                          <p:attrName>style.visibility</p:attrName>
                                        </p:attrNameLst>
                                      </p:cBhvr>
                                      <p:to>
                                        <p:strVal val="visible"/>
                                      </p:to>
                                    </p:set>
                                    <p:animEffect filter="fade" transition="in">
                                      <p:cBhvr>
                                        <p:cTn dur="1000"/>
                                        <p:tgtEl>
                                          <p:spTgt spid="54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539"/>
                                        </p:tgtEl>
                                      </p:cBhvr>
                                    </p:animEffect>
                                    <p:set>
                                      <p:cBhvr>
                                        <p:cTn dur="1" fill="hold">
                                          <p:stCondLst>
                                            <p:cond delay="500"/>
                                          </p:stCondLst>
                                        </p:cTn>
                                        <p:tgtEl>
                                          <p:spTgt spid="539"/>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540"/>
                                        </p:tgtEl>
                                      </p:cBhvr>
                                    </p:animEffect>
                                    <p:set>
                                      <p:cBhvr>
                                        <p:cTn dur="1" fill="hold">
                                          <p:stCondLst>
                                            <p:cond delay="500"/>
                                          </p:stCondLst>
                                        </p:cTn>
                                        <p:tgtEl>
                                          <p:spTgt spid="540"/>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541"/>
                                        </p:tgtEl>
                                      </p:cBhvr>
                                    </p:animEffect>
                                    <p:set>
                                      <p:cBhvr>
                                        <p:cTn dur="1" fill="hold">
                                          <p:stCondLst>
                                            <p:cond delay="500"/>
                                          </p:stCondLst>
                                        </p:cTn>
                                        <p:tgtEl>
                                          <p:spTgt spid="541"/>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542"/>
                                        </p:tgtEl>
                                      </p:cBhvr>
                                    </p:animEffect>
                                    <p:set>
                                      <p:cBhvr>
                                        <p:cTn dur="1" fill="hold">
                                          <p:stCondLst>
                                            <p:cond delay="500"/>
                                          </p:stCondLst>
                                        </p:cTn>
                                        <p:tgtEl>
                                          <p:spTgt spid="542"/>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543"/>
                                        </p:tgtEl>
                                      </p:cBhvr>
                                    </p:animEffect>
                                    <p:set>
                                      <p:cBhvr>
                                        <p:cTn dur="1" fill="hold">
                                          <p:stCondLst>
                                            <p:cond delay="500"/>
                                          </p:stCondLst>
                                        </p:cTn>
                                        <p:tgtEl>
                                          <p:spTgt spid="543"/>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544"/>
                                        </p:tgtEl>
                                      </p:cBhvr>
                                    </p:animEffect>
                                    <p:set>
                                      <p:cBhvr>
                                        <p:cTn dur="1" fill="hold">
                                          <p:stCondLst>
                                            <p:cond delay="500"/>
                                          </p:stCondLst>
                                        </p:cTn>
                                        <p:tgtEl>
                                          <p:spTgt spid="544"/>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9" name="Shape 549"/>
        <p:cNvGrpSpPr/>
        <p:nvPr/>
      </p:nvGrpSpPr>
      <p:grpSpPr>
        <a:xfrm>
          <a:off x="0" y="0"/>
          <a:ext cx="0" cy="0"/>
          <a:chOff x="0" y="0"/>
          <a:chExt cx="0" cy="0"/>
        </a:xfrm>
      </p:grpSpPr>
      <p:sp>
        <p:nvSpPr>
          <p:cNvPr id="550" name="Google Shape;550;p5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Simulation - </a:t>
            </a:r>
            <a:r>
              <a:rPr lang="en"/>
              <a:t>De</a:t>
            </a:r>
            <a:r>
              <a:rPr lang="en"/>
              <a:t>cryption</a:t>
            </a:r>
            <a:endParaRPr/>
          </a:p>
        </p:txBody>
      </p:sp>
      <p:sp>
        <p:nvSpPr>
          <p:cNvPr id="551" name="Google Shape;551;p54"/>
          <p:cNvSpPr txBox="1"/>
          <p:nvPr>
            <p:ph idx="1" type="body"/>
          </p:nvPr>
        </p:nvSpPr>
        <p:spPr>
          <a:xfrm>
            <a:off x="1297500" y="1009500"/>
            <a:ext cx="7038900" cy="953700"/>
          </a:xfrm>
          <a:prstGeom prst="rect">
            <a:avLst/>
          </a:prstGeom>
        </p:spPr>
        <p:txBody>
          <a:bodyPr anchorCtr="0" anchor="t" bIns="91425" lIns="91425" spcFirstLastPara="1" rIns="91425" wrap="square" tIns="91425">
            <a:normAutofit fontScale="25000" lnSpcReduction="20000"/>
          </a:bodyPr>
          <a:lstStyle/>
          <a:p>
            <a:pPr indent="0" lvl="0" marL="0" rtl="0" algn="l">
              <a:spcBef>
                <a:spcPts val="0"/>
              </a:spcBef>
              <a:spcAft>
                <a:spcPts val="0"/>
              </a:spcAft>
              <a:buNone/>
            </a:pPr>
            <a:r>
              <a:rPr lang="en" sz="6000">
                <a:latin typeface="Arial"/>
                <a:ea typeface="Arial"/>
                <a:cs typeface="Arial"/>
                <a:sym typeface="Arial"/>
              </a:rPr>
              <a:t>Original Message: </a:t>
            </a:r>
            <a:r>
              <a:rPr lang="en" sz="6000">
                <a:latin typeface="Arial"/>
                <a:ea typeface="Arial"/>
                <a:cs typeface="Arial"/>
                <a:sym typeface="Arial"/>
              </a:rPr>
              <a:t>ODKBFASDMBTK </a:t>
            </a:r>
            <a:r>
              <a:rPr lang="en" sz="6000">
                <a:latin typeface="Arial"/>
                <a:ea typeface="Arial"/>
                <a:cs typeface="Arial"/>
                <a:sym typeface="Arial"/>
              </a:rPr>
              <a:t> </a:t>
            </a:r>
            <a:endParaRPr sz="6000">
              <a:latin typeface="Arial"/>
              <a:ea typeface="Arial"/>
              <a:cs typeface="Arial"/>
              <a:sym typeface="Arial"/>
            </a:endParaRPr>
          </a:p>
          <a:p>
            <a:pPr indent="0" lvl="0" marL="0" rtl="0" algn="l">
              <a:spcBef>
                <a:spcPts val="1200"/>
              </a:spcBef>
              <a:spcAft>
                <a:spcPts val="0"/>
              </a:spcAft>
              <a:buNone/>
            </a:pPr>
            <a:r>
              <a:rPr lang="en" sz="6000">
                <a:latin typeface="Arial"/>
                <a:ea typeface="Arial"/>
                <a:cs typeface="Arial"/>
                <a:sym typeface="Arial"/>
              </a:rPr>
              <a:t>Shift: 12</a:t>
            </a:r>
            <a:endParaRPr sz="6000">
              <a:latin typeface="Arial"/>
              <a:ea typeface="Arial"/>
              <a:cs typeface="Arial"/>
              <a:sym typeface="Arial"/>
            </a:endParaRPr>
          </a:p>
          <a:p>
            <a:pPr indent="0" lvl="0" marL="0" rtl="0" algn="l">
              <a:spcBef>
                <a:spcPts val="1200"/>
              </a:spcBef>
              <a:spcAft>
                <a:spcPts val="1200"/>
              </a:spcAft>
              <a:buNone/>
            </a:pPr>
            <a:r>
              <a:t/>
            </a:r>
            <a:endParaRPr/>
          </a:p>
        </p:txBody>
      </p:sp>
      <p:graphicFrame>
        <p:nvGraphicFramePr>
          <p:cNvPr id="552" name="Google Shape;552;p54"/>
          <p:cNvGraphicFramePr/>
          <p:nvPr/>
        </p:nvGraphicFramePr>
        <p:xfrm>
          <a:off x="1297500" y="1963200"/>
          <a:ext cx="3000000" cy="3000000"/>
        </p:xfrm>
        <a:graphic>
          <a:graphicData uri="http://schemas.openxmlformats.org/drawingml/2006/table">
            <a:tbl>
              <a:tblPr>
                <a:noFill/>
                <a:tableStyleId>{E411E89E-CD07-40C0-A447-2C83C039E8EA}</a:tableStyleId>
              </a:tblPr>
              <a:tblGrid>
                <a:gridCol w="294525"/>
                <a:gridCol w="294525"/>
                <a:gridCol w="294525"/>
                <a:gridCol w="294525"/>
                <a:gridCol w="294525"/>
                <a:gridCol w="294525"/>
                <a:gridCol w="294525"/>
                <a:gridCol w="294525"/>
                <a:gridCol w="294525"/>
                <a:gridCol w="294525"/>
                <a:gridCol w="294525"/>
                <a:gridCol w="294525"/>
              </a:tblGrid>
              <a:tr h="381000">
                <a:tc>
                  <a:txBody>
                    <a:bodyPr/>
                    <a:lstStyle/>
                    <a:p>
                      <a:pPr indent="0" lvl="0" marL="0" rtl="0" algn="ctr">
                        <a:spcBef>
                          <a:spcPts val="0"/>
                        </a:spcBef>
                        <a:spcAft>
                          <a:spcPts val="0"/>
                        </a:spcAft>
                        <a:buNone/>
                      </a:pPr>
                      <a:r>
                        <a:rPr lang="en">
                          <a:solidFill>
                            <a:schemeClr val="lt1"/>
                          </a:solidFill>
                        </a:rPr>
                        <a:t>C</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R</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Y</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P</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T</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O</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G</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R</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A</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P</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H</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K</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 sz="700">
                          <a:solidFill>
                            <a:schemeClr val="lt1"/>
                          </a:solidFill>
                        </a:rPr>
                        <a:t>0</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1</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2</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3</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4</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5</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6</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7</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8</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9</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10</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11</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r>
            </a:tbl>
          </a:graphicData>
        </a:graphic>
      </p:graphicFrame>
      <p:graphicFrame>
        <p:nvGraphicFramePr>
          <p:cNvPr id="553" name="Google Shape;553;p54"/>
          <p:cNvGraphicFramePr/>
          <p:nvPr/>
        </p:nvGraphicFramePr>
        <p:xfrm>
          <a:off x="5275700" y="1963200"/>
          <a:ext cx="3000000" cy="3000000"/>
        </p:xfrm>
        <a:graphic>
          <a:graphicData uri="http://schemas.openxmlformats.org/drawingml/2006/table">
            <a:tbl>
              <a:tblPr>
                <a:noFill/>
                <a:tableStyleId>{E411E89E-CD07-40C0-A447-2C83C039E8EA}</a:tableStyleId>
              </a:tblPr>
              <a:tblGrid>
                <a:gridCol w="294525"/>
                <a:gridCol w="294525"/>
                <a:gridCol w="294525"/>
                <a:gridCol w="294525"/>
                <a:gridCol w="294525"/>
                <a:gridCol w="294525"/>
                <a:gridCol w="294525"/>
                <a:gridCol w="294525"/>
                <a:gridCol w="294525"/>
                <a:gridCol w="294525"/>
                <a:gridCol w="294525"/>
                <a:gridCol w="294525"/>
              </a:tblGrid>
              <a:tr h="381000">
                <a:tc>
                  <a:txBody>
                    <a:bodyPr/>
                    <a:lstStyle/>
                    <a:p>
                      <a:pPr indent="0" lvl="0" marL="0" rtl="0" algn="ctr">
                        <a:spcBef>
                          <a:spcPts val="0"/>
                        </a:spcBef>
                        <a:spcAft>
                          <a:spcPts val="0"/>
                        </a:spcAft>
                        <a:buNone/>
                      </a:pPr>
                      <a:r>
                        <a:rPr lang="en">
                          <a:solidFill>
                            <a:schemeClr val="lt1"/>
                          </a:solidFill>
                        </a:rPr>
                        <a:t>C</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R</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Y</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P</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T</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O</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G</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R</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A</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P</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H</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Y</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 sz="700">
                          <a:solidFill>
                            <a:schemeClr val="lt1"/>
                          </a:solidFill>
                        </a:rPr>
                        <a:t>0</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1</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2</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3</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4</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5</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6</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7</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8</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9</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10</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11</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r>
            </a:tbl>
          </a:graphicData>
        </a:graphic>
      </p:graphicFrame>
      <p:cxnSp>
        <p:nvCxnSpPr>
          <p:cNvPr id="554" name="Google Shape;554;p54"/>
          <p:cNvCxnSpPr/>
          <p:nvPr/>
        </p:nvCxnSpPr>
        <p:spPr>
          <a:xfrm rot="10800000">
            <a:off x="4691075" y="2700950"/>
            <a:ext cx="900" cy="670500"/>
          </a:xfrm>
          <a:prstGeom prst="straightConnector1">
            <a:avLst/>
          </a:prstGeom>
          <a:noFill/>
          <a:ln cap="flat" cmpd="sng" w="19050">
            <a:solidFill>
              <a:schemeClr val="lt2"/>
            </a:solidFill>
            <a:prstDash val="solid"/>
            <a:round/>
            <a:headEnd len="med" w="med" type="none"/>
            <a:tailEnd len="med" w="med" type="triangle"/>
          </a:ln>
        </p:spPr>
      </p:cxnSp>
      <p:sp>
        <p:nvSpPr>
          <p:cNvPr id="555" name="Google Shape;555;p54"/>
          <p:cNvSpPr txBox="1"/>
          <p:nvPr>
            <p:ph idx="1" type="body"/>
          </p:nvPr>
        </p:nvSpPr>
        <p:spPr>
          <a:xfrm>
            <a:off x="1321050" y="3042675"/>
            <a:ext cx="3032100" cy="4926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SzPts val="275"/>
              <a:buNone/>
            </a:pPr>
            <a:r>
              <a:rPr lang="en" sz="1500">
                <a:latin typeface="Arial"/>
                <a:ea typeface="Arial"/>
                <a:cs typeface="Arial"/>
                <a:sym typeface="Arial"/>
              </a:rPr>
              <a:t>(‘K’ - ‘A’ </a:t>
            </a:r>
            <a:r>
              <a:rPr lang="en" sz="1500">
                <a:latin typeface="Arial"/>
                <a:ea typeface="Arial"/>
                <a:cs typeface="Arial"/>
                <a:sym typeface="Arial"/>
              </a:rPr>
              <a:t>+ 26 -12</a:t>
            </a:r>
            <a:r>
              <a:rPr lang="en" sz="1500">
                <a:latin typeface="Arial"/>
                <a:ea typeface="Arial"/>
                <a:cs typeface="Arial"/>
                <a:sym typeface="Arial"/>
              </a:rPr>
              <a:t>) % 26 + ‘A’ = ‘Y’</a:t>
            </a:r>
            <a:endParaRPr sz="1500">
              <a:latin typeface="Arial"/>
              <a:ea typeface="Arial"/>
              <a:cs typeface="Arial"/>
              <a:sym typeface="Arial"/>
            </a:endParaRPr>
          </a:p>
          <a:p>
            <a:pPr indent="0" lvl="0" marL="0" rtl="0" algn="l">
              <a:lnSpc>
                <a:spcPct val="95000"/>
              </a:lnSpc>
              <a:spcBef>
                <a:spcPts val="1200"/>
              </a:spcBef>
              <a:spcAft>
                <a:spcPts val="0"/>
              </a:spcAft>
              <a:buSzPts val="275"/>
              <a:buNone/>
            </a:pPr>
            <a:r>
              <a:t/>
            </a:r>
            <a:endParaRPr sz="1500">
              <a:latin typeface="Arial"/>
              <a:ea typeface="Arial"/>
              <a:cs typeface="Arial"/>
              <a:sym typeface="Arial"/>
            </a:endParaRPr>
          </a:p>
          <a:p>
            <a:pPr indent="0" lvl="0" marL="0" rtl="0" algn="ctr">
              <a:lnSpc>
                <a:spcPct val="95000"/>
              </a:lnSpc>
              <a:spcBef>
                <a:spcPts val="1200"/>
              </a:spcBef>
              <a:spcAft>
                <a:spcPts val="1200"/>
              </a:spcAft>
              <a:buSzPts val="275"/>
              <a:buNone/>
            </a:pPr>
            <a:r>
              <a:t/>
            </a:r>
            <a:endParaRPr sz="1500">
              <a:latin typeface="Arial"/>
              <a:ea typeface="Arial"/>
              <a:cs typeface="Arial"/>
              <a:sym typeface="Arial"/>
            </a:endParaRPr>
          </a:p>
        </p:txBody>
      </p:sp>
      <p:sp>
        <p:nvSpPr>
          <p:cNvPr id="556" name="Google Shape;556;p54"/>
          <p:cNvSpPr txBox="1"/>
          <p:nvPr>
            <p:ph idx="1" type="body"/>
          </p:nvPr>
        </p:nvSpPr>
        <p:spPr>
          <a:xfrm>
            <a:off x="6300125" y="1454325"/>
            <a:ext cx="1626300" cy="3624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lang="en" sz="1500">
                <a:latin typeface="Arial"/>
                <a:ea typeface="Arial"/>
                <a:cs typeface="Arial"/>
                <a:sym typeface="Arial"/>
              </a:rPr>
              <a:t>Output</a:t>
            </a:r>
            <a:endParaRPr sz="1500"/>
          </a:p>
        </p:txBody>
      </p:sp>
      <p:sp>
        <p:nvSpPr>
          <p:cNvPr id="557" name="Google Shape;557;p54"/>
          <p:cNvSpPr txBox="1"/>
          <p:nvPr>
            <p:ph idx="1" type="body"/>
          </p:nvPr>
        </p:nvSpPr>
        <p:spPr>
          <a:xfrm>
            <a:off x="5739700" y="3042675"/>
            <a:ext cx="1626300" cy="3624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lang="en" sz="1500">
                <a:latin typeface="Arial"/>
                <a:ea typeface="Arial"/>
                <a:cs typeface="Arial"/>
                <a:sym typeface="Arial"/>
              </a:rPr>
              <a:t>12th Traversal</a:t>
            </a:r>
            <a:endParaRPr sz="1500"/>
          </a:p>
        </p:txBody>
      </p:sp>
      <p:graphicFrame>
        <p:nvGraphicFramePr>
          <p:cNvPr id="558" name="Google Shape;558;p54"/>
          <p:cNvGraphicFramePr/>
          <p:nvPr/>
        </p:nvGraphicFramePr>
        <p:xfrm>
          <a:off x="988125" y="3837550"/>
          <a:ext cx="3000000" cy="3000000"/>
        </p:xfrm>
        <a:graphic>
          <a:graphicData uri="http://schemas.openxmlformats.org/drawingml/2006/table">
            <a:tbl>
              <a:tblPr>
                <a:noFill/>
                <a:tableStyleId>{E411E89E-CD07-40C0-A447-2C83C039E8EA}</a:tableStyleId>
              </a:tblPr>
              <a:tblGrid>
                <a:gridCol w="294525"/>
                <a:gridCol w="294525"/>
                <a:gridCol w="294525"/>
                <a:gridCol w="294525"/>
                <a:gridCol w="294525"/>
                <a:gridCol w="294525"/>
                <a:gridCol w="294525"/>
                <a:gridCol w="294525"/>
                <a:gridCol w="294525"/>
                <a:gridCol w="294525"/>
                <a:gridCol w="294525"/>
                <a:gridCol w="294525"/>
                <a:gridCol w="294525"/>
                <a:gridCol w="294525"/>
                <a:gridCol w="294525"/>
                <a:gridCol w="294525"/>
                <a:gridCol w="294525"/>
                <a:gridCol w="294525"/>
                <a:gridCol w="294525"/>
                <a:gridCol w="294525"/>
                <a:gridCol w="294525"/>
                <a:gridCol w="294525"/>
                <a:gridCol w="294525"/>
                <a:gridCol w="294525"/>
                <a:gridCol w="294525"/>
                <a:gridCol w="294525"/>
              </a:tblGrid>
              <a:tr h="381000">
                <a:tc>
                  <a:txBody>
                    <a:bodyPr/>
                    <a:lstStyle/>
                    <a:p>
                      <a:pPr indent="0" lvl="0" marL="0" rtl="0" algn="ctr">
                        <a:spcBef>
                          <a:spcPts val="0"/>
                        </a:spcBef>
                        <a:spcAft>
                          <a:spcPts val="0"/>
                        </a:spcAft>
                        <a:buNone/>
                      </a:pPr>
                      <a:r>
                        <a:rPr lang="en">
                          <a:solidFill>
                            <a:schemeClr val="lt1"/>
                          </a:solidFill>
                        </a:rPr>
                        <a:t>A</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B</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C</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D</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E</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F</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G</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H</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I</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J</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K</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L</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M</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N</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O</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P</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Q</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R</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S</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T</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U</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V</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W</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X</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Y</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Z</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 sz="700">
                          <a:solidFill>
                            <a:schemeClr val="lt1"/>
                          </a:solidFill>
                        </a:rPr>
                        <a:t>65</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66</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67</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68</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69</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70</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71</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72</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73</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74</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75</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76</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77</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78</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79</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80</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81</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82</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83</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84</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85</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86</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87</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88</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89</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90</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r>
            </a:tbl>
          </a:graphicData>
        </a:graphic>
      </p:graphicFrame>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4"/>
                                        </p:tgtEl>
                                        <p:attrNameLst>
                                          <p:attrName>style.visibility</p:attrName>
                                        </p:attrNameLst>
                                      </p:cBhvr>
                                      <p:to>
                                        <p:strVal val="visible"/>
                                      </p:to>
                                    </p:set>
                                    <p:animEffect filter="fade" transition="in">
                                      <p:cBhvr>
                                        <p:cTn dur="1000"/>
                                        <p:tgtEl>
                                          <p:spTgt spid="55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5"/>
                                        </p:tgtEl>
                                        <p:attrNameLst>
                                          <p:attrName>style.visibility</p:attrName>
                                        </p:attrNameLst>
                                      </p:cBhvr>
                                      <p:to>
                                        <p:strVal val="visible"/>
                                      </p:to>
                                    </p:set>
                                    <p:animEffect filter="fade" transition="in">
                                      <p:cBhvr>
                                        <p:cTn dur="1000"/>
                                        <p:tgtEl>
                                          <p:spTgt spid="55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7"/>
                                        </p:tgtEl>
                                        <p:attrNameLst>
                                          <p:attrName>style.visibility</p:attrName>
                                        </p:attrNameLst>
                                      </p:cBhvr>
                                      <p:to>
                                        <p:strVal val="visible"/>
                                      </p:to>
                                    </p:set>
                                    <p:animEffect filter="fade" transition="in">
                                      <p:cBhvr>
                                        <p:cTn dur="1000"/>
                                        <p:tgtEl>
                                          <p:spTgt spid="55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8"/>
                                        </p:tgtEl>
                                        <p:attrNameLst>
                                          <p:attrName>style.visibility</p:attrName>
                                        </p:attrNameLst>
                                      </p:cBhvr>
                                      <p:to>
                                        <p:strVal val="visible"/>
                                      </p:to>
                                    </p:set>
                                    <p:animEffect filter="fade" transition="in">
                                      <p:cBhvr>
                                        <p:cTn dur="1000"/>
                                        <p:tgtEl>
                                          <p:spTgt spid="55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3"/>
                                        </p:tgtEl>
                                        <p:attrNameLst>
                                          <p:attrName>style.visibility</p:attrName>
                                        </p:attrNameLst>
                                      </p:cBhvr>
                                      <p:to>
                                        <p:strVal val="visible"/>
                                      </p:to>
                                    </p:set>
                                    <p:animEffect filter="fade" transition="in">
                                      <p:cBhvr>
                                        <p:cTn dur="1000"/>
                                        <p:tgtEl>
                                          <p:spTgt spid="55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6"/>
                                        </p:tgtEl>
                                        <p:attrNameLst>
                                          <p:attrName>style.visibility</p:attrName>
                                        </p:attrNameLst>
                                      </p:cBhvr>
                                      <p:to>
                                        <p:strVal val="visible"/>
                                      </p:to>
                                    </p:set>
                                    <p:animEffect filter="fade" transition="in">
                                      <p:cBhvr>
                                        <p:cTn dur="1000"/>
                                        <p:tgtEl>
                                          <p:spTgt spid="55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552"/>
                                        </p:tgtEl>
                                      </p:cBhvr>
                                    </p:animEffect>
                                    <p:set>
                                      <p:cBhvr>
                                        <p:cTn dur="1" fill="hold">
                                          <p:stCondLst>
                                            <p:cond delay="500"/>
                                          </p:stCondLst>
                                        </p:cTn>
                                        <p:tgtEl>
                                          <p:spTgt spid="552"/>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553"/>
                                        </p:tgtEl>
                                      </p:cBhvr>
                                    </p:animEffect>
                                    <p:set>
                                      <p:cBhvr>
                                        <p:cTn dur="1" fill="hold">
                                          <p:stCondLst>
                                            <p:cond delay="500"/>
                                          </p:stCondLst>
                                        </p:cTn>
                                        <p:tgtEl>
                                          <p:spTgt spid="553"/>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554"/>
                                        </p:tgtEl>
                                      </p:cBhvr>
                                    </p:animEffect>
                                    <p:set>
                                      <p:cBhvr>
                                        <p:cTn dur="1" fill="hold">
                                          <p:stCondLst>
                                            <p:cond delay="500"/>
                                          </p:stCondLst>
                                        </p:cTn>
                                        <p:tgtEl>
                                          <p:spTgt spid="554"/>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555"/>
                                        </p:tgtEl>
                                      </p:cBhvr>
                                    </p:animEffect>
                                    <p:set>
                                      <p:cBhvr>
                                        <p:cTn dur="1" fill="hold">
                                          <p:stCondLst>
                                            <p:cond delay="500"/>
                                          </p:stCondLst>
                                        </p:cTn>
                                        <p:tgtEl>
                                          <p:spTgt spid="555"/>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556"/>
                                        </p:tgtEl>
                                      </p:cBhvr>
                                    </p:animEffect>
                                    <p:set>
                                      <p:cBhvr>
                                        <p:cTn dur="1" fill="hold">
                                          <p:stCondLst>
                                            <p:cond delay="500"/>
                                          </p:stCondLst>
                                        </p:cTn>
                                        <p:tgtEl>
                                          <p:spTgt spid="556"/>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557"/>
                                        </p:tgtEl>
                                      </p:cBhvr>
                                    </p:animEffect>
                                    <p:set>
                                      <p:cBhvr>
                                        <p:cTn dur="1" fill="hold">
                                          <p:stCondLst>
                                            <p:cond delay="500"/>
                                          </p:stCondLst>
                                        </p:cTn>
                                        <p:tgtEl>
                                          <p:spTgt spid="557"/>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2" name="Shape 562"/>
        <p:cNvGrpSpPr/>
        <p:nvPr/>
      </p:nvGrpSpPr>
      <p:grpSpPr>
        <a:xfrm>
          <a:off x="0" y="0"/>
          <a:ext cx="0" cy="0"/>
          <a:chOff x="0" y="0"/>
          <a:chExt cx="0" cy="0"/>
        </a:xfrm>
      </p:grpSpPr>
      <p:sp>
        <p:nvSpPr>
          <p:cNvPr id="563" name="Google Shape;563;p5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Simulation - </a:t>
            </a:r>
            <a:r>
              <a:rPr lang="en"/>
              <a:t>De</a:t>
            </a:r>
            <a:r>
              <a:rPr lang="en"/>
              <a:t>cryption</a:t>
            </a:r>
            <a:endParaRPr/>
          </a:p>
        </p:txBody>
      </p:sp>
      <p:sp>
        <p:nvSpPr>
          <p:cNvPr id="564" name="Google Shape;564;p55"/>
          <p:cNvSpPr txBox="1"/>
          <p:nvPr>
            <p:ph idx="1" type="body"/>
          </p:nvPr>
        </p:nvSpPr>
        <p:spPr>
          <a:xfrm>
            <a:off x="1297500" y="1009500"/>
            <a:ext cx="7038900" cy="953700"/>
          </a:xfrm>
          <a:prstGeom prst="rect">
            <a:avLst/>
          </a:prstGeom>
        </p:spPr>
        <p:txBody>
          <a:bodyPr anchorCtr="0" anchor="t" bIns="91425" lIns="91425" spcFirstLastPara="1" rIns="91425" wrap="square" tIns="91425">
            <a:normAutofit fontScale="25000" lnSpcReduction="20000"/>
          </a:bodyPr>
          <a:lstStyle/>
          <a:p>
            <a:pPr indent="0" lvl="0" marL="0" rtl="0" algn="l">
              <a:spcBef>
                <a:spcPts val="0"/>
              </a:spcBef>
              <a:spcAft>
                <a:spcPts val="0"/>
              </a:spcAft>
              <a:buNone/>
            </a:pPr>
            <a:r>
              <a:rPr lang="en" sz="6000">
                <a:latin typeface="Arial"/>
                <a:ea typeface="Arial"/>
                <a:cs typeface="Arial"/>
                <a:sym typeface="Arial"/>
              </a:rPr>
              <a:t>Original Message: </a:t>
            </a:r>
            <a:r>
              <a:rPr lang="en" sz="6000">
                <a:latin typeface="Arial"/>
                <a:ea typeface="Arial"/>
                <a:cs typeface="Arial"/>
                <a:sym typeface="Arial"/>
              </a:rPr>
              <a:t>ODKBFASDMBTK </a:t>
            </a:r>
            <a:r>
              <a:rPr lang="en" sz="6000">
                <a:latin typeface="Arial"/>
                <a:ea typeface="Arial"/>
                <a:cs typeface="Arial"/>
                <a:sym typeface="Arial"/>
              </a:rPr>
              <a:t> </a:t>
            </a:r>
            <a:endParaRPr sz="6000">
              <a:latin typeface="Arial"/>
              <a:ea typeface="Arial"/>
              <a:cs typeface="Arial"/>
              <a:sym typeface="Arial"/>
            </a:endParaRPr>
          </a:p>
          <a:p>
            <a:pPr indent="0" lvl="0" marL="0" rtl="0" algn="l">
              <a:spcBef>
                <a:spcPts val="1200"/>
              </a:spcBef>
              <a:spcAft>
                <a:spcPts val="0"/>
              </a:spcAft>
              <a:buNone/>
            </a:pPr>
            <a:r>
              <a:rPr lang="en" sz="6000">
                <a:latin typeface="Arial"/>
                <a:ea typeface="Arial"/>
                <a:cs typeface="Arial"/>
                <a:sym typeface="Arial"/>
              </a:rPr>
              <a:t>Shift: 12</a:t>
            </a:r>
            <a:endParaRPr sz="6000">
              <a:latin typeface="Arial"/>
              <a:ea typeface="Arial"/>
              <a:cs typeface="Arial"/>
              <a:sym typeface="Arial"/>
            </a:endParaRPr>
          </a:p>
          <a:p>
            <a:pPr indent="0" lvl="0" marL="0" rtl="0" algn="l">
              <a:spcBef>
                <a:spcPts val="1200"/>
              </a:spcBef>
              <a:spcAft>
                <a:spcPts val="1200"/>
              </a:spcAft>
              <a:buNone/>
            </a:pPr>
            <a:r>
              <a:t/>
            </a:r>
            <a:endParaRPr/>
          </a:p>
        </p:txBody>
      </p:sp>
      <p:graphicFrame>
        <p:nvGraphicFramePr>
          <p:cNvPr id="565" name="Google Shape;565;p55"/>
          <p:cNvGraphicFramePr/>
          <p:nvPr/>
        </p:nvGraphicFramePr>
        <p:xfrm>
          <a:off x="1297500" y="1963200"/>
          <a:ext cx="3000000" cy="3000000"/>
        </p:xfrm>
        <a:graphic>
          <a:graphicData uri="http://schemas.openxmlformats.org/drawingml/2006/table">
            <a:tbl>
              <a:tblPr>
                <a:noFill/>
                <a:tableStyleId>{E411E89E-CD07-40C0-A447-2C83C039E8EA}</a:tableStyleId>
              </a:tblPr>
              <a:tblGrid>
                <a:gridCol w="294525"/>
                <a:gridCol w="294525"/>
                <a:gridCol w="294525"/>
                <a:gridCol w="294525"/>
                <a:gridCol w="294525"/>
                <a:gridCol w="294525"/>
                <a:gridCol w="294525"/>
                <a:gridCol w="294525"/>
                <a:gridCol w="294525"/>
                <a:gridCol w="294525"/>
                <a:gridCol w="294525"/>
                <a:gridCol w="294525"/>
              </a:tblGrid>
              <a:tr h="381000">
                <a:tc>
                  <a:txBody>
                    <a:bodyPr/>
                    <a:lstStyle/>
                    <a:p>
                      <a:pPr indent="0" lvl="0" marL="0" rtl="0" algn="ctr">
                        <a:spcBef>
                          <a:spcPts val="0"/>
                        </a:spcBef>
                        <a:spcAft>
                          <a:spcPts val="0"/>
                        </a:spcAft>
                        <a:buNone/>
                      </a:pPr>
                      <a:r>
                        <a:rPr lang="en">
                          <a:solidFill>
                            <a:schemeClr val="lt1"/>
                          </a:solidFill>
                        </a:rPr>
                        <a:t>O</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D</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K</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B</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F</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A</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S</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D</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M</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B</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T</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K</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 sz="700">
                          <a:solidFill>
                            <a:schemeClr val="lt1"/>
                          </a:solidFill>
                        </a:rPr>
                        <a:t>0</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1</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2</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3</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4</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5</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6</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7</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8</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9</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10</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11</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r>
            </a:tbl>
          </a:graphicData>
        </a:graphic>
      </p:graphicFrame>
      <p:graphicFrame>
        <p:nvGraphicFramePr>
          <p:cNvPr id="566" name="Google Shape;566;p55"/>
          <p:cNvGraphicFramePr/>
          <p:nvPr/>
        </p:nvGraphicFramePr>
        <p:xfrm>
          <a:off x="1297500" y="3114325"/>
          <a:ext cx="3000000" cy="3000000"/>
        </p:xfrm>
        <a:graphic>
          <a:graphicData uri="http://schemas.openxmlformats.org/drawingml/2006/table">
            <a:tbl>
              <a:tblPr>
                <a:noFill/>
                <a:tableStyleId>{E411E89E-CD07-40C0-A447-2C83C039E8EA}</a:tableStyleId>
              </a:tblPr>
              <a:tblGrid>
                <a:gridCol w="294525"/>
                <a:gridCol w="294525"/>
                <a:gridCol w="294525"/>
                <a:gridCol w="294525"/>
                <a:gridCol w="294525"/>
                <a:gridCol w="294525"/>
                <a:gridCol w="294525"/>
                <a:gridCol w="294525"/>
                <a:gridCol w="294525"/>
                <a:gridCol w="294525"/>
                <a:gridCol w="294525"/>
                <a:gridCol w="294525"/>
              </a:tblGrid>
              <a:tr h="381000">
                <a:tc>
                  <a:txBody>
                    <a:bodyPr/>
                    <a:lstStyle/>
                    <a:p>
                      <a:pPr indent="0" lvl="0" marL="0" rtl="0" algn="ctr">
                        <a:spcBef>
                          <a:spcPts val="0"/>
                        </a:spcBef>
                        <a:spcAft>
                          <a:spcPts val="0"/>
                        </a:spcAft>
                        <a:buNone/>
                      </a:pPr>
                      <a:r>
                        <a:rPr lang="en">
                          <a:solidFill>
                            <a:schemeClr val="lt1"/>
                          </a:solidFill>
                        </a:rPr>
                        <a:t>C</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R</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Y</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P</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T</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O</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G</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R</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A</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P</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H</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Y</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 sz="700">
                          <a:solidFill>
                            <a:schemeClr val="lt1"/>
                          </a:solidFill>
                        </a:rPr>
                        <a:t>0</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1</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2</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3</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4</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5</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6</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7</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8</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9</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10</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11</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r>
            </a:tbl>
          </a:graphicData>
        </a:graphic>
      </p:graphicFrame>
      <p:sp>
        <p:nvSpPr>
          <p:cNvPr id="567" name="Google Shape;567;p55"/>
          <p:cNvSpPr txBox="1"/>
          <p:nvPr>
            <p:ph idx="1" type="body"/>
          </p:nvPr>
        </p:nvSpPr>
        <p:spPr>
          <a:xfrm>
            <a:off x="5739700" y="3148125"/>
            <a:ext cx="1943700" cy="3624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lang="en" sz="1500">
                <a:latin typeface="Arial"/>
                <a:ea typeface="Arial"/>
                <a:cs typeface="Arial"/>
                <a:sym typeface="Arial"/>
              </a:rPr>
              <a:t>De</a:t>
            </a:r>
            <a:r>
              <a:rPr lang="en" sz="1500">
                <a:latin typeface="Arial"/>
                <a:ea typeface="Arial"/>
                <a:cs typeface="Arial"/>
                <a:sym typeface="Arial"/>
              </a:rPr>
              <a:t>crypted Message</a:t>
            </a:r>
            <a:endParaRPr sz="1500"/>
          </a:p>
        </p:txBody>
      </p:sp>
      <p:sp>
        <p:nvSpPr>
          <p:cNvPr id="568" name="Google Shape;568;p55"/>
          <p:cNvSpPr txBox="1"/>
          <p:nvPr>
            <p:ph idx="1" type="body"/>
          </p:nvPr>
        </p:nvSpPr>
        <p:spPr>
          <a:xfrm>
            <a:off x="5739700" y="1963200"/>
            <a:ext cx="1943700" cy="3624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lang="en" sz="1500">
                <a:latin typeface="Arial"/>
                <a:ea typeface="Arial"/>
                <a:cs typeface="Arial"/>
                <a:sym typeface="Arial"/>
              </a:rPr>
              <a:t>Encrypted</a:t>
            </a:r>
            <a:r>
              <a:rPr lang="en" sz="1500">
                <a:latin typeface="Arial"/>
                <a:ea typeface="Arial"/>
                <a:cs typeface="Arial"/>
                <a:sym typeface="Arial"/>
              </a:rPr>
              <a:t> Message</a:t>
            </a:r>
            <a:endParaRPr sz="15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65"/>
                                        </p:tgtEl>
                                        <p:attrNameLst>
                                          <p:attrName>style.visibility</p:attrName>
                                        </p:attrNameLst>
                                      </p:cBhvr>
                                      <p:to>
                                        <p:strVal val="visible"/>
                                      </p:to>
                                    </p:set>
                                    <p:animEffect filter="fade" transition="in">
                                      <p:cBhvr>
                                        <p:cTn dur="1000"/>
                                        <p:tgtEl>
                                          <p:spTgt spid="565"/>
                                        </p:tgtEl>
                                      </p:cBhvr>
                                    </p:animEffect>
                                  </p:childTnLst>
                                </p:cTn>
                              </p:par>
                              <p:par>
                                <p:cTn fill="hold" nodeType="withEffect" presetClass="entr" presetID="10" presetSubtype="0">
                                  <p:stCondLst>
                                    <p:cond delay="0"/>
                                  </p:stCondLst>
                                  <p:childTnLst>
                                    <p:set>
                                      <p:cBhvr>
                                        <p:cTn dur="1" fill="hold">
                                          <p:stCondLst>
                                            <p:cond delay="0"/>
                                          </p:stCondLst>
                                        </p:cTn>
                                        <p:tgtEl>
                                          <p:spTgt spid="568"/>
                                        </p:tgtEl>
                                        <p:attrNameLst>
                                          <p:attrName>style.visibility</p:attrName>
                                        </p:attrNameLst>
                                      </p:cBhvr>
                                      <p:to>
                                        <p:strVal val="visible"/>
                                      </p:to>
                                    </p:set>
                                    <p:animEffect filter="fade" transition="in">
                                      <p:cBhvr>
                                        <p:cTn dur="1000"/>
                                        <p:tgtEl>
                                          <p:spTgt spid="56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66"/>
                                        </p:tgtEl>
                                        <p:attrNameLst>
                                          <p:attrName>style.visibility</p:attrName>
                                        </p:attrNameLst>
                                      </p:cBhvr>
                                      <p:to>
                                        <p:strVal val="visible"/>
                                      </p:to>
                                    </p:set>
                                    <p:animEffect filter="fade" transition="in">
                                      <p:cBhvr>
                                        <p:cTn dur="1000"/>
                                        <p:tgtEl>
                                          <p:spTgt spid="566"/>
                                        </p:tgtEl>
                                      </p:cBhvr>
                                    </p:animEffect>
                                  </p:childTnLst>
                                </p:cTn>
                              </p:par>
                              <p:par>
                                <p:cTn fill="hold" nodeType="withEffect" presetClass="entr" presetID="10" presetSubtype="0">
                                  <p:stCondLst>
                                    <p:cond delay="0"/>
                                  </p:stCondLst>
                                  <p:childTnLst>
                                    <p:set>
                                      <p:cBhvr>
                                        <p:cTn dur="1" fill="hold">
                                          <p:stCondLst>
                                            <p:cond delay="0"/>
                                          </p:stCondLst>
                                        </p:cTn>
                                        <p:tgtEl>
                                          <p:spTgt spid="567"/>
                                        </p:tgtEl>
                                        <p:attrNameLst>
                                          <p:attrName>style.visibility</p:attrName>
                                        </p:attrNameLst>
                                      </p:cBhvr>
                                      <p:to>
                                        <p:strVal val="visible"/>
                                      </p:to>
                                    </p:set>
                                    <p:animEffect filter="fade" transition="in">
                                      <p:cBhvr>
                                        <p:cTn dur="1000"/>
                                        <p:tgtEl>
                                          <p:spTgt spid="56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2" name="Shape 572"/>
        <p:cNvGrpSpPr/>
        <p:nvPr/>
      </p:nvGrpSpPr>
      <p:grpSpPr>
        <a:xfrm>
          <a:off x="0" y="0"/>
          <a:ext cx="0" cy="0"/>
          <a:chOff x="0" y="0"/>
          <a:chExt cx="0" cy="0"/>
        </a:xfrm>
      </p:grpSpPr>
      <p:sp>
        <p:nvSpPr>
          <p:cNvPr id="573" name="Google Shape;573;p5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 Simple Exercise - Encryption</a:t>
            </a:r>
            <a:endParaRPr/>
          </a:p>
        </p:txBody>
      </p:sp>
      <p:sp>
        <p:nvSpPr>
          <p:cNvPr id="574" name="Google Shape;574;p56"/>
          <p:cNvSpPr txBox="1"/>
          <p:nvPr>
            <p:ph idx="1" type="body"/>
          </p:nvPr>
        </p:nvSpPr>
        <p:spPr>
          <a:xfrm>
            <a:off x="1297500" y="1009500"/>
            <a:ext cx="7038900" cy="777300"/>
          </a:xfrm>
          <a:prstGeom prst="rect">
            <a:avLst/>
          </a:prstGeom>
        </p:spPr>
        <p:txBody>
          <a:bodyPr anchorCtr="0" anchor="t" bIns="91425" lIns="91425" spcFirstLastPara="1" rIns="91425" wrap="square" tIns="91425">
            <a:normAutofit fontScale="77500" lnSpcReduction="20000"/>
          </a:bodyPr>
          <a:lstStyle/>
          <a:p>
            <a:pPr indent="0" lvl="0" marL="0" rtl="0" algn="l">
              <a:spcBef>
                <a:spcPts val="0"/>
              </a:spcBef>
              <a:spcAft>
                <a:spcPts val="0"/>
              </a:spcAft>
              <a:buNone/>
            </a:pPr>
            <a:r>
              <a:rPr lang="en" sz="2400">
                <a:latin typeface="Arial"/>
                <a:ea typeface="Arial"/>
                <a:cs typeface="Arial"/>
                <a:sym typeface="Arial"/>
              </a:rPr>
              <a:t>Shift: 5</a:t>
            </a:r>
            <a:endParaRPr sz="2400">
              <a:latin typeface="Arial"/>
              <a:ea typeface="Arial"/>
              <a:cs typeface="Arial"/>
              <a:sym typeface="Arial"/>
            </a:endParaRPr>
          </a:p>
          <a:p>
            <a:pPr indent="0" lvl="0" marL="0" rtl="0" algn="l">
              <a:spcBef>
                <a:spcPts val="1200"/>
              </a:spcBef>
              <a:spcAft>
                <a:spcPts val="1200"/>
              </a:spcAft>
              <a:buNone/>
            </a:pPr>
            <a:r>
              <a:t/>
            </a:r>
            <a:endParaRPr/>
          </a:p>
        </p:txBody>
      </p:sp>
      <p:graphicFrame>
        <p:nvGraphicFramePr>
          <p:cNvPr id="575" name="Google Shape;575;p56"/>
          <p:cNvGraphicFramePr/>
          <p:nvPr/>
        </p:nvGraphicFramePr>
        <p:xfrm>
          <a:off x="3570825" y="1970588"/>
          <a:ext cx="3000000" cy="3000000"/>
        </p:xfrm>
        <a:graphic>
          <a:graphicData uri="http://schemas.openxmlformats.org/drawingml/2006/table">
            <a:tbl>
              <a:tblPr>
                <a:noFill/>
                <a:tableStyleId>{E411E89E-CD07-40C0-A447-2C83C039E8EA}</a:tableStyleId>
              </a:tblPr>
              <a:tblGrid>
                <a:gridCol w="294525"/>
                <a:gridCol w="294525"/>
                <a:gridCol w="294525"/>
                <a:gridCol w="294525"/>
                <a:gridCol w="294525"/>
              </a:tblGrid>
              <a:tr h="381000">
                <a:tc>
                  <a:txBody>
                    <a:bodyPr/>
                    <a:lstStyle/>
                    <a:p>
                      <a:pPr indent="0" lvl="0" marL="0" rtl="0" algn="l">
                        <a:spcBef>
                          <a:spcPts val="0"/>
                        </a:spcBef>
                        <a:spcAft>
                          <a:spcPts val="0"/>
                        </a:spcAft>
                        <a:buNone/>
                      </a:pPr>
                      <a:r>
                        <a:rPr lang="en">
                          <a:solidFill>
                            <a:schemeClr val="lt1"/>
                          </a:solidFill>
                        </a:rPr>
                        <a:t>H</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E</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A</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R</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T</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 sz="700">
                          <a:solidFill>
                            <a:schemeClr val="lt1"/>
                          </a:solidFill>
                        </a:rPr>
                        <a:t>0</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1</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2</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3</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4</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r>
            </a:tbl>
          </a:graphicData>
        </a:graphic>
      </p:graphicFrame>
      <p:sp>
        <p:nvSpPr>
          <p:cNvPr id="576" name="Google Shape;576;p56"/>
          <p:cNvSpPr txBox="1"/>
          <p:nvPr>
            <p:ph idx="1" type="body"/>
          </p:nvPr>
        </p:nvSpPr>
        <p:spPr>
          <a:xfrm>
            <a:off x="2303438" y="2867250"/>
            <a:ext cx="4007400" cy="3624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lang="en" sz="1500">
                <a:latin typeface="Arial"/>
                <a:ea typeface="Arial"/>
                <a:cs typeface="Arial"/>
                <a:sym typeface="Arial"/>
              </a:rPr>
              <a:t>What would the encrypted message be ? </a:t>
            </a:r>
            <a:endParaRPr sz="1500"/>
          </a:p>
        </p:txBody>
      </p:sp>
      <p:sp>
        <p:nvSpPr>
          <p:cNvPr id="577" name="Google Shape;577;p56"/>
          <p:cNvSpPr txBox="1"/>
          <p:nvPr>
            <p:ph idx="1" type="body"/>
          </p:nvPr>
        </p:nvSpPr>
        <p:spPr>
          <a:xfrm>
            <a:off x="5581750" y="1963188"/>
            <a:ext cx="1943700" cy="3624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lang="en" sz="1500">
                <a:latin typeface="Arial"/>
                <a:ea typeface="Arial"/>
                <a:cs typeface="Arial"/>
                <a:sym typeface="Arial"/>
              </a:rPr>
              <a:t>Message To Be Encrypted</a:t>
            </a:r>
            <a:endParaRPr sz="1500"/>
          </a:p>
        </p:txBody>
      </p:sp>
      <p:graphicFrame>
        <p:nvGraphicFramePr>
          <p:cNvPr id="578" name="Google Shape;578;p56"/>
          <p:cNvGraphicFramePr/>
          <p:nvPr/>
        </p:nvGraphicFramePr>
        <p:xfrm>
          <a:off x="3570838" y="3650238"/>
          <a:ext cx="3000000" cy="3000000"/>
        </p:xfrm>
        <a:graphic>
          <a:graphicData uri="http://schemas.openxmlformats.org/drawingml/2006/table">
            <a:tbl>
              <a:tblPr>
                <a:noFill/>
                <a:tableStyleId>{E411E89E-CD07-40C0-A447-2C83C039E8EA}</a:tableStyleId>
              </a:tblPr>
              <a:tblGrid>
                <a:gridCol w="294525"/>
                <a:gridCol w="294525"/>
                <a:gridCol w="294525"/>
                <a:gridCol w="294525"/>
                <a:gridCol w="294525"/>
              </a:tblGrid>
              <a:tr h="381000">
                <a:tc>
                  <a:txBody>
                    <a:bodyPr/>
                    <a:lstStyle/>
                    <a:p>
                      <a:pPr indent="0" lvl="0" marL="0" rtl="0" algn="l">
                        <a:spcBef>
                          <a:spcPts val="0"/>
                        </a:spcBef>
                        <a:spcAft>
                          <a:spcPts val="0"/>
                        </a:spcAft>
                        <a:buNone/>
                      </a:pPr>
                      <a:r>
                        <a:rPr lang="en">
                          <a:solidFill>
                            <a:schemeClr val="lt1"/>
                          </a:solidFill>
                        </a:rPr>
                        <a:t>M</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J</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F</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W</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Y</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 sz="700">
                          <a:solidFill>
                            <a:schemeClr val="lt1"/>
                          </a:solidFill>
                        </a:rPr>
                        <a:t>0</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1</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2</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3</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4</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r>
            </a:tbl>
          </a:graphicData>
        </a:graphic>
      </p:graphicFrame>
      <p:sp>
        <p:nvSpPr>
          <p:cNvPr id="579" name="Google Shape;579;p56"/>
          <p:cNvSpPr txBox="1"/>
          <p:nvPr>
            <p:ph idx="1" type="body"/>
          </p:nvPr>
        </p:nvSpPr>
        <p:spPr>
          <a:xfrm>
            <a:off x="5730950" y="3684038"/>
            <a:ext cx="1943700" cy="3624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lang="en" sz="1500">
                <a:latin typeface="Arial"/>
                <a:ea typeface="Arial"/>
                <a:cs typeface="Arial"/>
                <a:sym typeface="Arial"/>
              </a:rPr>
              <a:t>Encrypted Message</a:t>
            </a:r>
            <a:endParaRPr sz="15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73"/>
                                        </p:tgtEl>
                                        <p:attrNameLst>
                                          <p:attrName>style.visibility</p:attrName>
                                        </p:attrNameLst>
                                      </p:cBhvr>
                                      <p:to>
                                        <p:strVal val="visible"/>
                                      </p:to>
                                    </p:set>
                                    <p:animEffect filter="fade" transition="in">
                                      <p:cBhvr>
                                        <p:cTn dur="1000"/>
                                        <p:tgtEl>
                                          <p:spTgt spid="57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74"/>
                                        </p:tgtEl>
                                        <p:attrNameLst>
                                          <p:attrName>style.visibility</p:attrName>
                                        </p:attrNameLst>
                                      </p:cBhvr>
                                      <p:to>
                                        <p:strVal val="visible"/>
                                      </p:to>
                                    </p:set>
                                    <p:animEffect filter="fade" transition="in">
                                      <p:cBhvr>
                                        <p:cTn dur="1000"/>
                                        <p:tgtEl>
                                          <p:spTgt spid="57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77"/>
                                        </p:tgtEl>
                                        <p:attrNameLst>
                                          <p:attrName>style.visibility</p:attrName>
                                        </p:attrNameLst>
                                      </p:cBhvr>
                                      <p:to>
                                        <p:strVal val="visible"/>
                                      </p:to>
                                    </p:set>
                                    <p:animEffect filter="fade" transition="in">
                                      <p:cBhvr>
                                        <p:cTn dur="1000"/>
                                        <p:tgtEl>
                                          <p:spTgt spid="57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75"/>
                                        </p:tgtEl>
                                        <p:attrNameLst>
                                          <p:attrName>style.visibility</p:attrName>
                                        </p:attrNameLst>
                                      </p:cBhvr>
                                      <p:to>
                                        <p:strVal val="visible"/>
                                      </p:to>
                                    </p:set>
                                    <p:animEffect filter="fade" transition="in">
                                      <p:cBhvr>
                                        <p:cTn dur="1000"/>
                                        <p:tgtEl>
                                          <p:spTgt spid="57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76"/>
                                        </p:tgtEl>
                                        <p:attrNameLst>
                                          <p:attrName>style.visibility</p:attrName>
                                        </p:attrNameLst>
                                      </p:cBhvr>
                                      <p:to>
                                        <p:strVal val="visible"/>
                                      </p:to>
                                    </p:set>
                                    <p:animEffect filter="fade" transition="in">
                                      <p:cBhvr>
                                        <p:cTn dur="1000"/>
                                        <p:tgtEl>
                                          <p:spTgt spid="57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79"/>
                                        </p:tgtEl>
                                        <p:attrNameLst>
                                          <p:attrName>style.visibility</p:attrName>
                                        </p:attrNameLst>
                                      </p:cBhvr>
                                      <p:to>
                                        <p:strVal val="visible"/>
                                      </p:to>
                                    </p:set>
                                    <p:animEffect filter="fade" transition="in">
                                      <p:cBhvr>
                                        <p:cTn dur="1000"/>
                                        <p:tgtEl>
                                          <p:spTgt spid="57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78"/>
                                        </p:tgtEl>
                                        <p:attrNameLst>
                                          <p:attrName>style.visibility</p:attrName>
                                        </p:attrNameLst>
                                      </p:cBhvr>
                                      <p:to>
                                        <p:strVal val="visible"/>
                                      </p:to>
                                    </p:set>
                                    <p:animEffect filter="fade" transition="in">
                                      <p:cBhvr>
                                        <p:cTn dur="1000"/>
                                        <p:tgtEl>
                                          <p:spTgt spid="57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3" name="Shape 583"/>
        <p:cNvGrpSpPr/>
        <p:nvPr/>
      </p:nvGrpSpPr>
      <p:grpSpPr>
        <a:xfrm>
          <a:off x="0" y="0"/>
          <a:ext cx="0" cy="0"/>
          <a:chOff x="0" y="0"/>
          <a:chExt cx="0" cy="0"/>
        </a:xfrm>
      </p:grpSpPr>
      <p:sp>
        <p:nvSpPr>
          <p:cNvPr id="584" name="Google Shape;584;p57"/>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 Simple Exercise - Decryption</a:t>
            </a:r>
            <a:endParaRPr/>
          </a:p>
        </p:txBody>
      </p:sp>
      <p:sp>
        <p:nvSpPr>
          <p:cNvPr id="585" name="Google Shape;585;p57"/>
          <p:cNvSpPr txBox="1"/>
          <p:nvPr>
            <p:ph idx="1" type="body"/>
          </p:nvPr>
        </p:nvSpPr>
        <p:spPr>
          <a:xfrm>
            <a:off x="1297500" y="1009500"/>
            <a:ext cx="7038900" cy="777300"/>
          </a:xfrm>
          <a:prstGeom prst="rect">
            <a:avLst/>
          </a:prstGeom>
        </p:spPr>
        <p:txBody>
          <a:bodyPr anchorCtr="0" anchor="t" bIns="91425" lIns="91425" spcFirstLastPara="1" rIns="91425" wrap="square" tIns="91425">
            <a:normAutofit fontScale="77500" lnSpcReduction="20000"/>
          </a:bodyPr>
          <a:lstStyle/>
          <a:p>
            <a:pPr indent="0" lvl="0" marL="0" rtl="0" algn="l">
              <a:spcBef>
                <a:spcPts val="0"/>
              </a:spcBef>
              <a:spcAft>
                <a:spcPts val="0"/>
              </a:spcAft>
              <a:buNone/>
            </a:pPr>
            <a:r>
              <a:rPr lang="en" sz="2400">
                <a:latin typeface="Arial"/>
                <a:ea typeface="Arial"/>
                <a:cs typeface="Arial"/>
                <a:sym typeface="Arial"/>
              </a:rPr>
              <a:t>Shift: 10</a:t>
            </a:r>
            <a:endParaRPr sz="2400">
              <a:latin typeface="Arial"/>
              <a:ea typeface="Arial"/>
              <a:cs typeface="Arial"/>
              <a:sym typeface="Arial"/>
            </a:endParaRPr>
          </a:p>
          <a:p>
            <a:pPr indent="0" lvl="0" marL="0" rtl="0" algn="l">
              <a:spcBef>
                <a:spcPts val="1200"/>
              </a:spcBef>
              <a:spcAft>
                <a:spcPts val="1200"/>
              </a:spcAft>
              <a:buNone/>
            </a:pPr>
            <a:r>
              <a:t/>
            </a:r>
            <a:endParaRPr/>
          </a:p>
        </p:txBody>
      </p:sp>
      <p:graphicFrame>
        <p:nvGraphicFramePr>
          <p:cNvPr id="586" name="Google Shape;586;p57"/>
          <p:cNvGraphicFramePr/>
          <p:nvPr/>
        </p:nvGraphicFramePr>
        <p:xfrm>
          <a:off x="3158613" y="2019513"/>
          <a:ext cx="3000000" cy="3000000"/>
        </p:xfrm>
        <a:graphic>
          <a:graphicData uri="http://schemas.openxmlformats.org/drawingml/2006/table">
            <a:tbl>
              <a:tblPr>
                <a:noFill/>
                <a:tableStyleId>{E411E89E-CD07-40C0-A447-2C83C039E8EA}</a:tableStyleId>
              </a:tblPr>
              <a:tblGrid>
                <a:gridCol w="382850"/>
                <a:gridCol w="382850"/>
                <a:gridCol w="382850"/>
                <a:gridCol w="382850"/>
                <a:gridCol w="382850"/>
                <a:gridCol w="382850"/>
              </a:tblGrid>
              <a:tr h="396200">
                <a:tc>
                  <a:txBody>
                    <a:bodyPr/>
                    <a:lstStyle/>
                    <a:p>
                      <a:pPr indent="0" lvl="0" marL="0" rtl="0" algn="l">
                        <a:spcBef>
                          <a:spcPts val="0"/>
                        </a:spcBef>
                        <a:spcAft>
                          <a:spcPts val="0"/>
                        </a:spcAft>
                        <a:buNone/>
                      </a:pPr>
                      <a:r>
                        <a:rPr lang="en">
                          <a:solidFill>
                            <a:schemeClr val="lt1"/>
                          </a:solidFill>
                        </a:rPr>
                        <a:t>C</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U</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81079" rtl="0" algn="l">
                        <a:spcBef>
                          <a:spcPts val="0"/>
                        </a:spcBef>
                        <a:spcAft>
                          <a:spcPts val="0"/>
                        </a:spcAft>
                        <a:buNone/>
                      </a:pPr>
                      <a:r>
                        <a:rPr lang="en">
                          <a:solidFill>
                            <a:schemeClr val="lt1"/>
                          </a:solidFill>
                        </a:rPr>
                        <a:t>I</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B</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S</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W</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 sz="700">
                          <a:solidFill>
                            <a:schemeClr val="lt1"/>
                          </a:solidFill>
                        </a:rPr>
                        <a:t>0</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1</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2</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3</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4</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5</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r>
            </a:tbl>
          </a:graphicData>
        </a:graphic>
      </p:graphicFrame>
      <p:sp>
        <p:nvSpPr>
          <p:cNvPr id="587" name="Google Shape;587;p57"/>
          <p:cNvSpPr txBox="1"/>
          <p:nvPr>
            <p:ph idx="1" type="body"/>
          </p:nvPr>
        </p:nvSpPr>
        <p:spPr>
          <a:xfrm>
            <a:off x="2303438" y="2867250"/>
            <a:ext cx="4007400" cy="3624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lang="en" sz="1500">
                <a:latin typeface="Arial"/>
                <a:ea typeface="Arial"/>
                <a:cs typeface="Arial"/>
                <a:sym typeface="Arial"/>
              </a:rPr>
              <a:t>What would the decrypted message be ? </a:t>
            </a:r>
            <a:endParaRPr sz="1500"/>
          </a:p>
        </p:txBody>
      </p:sp>
      <p:sp>
        <p:nvSpPr>
          <p:cNvPr id="588" name="Google Shape;588;p57"/>
          <p:cNvSpPr txBox="1"/>
          <p:nvPr>
            <p:ph idx="1" type="body"/>
          </p:nvPr>
        </p:nvSpPr>
        <p:spPr>
          <a:xfrm>
            <a:off x="5581750" y="1963188"/>
            <a:ext cx="1943700" cy="3624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lang="en" sz="1500">
                <a:latin typeface="Arial"/>
                <a:ea typeface="Arial"/>
                <a:cs typeface="Arial"/>
                <a:sym typeface="Arial"/>
              </a:rPr>
              <a:t>Encrypted Message</a:t>
            </a:r>
            <a:endParaRPr sz="1500"/>
          </a:p>
        </p:txBody>
      </p:sp>
      <p:sp>
        <p:nvSpPr>
          <p:cNvPr id="589" name="Google Shape;589;p57"/>
          <p:cNvSpPr txBox="1"/>
          <p:nvPr>
            <p:ph idx="1" type="body"/>
          </p:nvPr>
        </p:nvSpPr>
        <p:spPr>
          <a:xfrm>
            <a:off x="5730950" y="3684038"/>
            <a:ext cx="1943700" cy="3624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lang="en" sz="1500">
                <a:latin typeface="Arial"/>
                <a:ea typeface="Arial"/>
                <a:cs typeface="Arial"/>
                <a:sym typeface="Arial"/>
              </a:rPr>
              <a:t>Encrypted Message</a:t>
            </a:r>
            <a:endParaRPr sz="1500"/>
          </a:p>
        </p:txBody>
      </p:sp>
      <p:graphicFrame>
        <p:nvGraphicFramePr>
          <p:cNvPr id="590" name="Google Shape;590;p57"/>
          <p:cNvGraphicFramePr/>
          <p:nvPr/>
        </p:nvGraphicFramePr>
        <p:xfrm>
          <a:off x="3158613" y="3550263"/>
          <a:ext cx="3000000" cy="3000000"/>
        </p:xfrm>
        <a:graphic>
          <a:graphicData uri="http://schemas.openxmlformats.org/drawingml/2006/table">
            <a:tbl>
              <a:tblPr>
                <a:noFill/>
                <a:tableStyleId>{E411E89E-CD07-40C0-A447-2C83C039E8EA}</a:tableStyleId>
              </a:tblPr>
              <a:tblGrid>
                <a:gridCol w="382850"/>
                <a:gridCol w="382850"/>
                <a:gridCol w="382850"/>
                <a:gridCol w="382850"/>
                <a:gridCol w="382850"/>
                <a:gridCol w="382850"/>
              </a:tblGrid>
              <a:tr h="396200">
                <a:tc>
                  <a:txBody>
                    <a:bodyPr/>
                    <a:lstStyle/>
                    <a:p>
                      <a:pPr indent="0" lvl="0" marL="0" rtl="0" algn="l">
                        <a:spcBef>
                          <a:spcPts val="0"/>
                        </a:spcBef>
                        <a:spcAft>
                          <a:spcPts val="0"/>
                        </a:spcAft>
                        <a:buNone/>
                      </a:pPr>
                      <a:r>
                        <a:rPr lang="en">
                          <a:solidFill>
                            <a:schemeClr val="lt1"/>
                          </a:solidFill>
                        </a:rPr>
                        <a:t>S</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K</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lt1"/>
                          </a:solidFill>
                        </a:rPr>
                        <a:t>Y</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R</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I</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M</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 sz="700">
                          <a:solidFill>
                            <a:schemeClr val="lt1"/>
                          </a:solidFill>
                        </a:rPr>
                        <a:t>0</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1</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2</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3</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4</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rPr>
                        <a:t>5</a:t>
                      </a:r>
                      <a:endParaRPr sz="7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r>
            </a:tbl>
          </a:graphicData>
        </a:graphic>
      </p:graphicFrame>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4"/>
                                        </p:tgtEl>
                                        <p:attrNameLst>
                                          <p:attrName>style.visibility</p:attrName>
                                        </p:attrNameLst>
                                      </p:cBhvr>
                                      <p:to>
                                        <p:strVal val="visible"/>
                                      </p:to>
                                    </p:set>
                                    <p:animEffect filter="fade" transition="in">
                                      <p:cBhvr>
                                        <p:cTn dur="1000"/>
                                        <p:tgtEl>
                                          <p:spTgt spid="58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5"/>
                                        </p:tgtEl>
                                        <p:attrNameLst>
                                          <p:attrName>style.visibility</p:attrName>
                                        </p:attrNameLst>
                                      </p:cBhvr>
                                      <p:to>
                                        <p:strVal val="visible"/>
                                      </p:to>
                                    </p:set>
                                    <p:animEffect filter="fade" transition="in">
                                      <p:cBhvr>
                                        <p:cTn dur="1000"/>
                                        <p:tgtEl>
                                          <p:spTgt spid="58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8"/>
                                        </p:tgtEl>
                                        <p:attrNameLst>
                                          <p:attrName>style.visibility</p:attrName>
                                        </p:attrNameLst>
                                      </p:cBhvr>
                                      <p:to>
                                        <p:strVal val="visible"/>
                                      </p:to>
                                    </p:set>
                                    <p:animEffect filter="fade" transition="in">
                                      <p:cBhvr>
                                        <p:cTn dur="1000"/>
                                        <p:tgtEl>
                                          <p:spTgt spid="58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6"/>
                                        </p:tgtEl>
                                        <p:attrNameLst>
                                          <p:attrName>style.visibility</p:attrName>
                                        </p:attrNameLst>
                                      </p:cBhvr>
                                      <p:to>
                                        <p:strVal val="visible"/>
                                      </p:to>
                                    </p:set>
                                    <p:animEffect filter="fade" transition="in">
                                      <p:cBhvr>
                                        <p:cTn dur="1000"/>
                                        <p:tgtEl>
                                          <p:spTgt spid="58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7"/>
                                        </p:tgtEl>
                                        <p:attrNameLst>
                                          <p:attrName>style.visibility</p:attrName>
                                        </p:attrNameLst>
                                      </p:cBhvr>
                                      <p:to>
                                        <p:strVal val="visible"/>
                                      </p:to>
                                    </p:set>
                                    <p:animEffect filter="fade" transition="in">
                                      <p:cBhvr>
                                        <p:cTn dur="1000"/>
                                        <p:tgtEl>
                                          <p:spTgt spid="58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9"/>
                                        </p:tgtEl>
                                        <p:attrNameLst>
                                          <p:attrName>style.visibility</p:attrName>
                                        </p:attrNameLst>
                                      </p:cBhvr>
                                      <p:to>
                                        <p:strVal val="visible"/>
                                      </p:to>
                                    </p:set>
                                    <p:animEffect filter="fade" transition="in">
                                      <p:cBhvr>
                                        <p:cTn dur="1000"/>
                                        <p:tgtEl>
                                          <p:spTgt spid="58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90"/>
                                        </p:tgtEl>
                                        <p:attrNameLst>
                                          <p:attrName>style.visibility</p:attrName>
                                        </p:attrNameLst>
                                      </p:cBhvr>
                                      <p:to>
                                        <p:strVal val="visible"/>
                                      </p:to>
                                    </p:set>
                                    <p:animEffect filter="fade" transition="in">
                                      <p:cBhvr>
                                        <p:cTn dur="1000"/>
                                        <p:tgtEl>
                                          <p:spTgt spid="59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4" name="Shape 594"/>
        <p:cNvGrpSpPr/>
        <p:nvPr/>
      </p:nvGrpSpPr>
      <p:grpSpPr>
        <a:xfrm>
          <a:off x="0" y="0"/>
          <a:ext cx="0" cy="0"/>
          <a:chOff x="0" y="0"/>
          <a:chExt cx="0" cy="0"/>
        </a:xfrm>
      </p:grpSpPr>
      <p:sp>
        <p:nvSpPr>
          <p:cNvPr id="595" name="Google Shape;595;p58"/>
          <p:cNvSpPr txBox="1"/>
          <p:nvPr>
            <p:ph type="title"/>
          </p:nvPr>
        </p:nvSpPr>
        <p:spPr>
          <a:xfrm>
            <a:off x="1297500" y="233575"/>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Transposition Cipher</a:t>
            </a:r>
            <a:endParaRPr/>
          </a:p>
        </p:txBody>
      </p:sp>
      <p:sp>
        <p:nvSpPr>
          <p:cNvPr id="596" name="Google Shape;596;p58"/>
          <p:cNvSpPr txBox="1"/>
          <p:nvPr>
            <p:ph idx="1" type="body"/>
          </p:nvPr>
        </p:nvSpPr>
        <p:spPr>
          <a:xfrm>
            <a:off x="1297500" y="1115650"/>
            <a:ext cx="7038900" cy="64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A method of encryption which scrambles the positions of characters (transposition) without changing the characters themselves.</a:t>
            </a:r>
            <a:endParaRPr/>
          </a:p>
        </p:txBody>
      </p:sp>
      <p:sp>
        <p:nvSpPr>
          <p:cNvPr id="597" name="Google Shape;597;p58"/>
          <p:cNvSpPr txBox="1"/>
          <p:nvPr>
            <p:ph idx="1" type="body"/>
          </p:nvPr>
        </p:nvSpPr>
        <p:spPr>
          <a:xfrm>
            <a:off x="1297500" y="1883425"/>
            <a:ext cx="7038900" cy="914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Transposition ciphers reorder units of plaintext (typically characters or groups of characters) according to a regular system to produce a ciphertext which is a permutation of the plaintext.</a:t>
            </a:r>
            <a:endParaRPr/>
          </a:p>
        </p:txBody>
      </p:sp>
      <p:sp>
        <p:nvSpPr>
          <p:cNvPr id="598" name="Google Shape;598;p58"/>
          <p:cNvSpPr txBox="1"/>
          <p:nvPr>
            <p:ph idx="1" type="body"/>
          </p:nvPr>
        </p:nvSpPr>
        <p:spPr>
          <a:xfrm>
            <a:off x="1297500" y="2924200"/>
            <a:ext cx="7038900" cy="10716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Differs from substitution cypher (Caesar’s and RSA) where the former changes the plaintext  unit themselves based on formula calculation, this kind of cypher merely change the position of the unit while keeping the unit composition the same</a:t>
            </a:r>
            <a:endParaRPr/>
          </a:p>
        </p:txBody>
      </p:sp>
      <p:sp>
        <p:nvSpPr>
          <p:cNvPr id="599" name="Google Shape;599;p58"/>
          <p:cNvSpPr txBox="1"/>
          <p:nvPr>
            <p:ph idx="1" type="body"/>
          </p:nvPr>
        </p:nvSpPr>
        <p:spPr>
          <a:xfrm>
            <a:off x="1297500" y="4122475"/>
            <a:ext cx="7038900" cy="3873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The first recorded instance of transposition cypher is with the Spartan scytale</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95"/>
                                        </p:tgtEl>
                                        <p:attrNameLst>
                                          <p:attrName>style.visibility</p:attrName>
                                        </p:attrNameLst>
                                      </p:cBhvr>
                                      <p:to>
                                        <p:strVal val="visible"/>
                                      </p:to>
                                    </p:set>
                                    <p:animEffect filter="fade" transition="in">
                                      <p:cBhvr>
                                        <p:cTn dur="1000"/>
                                        <p:tgtEl>
                                          <p:spTgt spid="59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96"/>
                                        </p:tgtEl>
                                        <p:attrNameLst>
                                          <p:attrName>style.visibility</p:attrName>
                                        </p:attrNameLst>
                                      </p:cBhvr>
                                      <p:to>
                                        <p:strVal val="visible"/>
                                      </p:to>
                                    </p:set>
                                    <p:animEffect filter="fade" transition="in">
                                      <p:cBhvr>
                                        <p:cTn dur="1000"/>
                                        <p:tgtEl>
                                          <p:spTgt spid="59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97"/>
                                        </p:tgtEl>
                                        <p:attrNameLst>
                                          <p:attrName>style.visibility</p:attrName>
                                        </p:attrNameLst>
                                      </p:cBhvr>
                                      <p:to>
                                        <p:strVal val="visible"/>
                                      </p:to>
                                    </p:set>
                                    <p:animEffect filter="fade" transition="in">
                                      <p:cBhvr>
                                        <p:cTn dur="1000"/>
                                        <p:tgtEl>
                                          <p:spTgt spid="59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98"/>
                                        </p:tgtEl>
                                        <p:attrNameLst>
                                          <p:attrName>style.visibility</p:attrName>
                                        </p:attrNameLst>
                                      </p:cBhvr>
                                      <p:to>
                                        <p:strVal val="visible"/>
                                      </p:to>
                                    </p:set>
                                    <p:animEffect filter="fade" transition="in">
                                      <p:cBhvr>
                                        <p:cTn dur="1000"/>
                                        <p:tgtEl>
                                          <p:spTgt spid="59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99"/>
                                        </p:tgtEl>
                                        <p:attrNameLst>
                                          <p:attrName>style.visibility</p:attrName>
                                        </p:attrNameLst>
                                      </p:cBhvr>
                                      <p:to>
                                        <p:strVal val="visible"/>
                                      </p:to>
                                    </p:set>
                                    <p:animEffect filter="fade" transition="in">
                                      <p:cBhvr>
                                        <p:cTn dur="1000"/>
                                        <p:tgtEl>
                                          <p:spTgt spid="59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3" name="Shape 603"/>
        <p:cNvGrpSpPr/>
        <p:nvPr/>
      </p:nvGrpSpPr>
      <p:grpSpPr>
        <a:xfrm>
          <a:off x="0" y="0"/>
          <a:ext cx="0" cy="0"/>
          <a:chOff x="0" y="0"/>
          <a:chExt cx="0" cy="0"/>
        </a:xfrm>
      </p:grpSpPr>
      <p:pic>
        <p:nvPicPr>
          <p:cNvPr id="604" name="Google Shape;604;p59"/>
          <p:cNvPicPr preferRelativeResize="0"/>
          <p:nvPr/>
        </p:nvPicPr>
        <p:blipFill>
          <a:blip r:embed="rId3">
            <a:alphaModFix/>
          </a:blip>
          <a:stretch>
            <a:fillRect/>
          </a:stretch>
        </p:blipFill>
        <p:spPr>
          <a:xfrm>
            <a:off x="2624750" y="2956263"/>
            <a:ext cx="3400425" cy="1990725"/>
          </a:xfrm>
          <a:prstGeom prst="rect">
            <a:avLst/>
          </a:prstGeom>
          <a:noFill/>
          <a:ln>
            <a:noFill/>
          </a:ln>
        </p:spPr>
      </p:pic>
      <p:pic>
        <p:nvPicPr>
          <p:cNvPr id="605" name="Google Shape;605;p59"/>
          <p:cNvPicPr preferRelativeResize="0"/>
          <p:nvPr/>
        </p:nvPicPr>
        <p:blipFill>
          <a:blip r:embed="rId4">
            <a:alphaModFix/>
          </a:blip>
          <a:stretch>
            <a:fillRect/>
          </a:stretch>
        </p:blipFill>
        <p:spPr>
          <a:xfrm rot="1057065">
            <a:off x="1707450" y="321025"/>
            <a:ext cx="4945948" cy="282672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5"/>
                                        </p:tgtEl>
                                        <p:attrNameLst>
                                          <p:attrName>style.visibility</p:attrName>
                                        </p:attrNameLst>
                                      </p:cBhvr>
                                      <p:to>
                                        <p:strVal val="visible"/>
                                      </p:to>
                                    </p:set>
                                    <p:animEffect filter="fade" transition="in">
                                      <p:cBhvr>
                                        <p:cTn dur="1000"/>
                                        <p:tgtEl>
                                          <p:spTgt spid="60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4"/>
                                        </p:tgtEl>
                                        <p:attrNameLst>
                                          <p:attrName>style.visibility</p:attrName>
                                        </p:attrNameLst>
                                      </p:cBhvr>
                                      <p:to>
                                        <p:strVal val="visible"/>
                                      </p:to>
                                    </p:set>
                                    <p:animEffect filter="fade" transition="in">
                                      <p:cBhvr>
                                        <p:cTn dur="1000"/>
                                        <p:tgtEl>
                                          <p:spTgt spid="60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9" name="Shape 609"/>
        <p:cNvGrpSpPr/>
        <p:nvPr/>
      </p:nvGrpSpPr>
      <p:grpSpPr>
        <a:xfrm>
          <a:off x="0" y="0"/>
          <a:ext cx="0" cy="0"/>
          <a:chOff x="0" y="0"/>
          <a:chExt cx="0" cy="0"/>
        </a:xfrm>
      </p:grpSpPr>
      <p:sp>
        <p:nvSpPr>
          <p:cNvPr id="610" name="Google Shape;610;p60"/>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How it works</a:t>
            </a:r>
            <a:endParaRPr/>
          </a:p>
        </p:txBody>
      </p:sp>
      <p:graphicFrame>
        <p:nvGraphicFramePr>
          <p:cNvPr id="611" name="Google Shape;611;p60"/>
          <p:cNvGraphicFramePr/>
          <p:nvPr/>
        </p:nvGraphicFramePr>
        <p:xfrm>
          <a:off x="1297500" y="1193675"/>
          <a:ext cx="3000000" cy="3000000"/>
        </p:xfrm>
        <a:graphic>
          <a:graphicData uri="http://schemas.openxmlformats.org/drawingml/2006/table">
            <a:tbl>
              <a:tblPr>
                <a:noFill/>
                <a:tableStyleId>{E411E89E-CD07-40C0-A447-2C83C039E8EA}</a:tableStyleId>
              </a:tblPr>
              <a:tblGrid>
                <a:gridCol w="3619500"/>
                <a:gridCol w="3619500"/>
              </a:tblGrid>
              <a:tr h="353875">
                <a:tc>
                  <a:txBody>
                    <a:bodyPr/>
                    <a:lstStyle/>
                    <a:p>
                      <a:pPr indent="0" lvl="0" marL="0" rtl="0" algn="ctr">
                        <a:spcBef>
                          <a:spcPts val="0"/>
                        </a:spcBef>
                        <a:spcAft>
                          <a:spcPts val="0"/>
                        </a:spcAft>
                        <a:buNone/>
                      </a:pPr>
                      <a:r>
                        <a:rPr b="1" lang="en">
                          <a:solidFill>
                            <a:schemeClr val="accent1"/>
                          </a:solidFill>
                        </a:rPr>
                        <a:t>ENCRYPTION</a:t>
                      </a:r>
                      <a:endParaRPr b="1">
                        <a:solidFill>
                          <a:schemeClr val="accent1"/>
                        </a:solidFill>
                      </a:endParaRPr>
                    </a:p>
                  </a:txBody>
                  <a:tcPr marT="91425" marB="91425" marR="91425" marL="91425">
                    <a:solidFill>
                      <a:srgbClr val="CFE2F3"/>
                    </a:solidFill>
                  </a:tcPr>
                </a:tc>
                <a:tc>
                  <a:txBody>
                    <a:bodyPr/>
                    <a:lstStyle/>
                    <a:p>
                      <a:pPr indent="0" lvl="0" marL="0" rtl="0" algn="ctr">
                        <a:spcBef>
                          <a:spcPts val="0"/>
                        </a:spcBef>
                        <a:spcAft>
                          <a:spcPts val="0"/>
                        </a:spcAft>
                        <a:buNone/>
                      </a:pPr>
                      <a:r>
                        <a:rPr b="1" lang="en">
                          <a:solidFill>
                            <a:schemeClr val="accent1"/>
                          </a:solidFill>
                        </a:rPr>
                        <a:t>DE</a:t>
                      </a:r>
                      <a:r>
                        <a:rPr b="1" lang="en">
                          <a:solidFill>
                            <a:schemeClr val="accent1"/>
                          </a:solidFill>
                        </a:rPr>
                        <a:t>CRYPTION</a:t>
                      </a:r>
                      <a:endParaRPr/>
                    </a:p>
                  </a:txBody>
                  <a:tcPr marT="91425" marB="91425" marR="91425" marL="91425">
                    <a:solidFill>
                      <a:srgbClr val="CFE2F3"/>
                    </a:solidFill>
                  </a:tcPr>
                </a:tc>
              </a:tr>
              <a:tr h="3279600">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bl>
          </a:graphicData>
        </a:graphic>
      </p:graphicFrame>
      <p:sp>
        <p:nvSpPr>
          <p:cNvPr id="612" name="Google Shape;612;p60"/>
          <p:cNvSpPr txBox="1"/>
          <p:nvPr/>
        </p:nvSpPr>
        <p:spPr>
          <a:xfrm>
            <a:off x="1476025" y="1735300"/>
            <a:ext cx="3000000" cy="384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1300">
                <a:solidFill>
                  <a:schemeClr val="lt2"/>
                </a:solidFill>
                <a:latin typeface="Lato"/>
                <a:ea typeface="Lato"/>
                <a:cs typeface="Lato"/>
                <a:sym typeface="Lato"/>
              </a:rPr>
              <a:t>Step 1: Get message and keyword</a:t>
            </a:r>
            <a:endParaRPr sz="1300">
              <a:solidFill>
                <a:schemeClr val="lt2"/>
              </a:solidFill>
              <a:latin typeface="Lato"/>
              <a:ea typeface="Lato"/>
              <a:cs typeface="Lato"/>
              <a:sym typeface="Lato"/>
            </a:endParaRPr>
          </a:p>
        </p:txBody>
      </p:sp>
      <p:sp>
        <p:nvSpPr>
          <p:cNvPr id="613" name="Google Shape;613;p60"/>
          <p:cNvSpPr txBox="1"/>
          <p:nvPr/>
        </p:nvSpPr>
        <p:spPr>
          <a:xfrm>
            <a:off x="1476025" y="2120200"/>
            <a:ext cx="3453300" cy="615000"/>
          </a:xfrm>
          <a:prstGeom prst="rect">
            <a:avLst/>
          </a:prstGeom>
          <a:noFill/>
          <a:ln>
            <a:noFill/>
          </a:ln>
        </p:spPr>
        <p:txBody>
          <a:bodyPr anchorCtr="0" anchor="t" bIns="91425" lIns="91425" spcFirstLastPara="1" rIns="91425" wrap="square" tIns="91425">
            <a:spAutoFit/>
          </a:bodyPr>
          <a:lstStyle/>
          <a:p>
            <a:pPr indent="-542925" lvl="0" marL="542925" rtl="0" algn="l">
              <a:lnSpc>
                <a:spcPct val="115000"/>
              </a:lnSpc>
              <a:spcBef>
                <a:spcPts val="0"/>
              </a:spcBef>
              <a:spcAft>
                <a:spcPts val="1200"/>
              </a:spcAft>
              <a:buNone/>
            </a:pPr>
            <a:r>
              <a:rPr lang="en" sz="1300">
                <a:solidFill>
                  <a:schemeClr val="lt2"/>
                </a:solidFill>
                <a:latin typeface="Lato"/>
                <a:ea typeface="Lato"/>
                <a:cs typeface="Lato"/>
                <a:sym typeface="Lato"/>
              </a:rPr>
              <a:t>Step 2: Get the length of the message and keyword</a:t>
            </a:r>
            <a:endParaRPr sz="1300">
              <a:solidFill>
                <a:schemeClr val="lt2"/>
              </a:solidFill>
              <a:latin typeface="Lato"/>
              <a:ea typeface="Lato"/>
              <a:cs typeface="Lato"/>
              <a:sym typeface="Lato"/>
            </a:endParaRPr>
          </a:p>
        </p:txBody>
      </p:sp>
      <p:sp>
        <p:nvSpPr>
          <p:cNvPr id="614" name="Google Shape;614;p60"/>
          <p:cNvSpPr txBox="1"/>
          <p:nvPr/>
        </p:nvSpPr>
        <p:spPr>
          <a:xfrm>
            <a:off x="1476025" y="2735200"/>
            <a:ext cx="3000000" cy="384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1300">
                <a:solidFill>
                  <a:schemeClr val="lt2"/>
                </a:solidFill>
                <a:latin typeface="Lato"/>
                <a:ea typeface="Lato"/>
                <a:cs typeface="Lato"/>
                <a:sym typeface="Lato"/>
              </a:rPr>
              <a:t>Step 3: Get the row and column lengths</a:t>
            </a:r>
            <a:endParaRPr sz="1300">
              <a:solidFill>
                <a:schemeClr val="lt2"/>
              </a:solidFill>
              <a:latin typeface="Lato"/>
              <a:ea typeface="Lato"/>
              <a:cs typeface="Lato"/>
              <a:sym typeface="Lato"/>
            </a:endParaRPr>
          </a:p>
        </p:txBody>
      </p:sp>
      <p:sp>
        <p:nvSpPr>
          <p:cNvPr id="615" name="Google Shape;615;p60"/>
          <p:cNvSpPr txBox="1"/>
          <p:nvPr/>
        </p:nvSpPr>
        <p:spPr>
          <a:xfrm>
            <a:off x="1476025" y="3120100"/>
            <a:ext cx="3453300" cy="615000"/>
          </a:xfrm>
          <a:prstGeom prst="rect">
            <a:avLst/>
          </a:prstGeom>
          <a:noFill/>
          <a:ln>
            <a:noFill/>
          </a:ln>
        </p:spPr>
        <p:txBody>
          <a:bodyPr anchorCtr="0" anchor="t" bIns="91425" lIns="91425" spcFirstLastPara="1" rIns="91425" wrap="square" tIns="91425">
            <a:spAutoFit/>
          </a:bodyPr>
          <a:lstStyle/>
          <a:p>
            <a:pPr indent="-514350" lvl="0" marL="514350" rtl="0" algn="l">
              <a:lnSpc>
                <a:spcPct val="115000"/>
              </a:lnSpc>
              <a:spcBef>
                <a:spcPts val="0"/>
              </a:spcBef>
              <a:spcAft>
                <a:spcPts val="1200"/>
              </a:spcAft>
              <a:buNone/>
            </a:pPr>
            <a:r>
              <a:rPr lang="en" sz="1300">
                <a:solidFill>
                  <a:schemeClr val="lt2"/>
                </a:solidFill>
                <a:latin typeface="Lato"/>
                <a:ea typeface="Lato"/>
                <a:cs typeface="Lato"/>
                <a:sym typeface="Lato"/>
              </a:rPr>
              <a:t>Step 4: Create a matrix and insert the message in the matrix</a:t>
            </a:r>
            <a:endParaRPr sz="1300">
              <a:solidFill>
                <a:schemeClr val="lt2"/>
              </a:solidFill>
              <a:latin typeface="Lato"/>
              <a:ea typeface="Lato"/>
              <a:cs typeface="Lato"/>
              <a:sym typeface="Lato"/>
            </a:endParaRPr>
          </a:p>
        </p:txBody>
      </p:sp>
      <p:sp>
        <p:nvSpPr>
          <p:cNvPr id="616" name="Google Shape;616;p60"/>
          <p:cNvSpPr txBox="1"/>
          <p:nvPr/>
        </p:nvSpPr>
        <p:spPr>
          <a:xfrm>
            <a:off x="1476025" y="3735100"/>
            <a:ext cx="3453300" cy="615000"/>
          </a:xfrm>
          <a:prstGeom prst="rect">
            <a:avLst/>
          </a:prstGeom>
          <a:noFill/>
          <a:ln>
            <a:noFill/>
          </a:ln>
        </p:spPr>
        <p:txBody>
          <a:bodyPr anchorCtr="0" anchor="t" bIns="91425" lIns="91425" spcFirstLastPara="1" rIns="91425" wrap="square" tIns="91425">
            <a:spAutoFit/>
          </a:bodyPr>
          <a:lstStyle/>
          <a:p>
            <a:pPr indent="-542925" lvl="0" marL="542925" rtl="0" algn="l">
              <a:lnSpc>
                <a:spcPct val="115000"/>
              </a:lnSpc>
              <a:spcBef>
                <a:spcPts val="0"/>
              </a:spcBef>
              <a:spcAft>
                <a:spcPts val="1200"/>
              </a:spcAft>
              <a:buNone/>
            </a:pPr>
            <a:r>
              <a:rPr lang="en" sz="1300">
                <a:solidFill>
                  <a:schemeClr val="lt2"/>
                </a:solidFill>
                <a:latin typeface="Lato"/>
                <a:ea typeface="Lato"/>
                <a:cs typeface="Lato"/>
                <a:sym typeface="Lato"/>
              </a:rPr>
              <a:t>Step 5: Rearrange the columns according to alphabetical order of the keyword</a:t>
            </a:r>
            <a:endParaRPr sz="1300">
              <a:solidFill>
                <a:schemeClr val="lt2"/>
              </a:solidFill>
              <a:latin typeface="Lato"/>
              <a:ea typeface="Lato"/>
              <a:cs typeface="Lato"/>
              <a:sym typeface="Lato"/>
            </a:endParaRPr>
          </a:p>
        </p:txBody>
      </p:sp>
      <p:sp>
        <p:nvSpPr>
          <p:cNvPr id="617" name="Google Shape;617;p60"/>
          <p:cNvSpPr txBox="1"/>
          <p:nvPr/>
        </p:nvSpPr>
        <p:spPr>
          <a:xfrm>
            <a:off x="1476025" y="4350100"/>
            <a:ext cx="4231500" cy="384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1300">
                <a:solidFill>
                  <a:schemeClr val="lt2"/>
                </a:solidFill>
                <a:latin typeface="Lato"/>
                <a:ea typeface="Lato"/>
                <a:cs typeface="Lato"/>
                <a:sym typeface="Lato"/>
              </a:rPr>
              <a:t>Step 6: Output each column of the matrix</a:t>
            </a:r>
            <a:endParaRPr sz="1300">
              <a:solidFill>
                <a:schemeClr val="lt2"/>
              </a:solidFill>
              <a:latin typeface="Lato"/>
              <a:ea typeface="Lato"/>
              <a:cs typeface="Lato"/>
              <a:sym typeface="Lato"/>
            </a:endParaRPr>
          </a:p>
        </p:txBody>
      </p:sp>
      <p:sp>
        <p:nvSpPr>
          <p:cNvPr id="618" name="Google Shape;618;p60"/>
          <p:cNvSpPr txBox="1"/>
          <p:nvPr/>
        </p:nvSpPr>
        <p:spPr>
          <a:xfrm>
            <a:off x="5065625" y="1735300"/>
            <a:ext cx="3000000" cy="384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1300">
                <a:solidFill>
                  <a:schemeClr val="lt2"/>
                </a:solidFill>
                <a:latin typeface="Lato"/>
                <a:ea typeface="Lato"/>
                <a:cs typeface="Lato"/>
                <a:sym typeface="Lato"/>
              </a:rPr>
              <a:t>Step 1: Get message and keyword</a:t>
            </a:r>
            <a:endParaRPr sz="1300">
              <a:solidFill>
                <a:schemeClr val="lt2"/>
              </a:solidFill>
              <a:latin typeface="Lato"/>
              <a:ea typeface="Lato"/>
              <a:cs typeface="Lato"/>
              <a:sym typeface="Lato"/>
            </a:endParaRPr>
          </a:p>
        </p:txBody>
      </p:sp>
      <p:sp>
        <p:nvSpPr>
          <p:cNvPr id="619" name="Google Shape;619;p60"/>
          <p:cNvSpPr txBox="1"/>
          <p:nvPr/>
        </p:nvSpPr>
        <p:spPr>
          <a:xfrm>
            <a:off x="5065625" y="2120200"/>
            <a:ext cx="3453300" cy="615000"/>
          </a:xfrm>
          <a:prstGeom prst="rect">
            <a:avLst/>
          </a:prstGeom>
          <a:noFill/>
          <a:ln>
            <a:noFill/>
          </a:ln>
        </p:spPr>
        <p:txBody>
          <a:bodyPr anchorCtr="0" anchor="t" bIns="91425" lIns="91425" spcFirstLastPara="1" rIns="91425" wrap="square" tIns="91425">
            <a:spAutoFit/>
          </a:bodyPr>
          <a:lstStyle/>
          <a:p>
            <a:pPr indent="-542925" lvl="0" marL="542925" rtl="0" algn="l">
              <a:lnSpc>
                <a:spcPct val="115000"/>
              </a:lnSpc>
              <a:spcBef>
                <a:spcPts val="0"/>
              </a:spcBef>
              <a:spcAft>
                <a:spcPts val="1200"/>
              </a:spcAft>
              <a:buNone/>
            </a:pPr>
            <a:r>
              <a:rPr lang="en" sz="1300">
                <a:solidFill>
                  <a:schemeClr val="lt2"/>
                </a:solidFill>
                <a:latin typeface="Lato"/>
                <a:ea typeface="Lato"/>
                <a:cs typeface="Lato"/>
                <a:sym typeface="Lato"/>
              </a:rPr>
              <a:t>Step 2: Get the length of the message and keyword</a:t>
            </a:r>
            <a:endParaRPr sz="1300">
              <a:solidFill>
                <a:schemeClr val="lt2"/>
              </a:solidFill>
              <a:latin typeface="Lato"/>
              <a:ea typeface="Lato"/>
              <a:cs typeface="Lato"/>
              <a:sym typeface="Lato"/>
            </a:endParaRPr>
          </a:p>
        </p:txBody>
      </p:sp>
      <p:sp>
        <p:nvSpPr>
          <p:cNvPr id="620" name="Google Shape;620;p60"/>
          <p:cNvSpPr txBox="1"/>
          <p:nvPr/>
        </p:nvSpPr>
        <p:spPr>
          <a:xfrm>
            <a:off x="5065625" y="2735200"/>
            <a:ext cx="3000000" cy="384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1300">
                <a:solidFill>
                  <a:schemeClr val="lt2"/>
                </a:solidFill>
                <a:latin typeface="Lato"/>
                <a:ea typeface="Lato"/>
                <a:cs typeface="Lato"/>
                <a:sym typeface="Lato"/>
              </a:rPr>
              <a:t>Step 3: Get the row and column lengths</a:t>
            </a:r>
            <a:endParaRPr sz="1300">
              <a:solidFill>
                <a:schemeClr val="lt2"/>
              </a:solidFill>
              <a:latin typeface="Lato"/>
              <a:ea typeface="Lato"/>
              <a:cs typeface="Lato"/>
              <a:sym typeface="Lato"/>
            </a:endParaRPr>
          </a:p>
        </p:txBody>
      </p:sp>
      <p:sp>
        <p:nvSpPr>
          <p:cNvPr id="621" name="Google Shape;621;p60"/>
          <p:cNvSpPr txBox="1"/>
          <p:nvPr/>
        </p:nvSpPr>
        <p:spPr>
          <a:xfrm>
            <a:off x="5065625" y="3120100"/>
            <a:ext cx="3453300" cy="615000"/>
          </a:xfrm>
          <a:prstGeom prst="rect">
            <a:avLst/>
          </a:prstGeom>
          <a:noFill/>
          <a:ln>
            <a:noFill/>
          </a:ln>
        </p:spPr>
        <p:txBody>
          <a:bodyPr anchorCtr="0" anchor="t" bIns="91425" lIns="91425" spcFirstLastPara="1" rIns="91425" wrap="square" tIns="91425">
            <a:spAutoFit/>
          </a:bodyPr>
          <a:lstStyle/>
          <a:p>
            <a:pPr indent="-514350" lvl="0" marL="514350" rtl="0" algn="l">
              <a:lnSpc>
                <a:spcPct val="115000"/>
              </a:lnSpc>
              <a:spcBef>
                <a:spcPts val="0"/>
              </a:spcBef>
              <a:spcAft>
                <a:spcPts val="1200"/>
              </a:spcAft>
              <a:buNone/>
            </a:pPr>
            <a:r>
              <a:rPr lang="en" sz="1300">
                <a:solidFill>
                  <a:schemeClr val="lt2"/>
                </a:solidFill>
                <a:latin typeface="Lato"/>
                <a:ea typeface="Lato"/>
                <a:cs typeface="Lato"/>
                <a:sym typeface="Lato"/>
              </a:rPr>
              <a:t>Step 4: Create a matrix and insert the message in the matrix</a:t>
            </a:r>
            <a:endParaRPr sz="1300">
              <a:solidFill>
                <a:schemeClr val="lt2"/>
              </a:solidFill>
              <a:latin typeface="Lato"/>
              <a:ea typeface="Lato"/>
              <a:cs typeface="Lato"/>
              <a:sym typeface="Lato"/>
            </a:endParaRPr>
          </a:p>
        </p:txBody>
      </p:sp>
      <p:sp>
        <p:nvSpPr>
          <p:cNvPr id="622" name="Google Shape;622;p60"/>
          <p:cNvSpPr txBox="1"/>
          <p:nvPr/>
        </p:nvSpPr>
        <p:spPr>
          <a:xfrm>
            <a:off x="5065625" y="3735100"/>
            <a:ext cx="3453300" cy="615000"/>
          </a:xfrm>
          <a:prstGeom prst="rect">
            <a:avLst/>
          </a:prstGeom>
          <a:noFill/>
          <a:ln>
            <a:noFill/>
          </a:ln>
        </p:spPr>
        <p:txBody>
          <a:bodyPr anchorCtr="0" anchor="t" bIns="91425" lIns="91425" spcFirstLastPara="1" rIns="91425" wrap="square" tIns="91425">
            <a:spAutoFit/>
          </a:bodyPr>
          <a:lstStyle/>
          <a:p>
            <a:pPr indent="-542925" lvl="0" marL="542925" rtl="0" algn="l">
              <a:lnSpc>
                <a:spcPct val="115000"/>
              </a:lnSpc>
              <a:spcBef>
                <a:spcPts val="0"/>
              </a:spcBef>
              <a:spcAft>
                <a:spcPts val="1200"/>
              </a:spcAft>
              <a:buNone/>
            </a:pPr>
            <a:r>
              <a:rPr lang="en" sz="1300">
                <a:solidFill>
                  <a:schemeClr val="lt2"/>
                </a:solidFill>
                <a:latin typeface="Lato"/>
                <a:ea typeface="Lato"/>
                <a:cs typeface="Lato"/>
                <a:sym typeface="Lato"/>
              </a:rPr>
              <a:t>Step 5: Rearrange the columns according to the keyword</a:t>
            </a:r>
            <a:endParaRPr sz="1300">
              <a:solidFill>
                <a:schemeClr val="lt2"/>
              </a:solidFill>
              <a:latin typeface="Lato"/>
              <a:ea typeface="Lato"/>
              <a:cs typeface="Lato"/>
              <a:sym typeface="Lato"/>
            </a:endParaRPr>
          </a:p>
        </p:txBody>
      </p:sp>
      <p:sp>
        <p:nvSpPr>
          <p:cNvPr id="623" name="Google Shape;623;p60"/>
          <p:cNvSpPr txBox="1"/>
          <p:nvPr/>
        </p:nvSpPr>
        <p:spPr>
          <a:xfrm>
            <a:off x="5065625" y="4350100"/>
            <a:ext cx="4231500" cy="384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1300">
                <a:solidFill>
                  <a:schemeClr val="lt2"/>
                </a:solidFill>
                <a:latin typeface="Lato"/>
                <a:ea typeface="Lato"/>
                <a:cs typeface="Lato"/>
                <a:sym typeface="Lato"/>
              </a:rPr>
              <a:t>Step 6: Output each row of the matrix</a:t>
            </a:r>
            <a:endParaRPr sz="1300">
              <a:solidFill>
                <a:schemeClr val="lt2"/>
              </a:solidFill>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10"/>
                                        </p:tgtEl>
                                        <p:attrNameLst>
                                          <p:attrName>style.visibility</p:attrName>
                                        </p:attrNameLst>
                                      </p:cBhvr>
                                      <p:to>
                                        <p:strVal val="visible"/>
                                      </p:to>
                                    </p:set>
                                    <p:animEffect filter="fade" transition="in">
                                      <p:cBhvr>
                                        <p:cTn dur="1000"/>
                                        <p:tgtEl>
                                          <p:spTgt spid="61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11"/>
                                        </p:tgtEl>
                                        <p:attrNameLst>
                                          <p:attrName>style.visibility</p:attrName>
                                        </p:attrNameLst>
                                      </p:cBhvr>
                                      <p:to>
                                        <p:strVal val="visible"/>
                                      </p:to>
                                    </p:set>
                                    <p:animEffect filter="fade" transition="in">
                                      <p:cBhvr>
                                        <p:cTn dur="1000"/>
                                        <p:tgtEl>
                                          <p:spTgt spid="61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12"/>
                                        </p:tgtEl>
                                        <p:attrNameLst>
                                          <p:attrName>style.visibility</p:attrName>
                                        </p:attrNameLst>
                                      </p:cBhvr>
                                      <p:to>
                                        <p:strVal val="visible"/>
                                      </p:to>
                                    </p:set>
                                    <p:animEffect filter="fade" transition="in">
                                      <p:cBhvr>
                                        <p:cTn dur="1000"/>
                                        <p:tgtEl>
                                          <p:spTgt spid="61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13"/>
                                        </p:tgtEl>
                                        <p:attrNameLst>
                                          <p:attrName>style.visibility</p:attrName>
                                        </p:attrNameLst>
                                      </p:cBhvr>
                                      <p:to>
                                        <p:strVal val="visible"/>
                                      </p:to>
                                    </p:set>
                                    <p:animEffect filter="fade" transition="in">
                                      <p:cBhvr>
                                        <p:cTn dur="1000"/>
                                        <p:tgtEl>
                                          <p:spTgt spid="61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14"/>
                                        </p:tgtEl>
                                        <p:attrNameLst>
                                          <p:attrName>style.visibility</p:attrName>
                                        </p:attrNameLst>
                                      </p:cBhvr>
                                      <p:to>
                                        <p:strVal val="visible"/>
                                      </p:to>
                                    </p:set>
                                    <p:animEffect filter="fade" transition="in">
                                      <p:cBhvr>
                                        <p:cTn dur="1000"/>
                                        <p:tgtEl>
                                          <p:spTgt spid="61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15"/>
                                        </p:tgtEl>
                                        <p:attrNameLst>
                                          <p:attrName>style.visibility</p:attrName>
                                        </p:attrNameLst>
                                      </p:cBhvr>
                                      <p:to>
                                        <p:strVal val="visible"/>
                                      </p:to>
                                    </p:set>
                                    <p:animEffect filter="fade" transition="in">
                                      <p:cBhvr>
                                        <p:cTn dur="1000"/>
                                        <p:tgtEl>
                                          <p:spTgt spid="61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16"/>
                                        </p:tgtEl>
                                        <p:attrNameLst>
                                          <p:attrName>style.visibility</p:attrName>
                                        </p:attrNameLst>
                                      </p:cBhvr>
                                      <p:to>
                                        <p:strVal val="visible"/>
                                      </p:to>
                                    </p:set>
                                    <p:animEffect filter="fade" transition="in">
                                      <p:cBhvr>
                                        <p:cTn dur="1000"/>
                                        <p:tgtEl>
                                          <p:spTgt spid="61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17"/>
                                        </p:tgtEl>
                                        <p:attrNameLst>
                                          <p:attrName>style.visibility</p:attrName>
                                        </p:attrNameLst>
                                      </p:cBhvr>
                                      <p:to>
                                        <p:strVal val="visible"/>
                                      </p:to>
                                    </p:set>
                                    <p:animEffect filter="fade" transition="in">
                                      <p:cBhvr>
                                        <p:cTn dur="1000"/>
                                        <p:tgtEl>
                                          <p:spTgt spid="61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18"/>
                                        </p:tgtEl>
                                        <p:attrNameLst>
                                          <p:attrName>style.visibility</p:attrName>
                                        </p:attrNameLst>
                                      </p:cBhvr>
                                      <p:to>
                                        <p:strVal val="visible"/>
                                      </p:to>
                                    </p:set>
                                    <p:animEffect filter="fade" transition="in">
                                      <p:cBhvr>
                                        <p:cTn dur="1000"/>
                                        <p:tgtEl>
                                          <p:spTgt spid="61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19"/>
                                        </p:tgtEl>
                                        <p:attrNameLst>
                                          <p:attrName>style.visibility</p:attrName>
                                        </p:attrNameLst>
                                      </p:cBhvr>
                                      <p:to>
                                        <p:strVal val="visible"/>
                                      </p:to>
                                    </p:set>
                                    <p:animEffect filter="fade" transition="in">
                                      <p:cBhvr>
                                        <p:cTn dur="1000"/>
                                        <p:tgtEl>
                                          <p:spTgt spid="61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0"/>
                                        </p:tgtEl>
                                        <p:attrNameLst>
                                          <p:attrName>style.visibility</p:attrName>
                                        </p:attrNameLst>
                                      </p:cBhvr>
                                      <p:to>
                                        <p:strVal val="visible"/>
                                      </p:to>
                                    </p:set>
                                    <p:animEffect filter="fade" transition="in">
                                      <p:cBhvr>
                                        <p:cTn dur="1000"/>
                                        <p:tgtEl>
                                          <p:spTgt spid="62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1"/>
                                        </p:tgtEl>
                                        <p:attrNameLst>
                                          <p:attrName>style.visibility</p:attrName>
                                        </p:attrNameLst>
                                      </p:cBhvr>
                                      <p:to>
                                        <p:strVal val="visible"/>
                                      </p:to>
                                    </p:set>
                                    <p:animEffect filter="fade" transition="in">
                                      <p:cBhvr>
                                        <p:cTn dur="1000"/>
                                        <p:tgtEl>
                                          <p:spTgt spid="62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2"/>
                                        </p:tgtEl>
                                        <p:attrNameLst>
                                          <p:attrName>style.visibility</p:attrName>
                                        </p:attrNameLst>
                                      </p:cBhvr>
                                      <p:to>
                                        <p:strVal val="visible"/>
                                      </p:to>
                                    </p:set>
                                    <p:animEffect filter="fade" transition="in">
                                      <p:cBhvr>
                                        <p:cTn dur="1000"/>
                                        <p:tgtEl>
                                          <p:spTgt spid="62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3"/>
                                        </p:tgtEl>
                                        <p:attrNameLst>
                                          <p:attrName>style.visibility</p:attrName>
                                        </p:attrNameLst>
                                      </p:cBhvr>
                                      <p:to>
                                        <p:strVal val="visible"/>
                                      </p:to>
                                    </p:set>
                                    <p:animEffect filter="fade" transition="in">
                                      <p:cBhvr>
                                        <p:cTn dur="1000"/>
                                        <p:tgtEl>
                                          <p:spTgt spid="62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7" name="Shape 627"/>
        <p:cNvGrpSpPr/>
        <p:nvPr/>
      </p:nvGrpSpPr>
      <p:grpSpPr>
        <a:xfrm>
          <a:off x="0" y="0"/>
          <a:ext cx="0" cy="0"/>
          <a:chOff x="0" y="0"/>
          <a:chExt cx="0" cy="0"/>
        </a:xfrm>
      </p:grpSpPr>
      <p:sp>
        <p:nvSpPr>
          <p:cNvPr id="628" name="Google Shape;628;p61"/>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Simulation - Encryption</a:t>
            </a:r>
            <a:endParaRPr/>
          </a:p>
        </p:txBody>
      </p:sp>
      <p:sp>
        <p:nvSpPr>
          <p:cNvPr id="629" name="Google Shape;629;p61"/>
          <p:cNvSpPr txBox="1"/>
          <p:nvPr>
            <p:ph idx="1" type="body"/>
          </p:nvPr>
        </p:nvSpPr>
        <p:spPr>
          <a:xfrm>
            <a:off x="1243725" y="2571750"/>
            <a:ext cx="7038900" cy="635400"/>
          </a:xfrm>
          <a:prstGeom prst="rect">
            <a:avLst/>
          </a:prstGeom>
        </p:spPr>
        <p:txBody>
          <a:bodyPr anchorCtr="0" anchor="t" bIns="91425" lIns="91425" spcFirstLastPara="1" rIns="91425" wrap="square" tIns="91425">
            <a:normAutofit fontScale="25000" lnSpcReduction="20000"/>
          </a:bodyPr>
          <a:lstStyle/>
          <a:p>
            <a:pPr indent="0" lvl="0" marL="0" rtl="0" algn="l">
              <a:spcBef>
                <a:spcPts val="0"/>
              </a:spcBef>
              <a:spcAft>
                <a:spcPts val="1200"/>
              </a:spcAft>
              <a:buNone/>
            </a:pPr>
            <a:r>
              <a:rPr lang="en" sz="12000">
                <a:latin typeface="Arial"/>
                <a:ea typeface="Arial"/>
                <a:cs typeface="Arial"/>
                <a:sym typeface="Arial"/>
              </a:rPr>
              <a:t>Message: CRYPTOGRAPHY </a:t>
            </a:r>
            <a:endParaRPr/>
          </a:p>
        </p:txBody>
      </p:sp>
      <p:sp>
        <p:nvSpPr>
          <p:cNvPr id="630" name="Google Shape;630;p61"/>
          <p:cNvSpPr txBox="1"/>
          <p:nvPr/>
        </p:nvSpPr>
        <p:spPr>
          <a:xfrm>
            <a:off x="1297500" y="1307850"/>
            <a:ext cx="5473200" cy="492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2000">
                <a:solidFill>
                  <a:schemeClr val="lt2"/>
                </a:solidFill>
                <a:latin typeface="Lato"/>
                <a:ea typeface="Lato"/>
                <a:cs typeface="Lato"/>
                <a:sym typeface="Lato"/>
              </a:rPr>
              <a:t>Step 1: Get message and keyword</a:t>
            </a:r>
            <a:endParaRPr sz="2000">
              <a:solidFill>
                <a:schemeClr val="lt2"/>
              </a:solidFill>
            </a:endParaRPr>
          </a:p>
        </p:txBody>
      </p:sp>
      <p:sp>
        <p:nvSpPr>
          <p:cNvPr id="631" name="Google Shape;631;p61"/>
          <p:cNvSpPr txBox="1"/>
          <p:nvPr/>
        </p:nvSpPr>
        <p:spPr>
          <a:xfrm>
            <a:off x="1243725" y="3352775"/>
            <a:ext cx="3000000" cy="646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3000">
                <a:solidFill>
                  <a:schemeClr val="lt1"/>
                </a:solidFill>
              </a:rPr>
              <a:t>Keyword: CATS</a:t>
            </a:r>
            <a:endParaRPr sz="30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8"/>
                                        </p:tgtEl>
                                        <p:attrNameLst>
                                          <p:attrName>style.visibility</p:attrName>
                                        </p:attrNameLst>
                                      </p:cBhvr>
                                      <p:to>
                                        <p:strVal val="visible"/>
                                      </p:to>
                                    </p:set>
                                    <p:animEffect filter="fade" transition="in">
                                      <p:cBhvr>
                                        <p:cTn dur="1000"/>
                                        <p:tgtEl>
                                          <p:spTgt spid="62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30"/>
                                        </p:tgtEl>
                                        <p:attrNameLst>
                                          <p:attrName>style.visibility</p:attrName>
                                        </p:attrNameLst>
                                      </p:cBhvr>
                                      <p:to>
                                        <p:strVal val="visible"/>
                                      </p:to>
                                    </p:set>
                                    <p:animEffect filter="fade" transition="in">
                                      <p:cBhvr>
                                        <p:cTn dur="1000"/>
                                        <p:tgtEl>
                                          <p:spTgt spid="63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9"/>
                                        </p:tgtEl>
                                        <p:attrNameLst>
                                          <p:attrName>style.visibility</p:attrName>
                                        </p:attrNameLst>
                                      </p:cBhvr>
                                      <p:to>
                                        <p:strVal val="visible"/>
                                      </p:to>
                                    </p:set>
                                    <p:animEffect filter="fade" transition="in">
                                      <p:cBhvr>
                                        <p:cTn dur="1000"/>
                                        <p:tgtEl>
                                          <p:spTgt spid="62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31"/>
                                        </p:tgtEl>
                                        <p:attrNameLst>
                                          <p:attrName>style.visibility</p:attrName>
                                        </p:attrNameLst>
                                      </p:cBhvr>
                                      <p:to>
                                        <p:strVal val="visible"/>
                                      </p:to>
                                    </p:set>
                                    <p:animEffect filter="fade" transition="in">
                                      <p:cBhvr>
                                        <p:cTn dur="1000"/>
                                        <p:tgtEl>
                                          <p:spTgt spid="63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17"/>
          <p:cNvSpPr txBox="1"/>
          <p:nvPr>
            <p:ph type="title"/>
          </p:nvPr>
        </p:nvSpPr>
        <p:spPr>
          <a:xfrm>
            <a:off x="1297500" y="393750"/>
            <a:ext cx="7038900" cy="587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Cryptography Model - Bob &amp; Alice</a:t>
            </a:r>
            <a:endParaRPr b="1"/>
          </a:p>
        </p:txBody>
      </p:sp>
      <p:pic>
        <p:nvPicPr>
          <p:cNvPr id="169" name="Google Shape;169;p17"/>
          <p:cNvPicPr preferRelativeResize="0"/>
          <p:nvPr/>
        </p:nvPicPr>
        <p:blipFill>
          <a:blip r:embed="rId3">
            <a:alphaModFix/>
          </a:blip>
          <a:stretch>
            <a:fillRect/>
          </a:stretch>
        </p:blipFill>
        <p:spPr>
          <a:xfrm>
            <a:off x="1297500" y="1307850"/>
            <a:ext cx="7263161" cy="3530851"/>
          </a:xfrm>
          <a:prstGeom prst="rect">
            <a:avLst/>
          </a:prstGeom>
          <a:noFill/>
          <a:ln>
            <a:noFill/>
          </a:ln>
        </p:spPr>
      </p:pic>
      <p:pic>
        <p:nvPicPr>
          <p:cNvPr id="170" name="Google Shape;170;p17"/>
          <p:cNvPicPr preferRelativeResize="0"/>
          <p:nvPr/>
        </p:nvPicPr>
        <p:blipFill>
          <a:blip r:embed="rId4">
            <a:alphaModFix/>
          </a:blip>
          <a:stretch>
            <a:fillRect/>
          </a:stretch>
        </p:blipFill>
        <p:spPr>
          <a:xfrm flipH="1">
            <a:off x="6299500" y="2012700"/>
            <a:ext cx="809625" cy="895350"/>
          </a:xfrm>
          <a:prstGeom prst="rect">
            <a:avLst/>
          </a:prstGeom>
          <a:noFill/>
          <a:ln>
            <a:noFill/>
          </a:ln>
        </p:spPr>
      </p:pic>
      <p:grpSp>
        <p:nvGrpSpPr>
          <p:cNvPr id="171" name="Google Shape;171;p17"/>
          <p:cNvGrpSpPr/>
          <p:nvPr/>
        </p:nvGrpSpPr>
        <p:grpSpPr>
          <a:xfrm>
            <a:off x="6764425" y="1307850"/>
            <a:ext cx="1338700" cy="1893600"/>
            <a:chOff x="6764425" y="1307850"/>
            <a:chExt cx="1338700" cy="1893600"/>
          </a:xfrm>
        </p:grpSpPr>
        <p:pic>
          <p:nvPicPr>
            <p:cNvPr id="172" name="Google Shape;172;p17"/>
            <p:cNvPicPr preferRelativeResize="0"/>
            <p:nvPr/>
          </p:nvPicPr>
          <p:blipFill>
            <a:blip r:embed="rId5">
              <a:alphaModFix/>
            </a:blip>
            <a:stretch>
              <a:fillRect/>
            </a:stretch>
          </p:blipFill>
          <p:spPr>
            <a:xfrm>
              <a:off x="6764425" y="1307850"/>
              <a:ext cx="838200" cy="704850"/>
            </a:xfrm>
            <a:prstGeom prst="rect">
              <a:avLst/>
            </a:prstGeom>
            <a:noFill/>
            <a:ln>
              <a:noFill/>
            </a:ln>
          </p:spPr>
        </p:pic>
        <p:pic>
          <p:nvPicPr>
            <p:cNvPr id="173" name="Google Shape;173;p17"/>
            <p:cNvPicPr preferRelativeResize="0"/>
            <p:nvPr/>
          </p:nvPicPr>
          <p:blipFill>
            <a:blip r:embed="rId5">
              <a:alphaModFix/>
            </a:blip>
            <a:stretch>
              <a:fillRect/>
            </a:stretch>
          </p:blipFill>
          <p:spPr>
            <a:xfrm>
              <a:off x="7652500" y="1633788"/>
              <a:ext cx="450625" cy="378925"/>
            </a:xfrm>
            <a:prstGeom prst="rect">
              <a:avLst/>
            </a:prstGeom>
            <a:noFill/>
            <a:ln>
              <a:noFill/>
            </a:ln>
          </p:spPr>
        </p:pic>
        <p:pic>
          <p:nvPicPr>
            <p:cNvPr id="174" name="Google Shape;174;p17"/>
            <p:cNvPicPr preferRelativeResize="0"/>
            <p:nvPr/>
          </p:nvPicPr>
          <p:blipFill>
            <a:blip r:embed="rId5">
              <a:alphaModFix/>
            </a:blip>
            <a:stretch>
              <a:fillRect/>
            </a:stretch>
          </p:blipFill>
          <p:spPr>
            <a:xfrm>
              <a:off x="6956275" y="2882800"/>
              <a:ext cx="378950" cy="318650"/>
            </a:xfrm>
            <a:prstGeom prst="rect">
              <a:avLst/>
            </a:prstGeom>
            <a:noFill/>
            <a:ln>
              <a:noFill/>
            </a:ln>
          </p:spPr>
        </p:pic>
      </p:grpSp>
      <p:pic>
        <p:nvPicPr>
          <p:cNvPr id="175" name="Google Shape;175;p17"/>
          <p:cNvPicPr preferRelativeResize="0"/>
          <p:nvPr/>
        </p:nvPicPr>
        <p:blipFill>
          <a:blip r:embed="rId6">
            <a:alphaModFix/>
          </a:blip>
          <a:stretch>
            <a:fillRect/>
          </a:stretch>
        </p:blipFill>
        <p:spPr>
          <a:xfrm>
            <a:off x="3775525" y="1487350"/>
            <a:ext cx="2609850" cy="3171825"/>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5" name="Shape 635"/>
        <p:cNvGrpSpPr/>
        <p:nvPr/>
      </p:nvGrpSpPr>
      <p:grpSpPr>
        <a:xfrm>
          <a:off x="0" y="0"/>
          <a:ext cx="0" cy="0"/>
          <a:chOff x="0" y="0"/>
          <a:chExt cx="0" cy="0"/>
        </a:xfrm>
      </p:grpSpPr>
      <p:sp>
        <p:nvSpPr>
          <p:cNvPr id="636" name="Google Shape;636;p62"/>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Simulation</a:t>
            </a:r>
            <a:r>
              <a:rPr lang="en"/>
              <a:t> - Encryption</a:t>
            </a:r>
            <a:endParaRPr/>
          </a:p>
        </p:txBody>
      </p:sp>
      <p:sp>
        <p:nvSpPr>
          <p:cNvPr id="637" name="Google Shape;637;p62"/>
          <p:cNvSpPr txBox="1"/>
          <p:nvPr>
            <p:ph idx="1" type="body"/>
          </p:nvPr>
        </p:nvSpPr>
        <p:spPr>
          <a:xfrm>
            <a:off x="1243725" y="2571750"/>
            <a:ext cx="7038900" cy="635400"/>
          </a:xfrm>
          <a:prstGeom prst="rect">
            <a:avLst/>
          </a:prstGeom>
        </p:spPr>
        <p:txBody>
          <a:bodyPr anchorCtr="0" anchor="t" bIns="91425" lIns="91425" spcFirstLastPara="1" rIns="91425" wrap="square" tIns="91425">
            <a:normAutofit fontScale="25000" lnSpcReduction="20000"/>
          </a:bodyPr>
          <a:lstStyle/>
          <a:p>
            <a:pPr indent="0" lvl="0" marL="0" rtl="0" algn="l">
              <a:spcBef>
                <a:spcPts val="0"/>
              </a:spcBef>
              <a:spcAft>
                <a:spcPts val="1200"/>
              </a:spcAft>
              <a:buNone/>
            </a:pPr>
            <a:r>
              <a:rPr lang="en" sz="12000">
                <a:latin typeface="Arial"/>
                <a:ea typeface="Arial"/>
                <a:cs typeface="Arial"/>
                <a:sym typeface="Arial"/>
              </a:rPr>
              <a:t>CRYPTOGRAPHY		= 12</a:t>
            </a:r>
            <a:endParaRPr/>
          </a:p>
        </p:txBody>
      </p:sp>
      <p:sp>
        <p:nvSpPr>
          <p:cNvPr id="638" name="Google Shape;638;p62"/>
          <p:cNvSpPr txBox="1"/>
          <p:nvPr/>
        </p:nvSpPr>
        <p:spPr>
          <a:xfrm>
            <a:off x="1297500" y="1307850"/>
            <a:ext cx="6985200" cy="492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2000">
                <a:solidFill>
                  <a:schemeClr val="lt2"/>
                </a:solidFill>
                <a:latin typeface="Lato"/>
                <a:ea typeface="Lato"/>
                <a:cs typeface="Lato"/>
                <a:sym typeface="Lato"/>
              </a:rPr>
              <a:t>Step 2: Get the length of the message and keyword</a:t>
            </a:r>
            <a:endParaRPr sz="2000">
              <a:solidFill>
                <a:schemeClr val="lt2"/>
              </a:solidFill>
            </a:endParaRPr>
          </a:p>
        </p:txBody>
      </p:sp>
      <p:sp>
        <p:nvSpPr>
          <p:cNvPr id="639" name="Google Shape;639;p62"/>
          <p:cNvSpPr txBox="1"/>
          <p:nvPr/>
        </p:nvSpPr>
        <p:spPr>
          <a:xfrm>
            <a:off x="1243725" y="3332600"/>
            <a:ext cx="4995600" cy="646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3000">
                <a:solidFill>
                  <a:schemeClr val="lt1"/>
                </a:solidFill>
              </a:rPr>
              <a:t>CATS						=  4</a:t>
            </a:r>
            <a:endParaRPr sz="30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38"/>
                                        </p:tgtEl>
                                        <p:attrNameLst>
                                          <p:attrName>style.visibility</p:attrName>
                                        </p:attrNameLst>
                                      </p:cBhvr>
                                      <p:to>
                                        <p:strVal val="visible"/>
                                      </p:to>
                                    </p:set>
                                    <p:animEffect filter="fade" transition="in">
                                      <p:cBhvr>
                                        <p:cTn dur="1000"/>
                                        <p:tgtEl>
                                          <p:spTgt spid="63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37"/>
                                        </p:tgtEl>
                                        <p:attrNameLst>
                                          <p:attrName>style.visibility</p:attrName>
                                        </p:attrNameLst>
                                      </p:cBhvr>
                                      <p:to>
                                        <p:strVal val="visible"/>
                                      </p:to>
                                    </p:set>
                                    <p:animEffect filter="fade" transition="in">
                                      <p:cBhvr>
                                        <p:cTn dur="1000"/>
                                        <p:tgtEl>
                                          <p:spTgt spid="63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39"/>
                                        </p:tgtEl>
                                        <p:attrNameLst>
                                          <p:attrName>style.visibility</p:attrName>
                                        </p:attrNameLst>
                                      </p:cBhvr>
                                      <p:to>
                                        <p:strVal val="visible"/>
                                      </p:to>
                                    </p:set>
                                    <p:animEffect filter="fade" transition="in">
                                      <p:cBhvr>
                                        <p:cTn dur="1000"/>
                                        <p:tgtEl>
                                          <p:spTgt spid="63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3" name="Shape 643"/>
        <p:cNvGrpSpPr/>
        <p:nvPr/>
      </p:nvGrpSpPr>
      <p:grpSpPr>
        <a:xfrm>
          <a:off x="0" y="0"/>
          <a:ext cx="0" cy="0"/>
          <a:chOff x="0" y="0"/>
          <a:chExt cx="0" cy="0"/>
        </a:xfrm>
      </p:grpSpPr>
      <p:sp>
        <p:nvSpPr>
          <p:cNvPr id="644" name="Google Shape;644;p63"/>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Simulation</a:t>
            </a:r>
            <a:r>
              <a:rPr lang="en"/>
              <a:t> - Encryption</a:t>
            </a:r>
            <a:endParaRPr/>
          </a:p>
        </p:txBody>
      </p:sp>
      <p:sp>
        <p:nvSpPr>
          <p:cNvPr id="645" name="Google Shape;645;p63"/>
          <p:cNvSpPr txBox="1"/>
          <p:nvPr>
            <p:ph idx="1" type="body"/>
          </p:nvPr>
        </p:nvSpPr>
        <p:spPr>
          <a:xfrm>
            <a:off x="1297500" y="2058438"/>
            <a:ext cx="7038900" cy="15093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SzPts val="275"/>
              <a:buNone/>
            </a:pPr>
            <a:r>
              <a:rPr lang="en" sz="2500">
                <a:latin typeface="Arial"/>
                <a:ea typeface="Arial"/>
                <a:cs typeface="Arial"/>
                <a:sym typeface="Arial"/>
              </a:rPr>
              <a:t>Row</a:t>
            </a:r>
            <a:r>
              <a:rPr lang="en" sz="2500">
                <a:latin typeface="Arial"/>
                <a:ea typeface="Arial"/>
                <a:cs typeface="Arial"/>
                <a:sym typeface="Arial"/>
              </a:rPr>
              <a:t>	   = messageLength / keyLength</a:t>
            </a:r>
            <a:endParaRPr sz="2500">
              <a:latin typeface="Arial"/>
              <a:ea typeface="Arial"/>
              <a:cs typeface="Arial"/>
              <a:sym typeface="Arial"/>
            </a:endParaRPr>
          </a:p>
          <a:p>
            <a:pPr indent="0" lvl="0" marL="0" rtl="0" algn="l">
              <a:lnSpc>
                <a:spcPct val="95000"/>
              </a:lnSpc>
              <a:spcBef>
                <a:spcPts val="1200"/>
              </a:spcBef>
              <a:spcAft>
                <a:spcPts val="0"/>
              </a:spcAft>
              <a:buSzPts val="275"/>
              <a:buNone/>
            </a:pPr>
            <a:r>
              <a:rPr lang="en" sz="2500">
                <a:latin typeface="Arial"/>
                <a:ea typeface="Arial"/>
                <a:cs typeface="Arial"/>
                <a:sym typeface="Arial"/>
              </a:rPr>
              <a:t>		   = 12 / 4</a:t>
            </a:r>
            <a:endParaRPr sz="2500">
              <a:latin typeface="Arial"/>
              <a:ea typeface="Arial"/>
              <a:cs typeface="Arial"/>
              <a:sym typeface="Arial"/>
            </a:endParaRPr>
          </a:p>
          <a:p>
            <a:pPr indent="0" lvl="0" marL="0" rtl="0" algn="l">
              <a:lnSpc>
                <a:spcPct val="95000"/>
              </a:lnSpc>
              <a:spcBef>
                <a:spcPts val="1200"/>
              </a:spcBef>
              <a:spcAft>
                <a:spcPts val="1200"/>
              </a:spcAft>
              <a:buSzPts val="275"/>
              <a:buNone/>
            </a:pPr>
            <a:r>
              <a:rPr lang="en" sz="2500">
                <a:latin typeface="Arial"/>
                <a:ea typeface="Arial"/>
                <a:cs typeface="Arial"/>
                <a:sym typeface="Arial"/>
              </a:rPr>
              <a:t>		   = 3</a:t>
            </a:r>
            <a:endParaRPr sz="2500">
              <a:latin typeface="Arial"/>
              <a:ea typeface="Arial"/>
              <a:cs typeface="Arial"/>
              <a:sym typeface="Arial"/>
            </a:endParaRPr>
          </a:p>
        </p:txBody>
      </p:sp>
      <p:sp>
        <p:nvSpPr>
          <p:cNvPr id="646" name="Google Shape;646;p63"/>
          <p:cNvSpPr txBox="1"/>
          <p:nvPr/>
        </p:nvSpPr>
        <p:spPr>
          <a:xfrm>
            <a:off x="1297500" y="1307850"/>
            <a:ext cx="6985200" cy="492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2000">
                <a:solidFill>
                  <a:schemeClr val="lt2"/>
                </a:solidFill>
                <a:latin typeface="Lato"/>
                <a:ea typeface="Lato"/>
                <a:cs typeface="Lato"/>
                <a:sym typeface="Lato"/>
              </a:rPr>
              <a:t>Step 3: Get the row and column lengths</a:t>
            </a:r>
            <a:endParaRPr sz="2000">
              <a:solidFill>
                <a:schemeClr val="lt2"/>
              </a:solidFill>
            </a:endParaRPr>
          </a:p>
        </p:txBody>
      </p:sp>
      <p:sp>
        <p:nvSpPr>
          <p:cNvPr id="647" name="Google Shape;647;p63"/>
          <p:cNvSpPr txBox="1"/>
          <p:nvPr/>
        </p:nvSpPr>
        <p:spPr>
          <a:xfrm>
            <a:off x="1297500" y="3825750"/>
            <a:ext cx="4995600" cy="1165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2500">
                <a:solidFill>
                  <a:schemeClr val="lt1"/>
                </a:solidFill>
              </a:rPr>
              <a:t>Column = keyLength</a:t>
            </a:r>
            <a:endParaRPr sz="2500">
              <a:solidFill>
                <a:schemeClr val="lt1"/>
              </a:solidFill>
            </a:endParaRPr>
          </a:p>
          <a:p>
            <a:pPr indent="0" lvl="0" marL="0" rtl="0" algn="l">
              <a:lnSpc>
                <a:spcPct val="115000"/>
              </a:lnSpc>
              <a:spcBef>
                <a:spcPts val="1200"/>
              </a:spcBef>
              <a:spcAft>
                <a:spcPts val="1200"/>
              </a:spcAft>
              <a:buNone/>
            </a:pPr>
            <a:r>
              <a:rPr lang="en" sz="2500">
                <a:solidFill>
                  <a:schemeClr val="lt1"/>
                </a:solidFill>
              </a:rPr>
              <a:t>		   = 4</a:t>
            </a:r>
            <a:endParaRPr sz="2500">
              <a:solidFill>
                <a:schemeClr val="lt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46"/>
                                        </p:tgtEl>
                                        <p:attrNameLst>
                                          <p:attrName>style.visibility</p:attrName>
                                        </p:attrNameLst>
                                      </p:cBhvr>
                                      <p:to>
                                        <p:strVal val="visible"/>
                                      </p:to>
                                    </p:set>
                                    <p:animEffect filter="fade" transition="in">
                                      <p:cBhvr>
                                        <p:cTn dur="1000"/>
                                        <p:tgtEl>
                                          <p:spTgt spid="64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45"/>
                                        </p:tgtEl>
                                        <p:attrNameLst>
                                          <p:attrName>style.visibility</p:attrName>
                                        </p:attrNameLst>
                                      </p:cBhvr>
                                      <p:to>
                                        <p:strVal val="visible"/>
                                      </p:to>
                                    </p:set>
                                    <p:animEffect filter="fade" transition="in">
                                      <p:cBhvr>
                                        <p:cTn dur="1000"/>
                                        <p:tgtEl>
                                          <p:spTgt spid="64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47"/>
                                        </p:tgtEl>
                                        <p:attrNameLst>
                                          <p:attrName>style.visibility</p:attrName>
                                        </p:attrNameLst>
                                      </p:cBhvr>
                                      <p:to>
                                        <p:strVal val="visible"/>
                                      </p:to>
                                    </p:set>
                                    <p:animEffect filter="fade" transition="in">
                                      <p:cBhvr>
                                        <p:cTn dur="1000"/>
                                        <p:tgtEl>
                                          <p:spTgt spid="64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1" name="Shape 651"/>
        <p:cNvGrpSpPr/>
        <p:nvPr/>
      </p:nvGrpSpPr>
      <p:grpSpPr>
        <a:xfrm>
          <a:off x="0" y="0"/>
          <a:ext cx="0" cy="0"/>
          <a:chOff x="0" y="0"/>
          <a:chExt cx="0" cy="0"/>
        </a:xfrm>
      </p:grpSpPr>
      <p:sp>
        <p:nvSpPr>
          <p:cNvPr id="652" name="Google Shape;652;p6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Simulation</a:t>
            </a:r>
            <a:r>
              <a:rPr lang="en"/>
              <a:t> - Encryption</a:t>
            </a:r>
            <a:endParaRPr/>
          </a:p>
        </p:txBody>
      </p:sp>
      <p:sp>
        <p:nvSpPr>
          <p:cNvPr id="653" name="Google Shape;653;p64"/>
          <p:cNvSpPr txBox="1"/>
          <p:nvPr/>
        </p:nvSpPr>
        <p:spPr>
          <a:xfrm>
            <a:off x="1297500" y="1307850"/>
            <a:ext cx="6985200" cy="492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2000">
                <a:solidFill>
                  <a:schemeClr val="lt2"/>
                </a:solidFill>
                <a:latin typeface="Lato"/>
                <a:ea typeface="Lato"/>
                <a:cs typeface="Lato"/>
                <a:sym typeface="Lato"/>
              </a:rPr>
              <a:t>Step 4: Create a matrix and insert the message in the matrix</a:t>
            </a:r>
            <a:endParaRPr sz="2000">
              <a:solidFill>
                <a:schemeClr val="lt2"/>
              </a:solidFill>
              <a:latin typeface="Lato"/>
              <a:ea typeface="Lato"/>
              <a:cs typeface="Lato"/>
              <a:sym typeface="Lato"/>
            </a:endParaRPr>
          </a:p>
        </p:txBody>
      </p:sp>
      <p:graphicFrame>
        <p:nvGraphicFramePr>
          <p:cNvPr id="654" name="Google Shape;654;p64"/>
          <p:cNvGraphicFramePr/>
          <p:nvPr/>
        </p:nvGraphicFramePr>
        <p:xfrm>
          <a:off x="4781375" y="2393475"/>
          <a:ext cx="3000000" cy="3000000"/>
        </p:xfrm>
        <a:graphic>
          <a:graphicData uri="http://schemas.openxmlformats.org/drawingml/2006/table">
            <a:tbl>
              <a:tblPr>
                <a:noFill/>
                <a:tableStyleId>{E411E89E-CD07-40C0-A447-2C83C039E8EA}</a:tableStyleId>
              </a:tblPr>
              <a:tblGrid>
                <a:gridCol w="491500"/>
                <a:gridCol w="491500"/>
                <a:gridCol w="491500"/>
                <a:gridCol w="491500"/>
              </a:tblGrid>
              <a:tr h="491500">
                <a:tc>
                  <a:txBody>
                    <a:bodyPr/>
                    <a:lstStyle/>
                    <a:p>
                      <a:pPr indent="0" lvl="0" marL="0" rtl="0" algn="ctr">
                        <a:spcBef>
                          <a:spcPts val="0"/>
                        </a:spcBef>
                        <a:spcAft>
                          <a:spcPts val="0"/>
                        </a:spcAft>
                        <a:buNone/>
                      </a:pPr>
                      <a:r>
                        <a:t/>
                      </a:r>
                      <a:endParaRPr b="1" sz="2000">
                        <a:solidFill>
                          <a:schemeClr val="lt2"/>
                        </a:solidFill>
                      </a:endParaRPr>
                    </a:p>
                  </a:txBody>
                  <a:tcPr marT="91425" marB="91425" marR="91425" marL="91425">
                    <a:lnL cap="flat" cmpd="sng" w="9525">
                      <a:solidFill>
                        <a:schemeClr val="accent3">
                          <a:alpha val="0"/>
                        </a:schemeClr>
                      </a:solidFill>
                      <a:prstDash val="solid"/>
                      <a:round/>
                      <a:headEnd len="sm" w="sm" type="none"/>
                      <a:tailEnd len="sm" w="sm" type="none"/>
                    </a:lnL>
                    <a:lnR cap="flat" cmpd="sng" w="9525">
                      <a:solidFill>
                        <a:schemeClr val="accent3">
                          <a:alpha val="0"/>
                        </a:schemeClr>
                      </a:solidFill>
                      <a:prstDash val="solid"/>
                      <a:round/>
                      <a:headEnd len="sm" w="sm" type="none"/>
                      <a:tailEnd len="sm" w="sm" type="none"/>
                    </a:lnR>
                    <a:lnT cap="flat" cmpd="sng" w="9525">
                      <a:solidFill>
                        <a:schemeClr val="accent3">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t/>
                      </a:r>
                      <a:endParaRPr b="1" sz="2000">
                        <a:solidFill>
                          <a:schemeClr val="lt2"/>
                        </a:solidFill>
                      </a:endParaRPr>
                    </a:p>
                  </a:txBody>
                  <a:tcPr marT="91425" marB="91425" marR="91425" marL="91425">
                    <a:lnL cap="flat" cmpd="sng" w="9525">
                      <a:solidFill>
                        <a:schemeClr val="accent3">
                          <a:alpha val="0"/>
                        </a:schemeClr>
                      </a:solidFill>
                      <a:prstDash val="solid"/>
                      <a:round/>
                      <a:headEnd len="sm" w="sm" type="none"/>
                      <a:tailEnd len="sm" w="sm" type="none"/>
                    </a:lnL>
                    <a:lnR cap="flat" cmpd="sng" w="9525">
                      <a:solidFill>
                        <a:schemeClr val="accent3">
                          <a:alpha val="0"/>
                        </a:schemeClr>
                      </a:solidFill>
                      <a:prstDash val="solid"/>
                      <a:round/>
                      <a:headEnd len="sm" w="sm" type="none"/>
                      <a:tailEnd len="sm" w="sm" type="none"/>
                    </a:lnR>
                    <a:lnT cap="flat" cmpd="sng" w="9525">
                      <a:solidFill>
                        <a:schemeClr val="accent3">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t/>
                      </a:r>
                      <a:endParaRPr b="1" sz="2000">
                        <a:solidFill>
                          <a:schemeClr val="lt2"/>
                        </a:solidFill>
                      </a:endParaRPr>
                    </a:p>
                  </a:txBody>
                  <a:tcPr marT="91425" marB="91425" marR="91425" marL="91425">
                    <a:lnL cap="flat" cmpd="sng" w="9525">
                      <a:solidFill>
                        <a:schemeClr val="accent3">
                          <a:alpha val="0"/>
                        </a:schemeClr>
                      </a:solidFill>
                      <a:prstDash val="solid"/>
                      <a:round/>
                      <a:headEnd len="sm" w="sm" type="none"/>
                      <a:tailEnd len="sm" w="sm" type="none"/>
                    </a:lnL>
                    <a:lnR cap="flat" cmpd="sng" w="9525">
                      <a:solidFill>
                        <a:schemeClr val="accent3">
                          <a:alpha val="0"/>
                        </a:schemeClr>
                      </a:solidFill>
                      <a:prstDash val="solid"/>
                      <a:round/>
                      <a:headEnd len="sm" w="sm" type="none"/>
                      <a:tailEnd len="sm" w="sm" type="none"/>
                    </a:lnR>
                    <a:lnT cap="flat" cmpd="sng" w="9525">
                      <a:solidFill>
                        <a:schemeClr val="accent3">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t/>
                      </a:r>
                      <a:endParaRPr b="1" sz="2000">
                        <a:solidFill>
                          <a:schemeClr val="lt2"/>
                        </a:solidFill>
                      </a:endParaRPr>
                    </a:p>
                  </a:txBody>
                  <a:tcPr marT="91425" marB="91425" marR="91425" marL="91425">
                    <a:lnL cap="flat" cmpd="sng" w="9525">
                      <a:solidFill>
                        <a:schemeClr val="accent3">
                          <a:alpha val="0"/>
                        </a:schemeClr>
                      </a:solidFill>
                      <a:prstDash val="solid"/>
                      <a:round/>
                      <a:headEnd len="sm" w="sm" type="none"/>
                      <a:tailEnd len="sm" w="sm" type="none"/>
                    </a:lnL>
                    <a:lnR cap="flat" cmpd="sng" w="9525">
                      <a:solidFill>
                        <a:schemeClr val="accent3">
                          <a:alpha val="0"/>
                        </a:schemeClr>
                      </a:solidFill>
                      <a:prstDash val="solid"/>
                      <a:round/>
                      <a:headEnd len="sm" w="sm" type="none"/>
                      <a:tailEnd len="sm" w="sm" type="none"/>
                    </a:lnR>
                    <a:lnT cap="flat" cmpd="sng" w="9525">
                      <a:solidFill>
                        <a:schemeClr val="accent3">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r>
              <a:tr h="491500">
                <a:tc>
                  <a:txBody>
                    <a:bodyPr/>
                    <a:lstStyle/>
                    <a:p>
                      <a:pPr indent="0" lvl="0" marL="0" rtl="0" algn="ctr">
                        <a:spcBef>
                          <a:spcPts val="0"/>
                        </a:spcBef>
                        <a:spcAft>
                          <a:spcPts val="0"/>
                        </a:spcAft>
                        <a:buNone/>
                      </a:pPr>
                      <a:r>
                        <a:rPr lang="en" sz="2000">
                          <a:solidFill>
                            <a:schemeClr val="lt1"/>
                          </a:solidFill>
                        </a:rPr>
                        <a:t>C</a:t>
                      </a:r>
                      <a:endParaRPr sz="20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2000">
                          <a:solidFill>
                            <a:schemeClr val="lt1"/>
                          </a:solidFill>
                        </a:rPr>
                        <a:t>R</a:t>
                      </a:r>
                      <a:endParaRPr sz="20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2000">
                          <a:solidFill>
                            <a:schemeClr val="lt1"/>
                          </a:solidFill>
                        </a:rPr>
                        <a:t>Y</a:t>
                      </a:r>
                      <a:endParaRPr sz="20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2000">
                          <a:solidFill>
                            <a:schemeClr val="lt1"/>
                          </a:solidFill>
                        </a:rPr>
                        <a:t>P</a:t>
                      </a:r>
                      <a:endParaRPr sz="20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r>
              <a:tr h="491500">
                <a:tc>
                  <a:txBody>
                    <a:bodyPr/>
                    <a:lstStyle/>
                    <a:p>
                      <a:pPr indent="0" lvl="0" marL="0" rtl="0" algn="l">
                        <a:spcBef>
                          <a:spcPts val="0"/>
                        </a:spcBef>
                        <a:spcAft>
                          <a:spcPts val="0"/>
                        </a:spcAft>
                        <a:buNone/>
                      </a:pPr>
                      <a:r>
                        <a:t/>
                      </a:r>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r>
              <a:tr h="491500">
                <a:tc>
                  <a:txBody>
                    <a:bodyPr/>
                    <a:lstStyle/>
                    <a:p>
                      <a:pPr indent="0" lvl="0" marL="0" rtl="0" algn="l">
                        <a:spcBef>
                          <a:spcPts val="0"/>
                        </a:spcBef>
                        <a:spcAft>
                          <a:spcPts val="0"/>
                        </a:spcAft>
                        <a:buNone/>
                      </a:pPr>
                      <a:r>
                        <a:t/>
                      </a:r>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r>
            </a:tbl>
          </a:graphicData>
        </a:graphic>
      </p:graphicFrame>
      <p:graphicFrame>
        <p:nvGraphicFramePr>
          <p:cNvPr id="655" name="Google Shape;655;p64"/>
          <p:cNvGraphicFramePr/>
          <p:nvPr/>
        </p:nvGraphicFramePr>
        <p:xfrm>
          <a:off x="4781375" y="2393475"/>
          <a:ext cx="3000000" cy="3000000"/>
        </p:xfrm>
        <a:graphic>
          <a:graphicData uri="http://schemas.openxmlformats.org/drawingml/2006/table">
            <a:tbl>
              <a:tblPr>
                <a:noFill/>
                <a:tableStyleId>{E411E89E-CD07-40C0-A447-2C83C039E8EA}</a:tableStyleId>
              </a:tblPr>
              <a:tblGrid>
                <a:gridCol w="491500"/>
                <a:gridCol w="491500"/>
                <a:gridCol w="491500"/>
                <a:gridCol w="491500"/>
              </a:tblGrid>
              <a:tr h="491500">
                <a:tc>
                  <a:txBody>
                    <a:bodyPr/>
                    <a:lstStyle/>
                    <a:p>
                      <a:pPr indent="0" lvl="0" marL="0" rtl="0" algn="ctr">
                        <a:spcBef>
                          <a:spcPts val="0"/>
                        </a:spcBef>
                        <a:spcAft>
                          <a:spcPts val="0"/>
                        </a:spcAft>
                        <a:buNone/>
                      </a:pPr>
                      <a:r>
                        <a:t/>
                      </a:r>
                      <a:endParaRPr b="1" sz="2000">
                        <a:solidFill>
                          <a:schemeClr val="lt2"/>
                        </a:solidFill>
                      </a:endParaRPr>
                    </a:p>
                  </a:txBody>
                  <a:tcPr marT="91425" marB="91425" marR="91425" marL="91425">
                    <a:lnL cap="flat" cmpd="sng" w="9525">
                      <a:solidFill>
                        <a:schemeClr val="accent3">
                          <a:alpha val="0"/>
                        </a:schemeClr>
                      </a:solidFill>
                      <a:prstDash val="solid"/>
                      <a:round/>
                      <a:headEnd len="sm" w="sm" type="none"/>
                      <a:tailEnd len="sm" w="sm" type="none"/>
                    </a:lnL>
                    <a:lnR cap="flat" cmpd="sng" w="9525">
                      <a:solidFill>
                        <a:schemeClr val="accent3">
                          <a:alpha val="0"/>
                        </a:schemeClr>
                      </a:solidFill>
                      <a:prstDash val="solid"/>
                      <a:round/>
                      <a:headEnd len="sm" w="sm" type="none"/>
                      <a:tailEnd len="sm" w="sm" type="none"/>
                    </a:lnR>
                    <a:lnT cap="flat" cmpd="sng" w="9525">
                      <a:solidFill>
                        <a:schemeClr val="accent3">
                          <a:alpha val="0"/>
                        </a:schemeClr>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t/>
                      </a:r>
                      <a:endParaRPr b="1" sz="2000">
                        <a:solidFill>
                          <a:schemeClr val="lt2"/>
                        </a:solidFill>
                      </a:endParaRPr>
                    </a:p>
                  </a:txBody>
                  <a:tcPr marT="91425" marB="91425" marR="91425" marL="91425">
                    <a:lnL cap="flat" cmpd="sng" w="9525">
                      <a:solidFill>
                        <a:schemeClr val="accent3">
                          <a:alpha val="0"/>
                        </a:schemeClr>
                      </a:solidFill>
                      <a:prstDash val="solid"/>
                      <a:round/>
                      <a:headEnd len="sm" w="sm" type="none"/>
                      <a:tailEnd len="sm" w="sm" type="none"/>
                    </a:lnL>
                    <a:lnR cap="flat" cmpd="sng" w="9525">
                      <a:solidFill>
                        <a:schemeClr val="accent3">
                          <a:alpha val="0"/>
                        </a:schemeClr>
                      </a:solidFill>
                      <a:prstDash val="solid"/>
                      <a:round/>
                      <a:headEnd len="sm" w="sm" type="none"/>
                      <a:tailEnd len="sm" w="sm" type="none"/>
                    </a:lnR>
                    <a:lnT cap="flat" cmpd="sng" w="9525">
                      <a:solidFill>
                        <a:schemeClr val="accent3">
                          <a:alpha val="0"/>
                        </a:schemeClr>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t/>
                      </a:r>
                      <a:endParaRPr b="1" sz="2000">
                        <a:solidFill>
                          <a:schemeClr val="lt2"/>
                        </a:solidFill>
                      </a:endParaRPr>
                    </a:p>
                  </a:txBody>
                  <a:tcPr marT="91425" marB="91425" marR="91425" marL="91425">
                    <a:lnL cap="flat" cmpd="sng" w="9525">
                      <a:solidFill>
                        <a:schemeClr val="accent3">
                          <a:alpha val="0"/>
                        </a:schemeClr>
                      </a:solidFill>
                      <a:prstDash val="solid"/>
                      <a:round/>
                      <a:headEnd len="sm" w="sm" type="none"/>
                      <a:tailEnd len="sm" w="sm" type="none"/>
                    </a:lnL>
                    <a:lnR cap="flat" cmpd="sng" w="9525">
                      <a:solidFill>
                        <a:schemeClr val="accent3">
                          <a:alpha val="0"/>
                        </a:schemeClr>
                      </a:solidFill>
                      <a:prstDash val="solid"/>
                      <a:round/>
                      <a:headEnd len="sm" w="sm" type="none"/>
                      <a:tailEnd len="sm" w="sm" type="none"/>
                    </a:lnR>
                    <a:lnT cap="flat" cmpd="sng" w="9525">
                      <a:solidFill>
                        <a:schemeClr val="accent3">
                          <a:alpha val="0"/>
                        </a:schemeClr>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t/>
                      </a:r>
                      <a:endParaRPr b="1" sz="2000">
                        <a:solidFill>
                          <a:schemeClr val="lt2"/>
                        </a:solidFill>
                      </a:endParaRPr>
                    </a:p>
                  </a:txBody>
                  <a:tcPr marT="91425" marB="91425" marR="91425" marL="91425">
                    <a:lnL cap="flat" cmpd="sng" w="9525">
                      <a:solidFill>
                        <a:schemeClr val="accent3">
                          <a:alpha val="0"/>
                        </a:schemeClr>
                      </a:solidFill>
                      <a:prstDash val="solid"/>
                      <a:round/>
                      <a:headEnd len="sm" w="sm" type="none"/>
                      <a:tailEnd len="sm" w="sm" type="none"/>
                    </a:lnL>
                    <a:lnR cap="flat" cmpd="sng" w="9525">
                      <a:solidFill>
                        <a:schemeClr val="accent3">
                          <a:alpha val="0"/>
                        </a:schemeClr>
                      </a:solidFill>
                      <a:prstDash val="solid"/>
                      <a:round/>
                      <a:headEnd len="sm" w="sm" type="none"/>
                      <a:tailEnd len="sm" w="sm" type="none"/>
                    </a:lnR>
                    <a:lnT cap="flat" cmpd="sng" w="9525">
                      <a:solidFill>
                        <a:schemeClr val="accent3">
                          <a:alpha val="0"/>
                        </a:schemeClr>
                      </a:solidFill>
                      <a:prstDash val="solid"/>
                      <a:round/>
                      <a:headEnd len="sm" w="sm" type="none"/>
                      <a:tailEnd len="sm" w="sm" type="none"/>
                    </a:lnT>
                    <a:lnB cap="flat" cmpd="sng" w="9525">
                      <a:solidFill>
                        <a:schemeClr val="lt1"/>
                      </a:solidFill>
                      <a:prstDash val="solid"/>
                      <a:round/>
                      <a:headEnd len="sm" w="sm" type="none"/>
                      <a:tailEnd len="sm" w="sm" type="none"/>
                    </a:lnB>
                  </a:tcPr>
                </a:tc>
              </a:tr>
              <a:tr h="491500">
                <a:tc>
                  <a:txBody>
                    <a:bodyPr/>
                    <a:lstStyle/>
                    <a:p>
                      <a:pPr indent="0" lvl="0" marL="0" rtl="0" algn="ctr">
                        <a:spcBef>
                          <a:spcPts val="0"/>
                        </a:spcBef>
                        <a:spcAft>
                          <a:spcPts val="0"/>
                        </a:spcAft>
                        <a:buNone/>
                      </a:pPr>
                      <a:r>
                        <a:t/>
                      </a:r>
                      <a:endParaRPr sz="20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t/>
                      </a:r>
                      <a:endParaRPr sz="20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t/>
                      </a:r>
                      <a:endParaRPr sz="20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t/>
                      </a:r>
                      <a:endParaRPr sz="20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491500">
                <a:tc>
                  <a:txBody>
                    <a:bodyPr/>
                    <a:lstStyle/>
                    <a:p>
                      <a:pPr indent="0" lvl="0" marL="0" rtl="0" algn="ctr">
                        <a:spcBef>
                          <a:spcPts val="0"/>
                        </a:spcBef>
                        <a:spcAft>
                          <a:spcPts val="0"/>
                        </a:spcAft>
                        <a:buNone/>
                      </a:pPr>
                      <a:r>
                        <a:t/>
                      </a:r>
                      <a:endParaRPr sz="20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t/>
                      </a:r>
                      <a:endParaRPr sz="20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t/>
                      </a:r>
                      <a:endParaRPr sz="20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t/>
                      </a:r>
                      <a:endParaRPr sz="20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491500">
                <a:tc>
                  <a:txBody>
                    <a:bodyPr/>
                    <a:lstStyle/>
                    <a:p>
                      <a:pPr indent="0" lvl="0" marL="0" rtl="0" algn="ctr">
                        <a:spcBef>
                          <a:spcPts val="0"/>
                        </a:spcBef>
                        <a:spcAft>
                          <a:spcPts val="0"/>
                        </a:spcAft>
                        <a:buNone/>
                      </a:pPr>
                      <a:r>
                        <a:t/>
                      </a:r>
                      <a:endParaRPr sz="20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t/>
                      </a:r>
                      <a:endParaRPr sz="20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t/>
                      </a:r>
                      <a:endParaRPr sz="20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t/>
                      </a:r>
                      <a:endParaRPr sz="20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bl>
          </a:graphicData>
        </a:graphic>
      </p:graphicFrame>
      <p:sp>
        <p:nvSpPr>
          <p:cNvPr id="656" name="Google Shape;656;p64"/>
          <p:cNvSpPr txBox="1"/>
          <p:nvPr/>
        </p:nvSpPr>
        <p:spPr>
          <a:xfrm>
            <a:off x="2292300" y="3298575"/>
            <a:ext cx="2489100" cy="569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2500">
                <a:solidFill>
                  <a:schemeClr val="lt1"/>
                </a:solidFill>
              </a:rPr>
              <a:t>m</a:t>
            </a:r>
            <a:r>
              <a:rPr lang="en" sz="2500">
                <a:solidFill>
                  <a:schemeClr val="lt1"/>
                </a:solidFill>
              </a:rPr>
              <a:t>atrix</a:t>
            </a:r>
            <a:r>
              <a:rPr lang="en" sz="2500">
                <a:solidFill>
                  <a:schemeClr val="lt1"/>
                </a:solidFill>
              </a:rPr>
              <a:t>[3][4] =</a:t>
            </a:r>
            <a:endParaRPr sz="2500">
              <a:solidFill>
                <a:schemeClr val="lt1"/>
              </a:solidFill>
            </a:endParaRPr>
          </a:p>
        </p:txBody>
      </p:sp>
      <p:graphicFrame>
        <p:nvGraphicFramePr>
          <p:cNvPr id="657" name="Google Shape;657;p64"/>
          <p:cNvGraphicFramePr/>
          <p:nvPr/>
        </p:nvGraphicFramePr>
        <p:xfrm>
          <a:off x="4781375" y="2393475"/>
          <a:ext cx="3000000" cy="3000000"/>
        </p:xfrm>
        <a:graphic>
          <a:graphicData uri="http://schemas.openxmlformats.org/drawingml/2006/table">
            <a:tbl>
              <a:tblPr>
                <a:noFill/>
                <a:tableStyleId>{E411E89E-CD07-40C0-A447-2C83C039E8EA}</a:tableStyleId>
              </a:tblPr>
              <a:tblGrid>
                <a:gridCol w="491500"/>
                <a:gridCol w="491500"/>
                <a:gridCol w="491500"/>
                <a:gridCol w="491500"/>
              </a:tblGrid>
              <a:tr h="491500">
                <a:tc>
                  <a:txBody>
                    <a:bodyPr/>
                    <a:lstStyle/>
                    <a:p>
                      <a:pPr indent="0" lvl="0" marL="0" rtl="0" algn="ctr">
                        <a:spcBef>
                          <a:spcPts val="0"/>
                        </a:spcBef>
                        <a:spcAft>
                          <a:spcPts val="0"/>
                        </a:spcAft>
                        <a:buNone/>
                      </a:pPr>
                      <a:r>
                        <a:rPr b="1" lang="en" sz="2000">
                          <a:solidFill>
                            <a:schemeClr val="lt2"/>
                          </a:solidFill>
                        </a:rPr>
                        <a:t>C</a:t>
                      </a:r>
                      <a:endParaRPr b="1" sz="2000">
                        <a:solidFill>
                          <a:schemeClr val="lt2"/>
                        </a:solidFill>
                      </a:endParaRPr>
                    </a:p>
                  </a:txBody>
                  <a:tcPr marT="91425" marB="91425" marR="91425" marL="91425">
                    <a:lnL cap="flat" cmpd="sng" w="9525">
                      <a:solidFill>
                        <a:schemeClr val="accent3">
                          <a:alpha val="0"/>
                        </a:schemeClr>
                      </a:solidFill>
                      <a:prstDash val="solid"/>
                      <a:round/>
                      <a:headEnd len="sm" w="sm" type="none"/>
                      <a:tailEnd len="sm" w="sm" type="none"/>
                    </a:lnL>
                    <a:lnR cap="flat" cmpd="sng" w="9525">
                      <a:solidFill>
                        <a:schemeClr val="accent3">
                          <a:alpha val="0"/>
                        </a:schemeClr>
                      </a:solidFill>
                      <a:prstDash val="solid"/>
                      <a:round/>
                      <a:headEnd len="sm" w="sm" type="none"/>
                      <a:tailEnd len="sm" w="sm" type="none"/>
                    </a:lnR>
                    <a:lnT cap="flat" cmpd="sng" w="9525">
                      <a:solidFill>
                        <a:schemeClr val="accent3">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b="1" lang="en" sz="2000">
                          <a:solidFill>
                            <a:schemeClr val="lt2"/>
                          </a:solidFill>
                        </a:rPr>
                        <a:t>A</a:t>
                      </a:r>
                      <a:endParaRPr b="1" sz="2000">
                        <a:solidFill>
                          <a:schemeClr val="lt2"/>
                        </a:solidFill>
                      </a:endParaRPr>
                    </a:p>
                  </a:txBody>
                  <a:tcPr marT="91425" marB="91425" marR="91425" marL="91425">
                    <a:lnL cap="flat" cmpd="sng" w="9525">
                      <a:solidFill>
                        <a:schemeClr val="accent3">
                          <a:alpha val="0"/>
                        </a:schemeClr>
                      </a:solidFill>
                      <a:prstDash val="solid"/>
                      <a:round/>
                      <a:headEnd len="sm" w="sm" type="none"/>
                      <a:tailEnd len="sm" w="sm" type="none"/>
                    </a:lnL>
                    <a:lnR cap="flat" cmpd="sng" w="9525">
                      <a:solidFill>
                        <a:schemeClr val="accent3">
                          <a:alpha val="0"/>
                        </a:schemeClr>
                      </a:solidFill>
                      <a:prstDash val="solid"/>
                      <a:round/>
                      <a:headEnd len="sm" w="sm" type="none"/>
                      <a:tailEnd len="sm" w="sm" type="none"/>
                    </a:lnR>
                    <a:lnT cap="flat" cmpd="sng" w="9525">
                      <a:solidFill>
                        <a:schemeClr val="accent3">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b="1" lang="en" sz="2000">
                          <a:solidFill>
                            <a:schemeClr val="lt2"/>
                          </a:solidFill>
                        </a:rPr>
                        <a:t>T</a:t>
                      </a:r>
                      <a:endParaRPr b="1" sz="2000">
                        <a:solidFill>
                          <a:schemeClr val="lt2"/>
                        </a:solidFill>
                      </a:endParaRPr>
                    </a:p>
                  </a:txBody>
                  <a:tcPr marT="91425" marB="91425" marR="91425" marL="91425">
                    <a:lnL cap="flat" cmpd="sng" w="9525">
                      <a:solidFill>
                        <a:schemeClr val="accent3">
                          <a:alpha val="0"/>
                        </a:schemeClr>
                      </a:solidFill>
                      <a:prstDash val="solid"/>
                      <a:round/>
                      <a:headEnd len="sm" w="sm" type="none"/>
                      <a:tailEnd len="sm" w="sm" type="none"/>
                    </a:lnL>
                    <a:lnR cap="flat" cmpd="sng" w="9525">
                      <a:solidFill>
                        <a:schemeClr val="accent3">
                          <a:alpha val="0"/>
                        </a:schemeClr>
                      </a:solidFill>
                      <a:prstDash val="solid"/>
                      <a:round/>
                      <a:headEnd len="sm" w="sm" type="none"/>
                      <a:tailEnd len="sm" w="sm" type="none"/>
                    </a:lnR>
                    <a:lnT cap="flat" cmpd="sng" w="9525">
                      <a:solidFill>
                        <a:schemeClr val="accent3">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b="1" lang="en" sz="2000">
                          <a:solidFill>
                            <a:schemeClr val="lt2"/>
                          </a:solidFill>
                        </a:rPr>
                        <a:t>S</a:t>
                      </a:r>
                      <a:endParaRPr b="1" sz="2000">
                        <a:solidFill>
                          <a:schemeClr val="lt2"/>
                        </a:solidFill>
                      </a:endParaRPr>
                    </a:p>
                  </a:txBody>
                  <a:tcPr marT="91425" marB="91425" marR="91425" marL="91425">
                    <a:lnL cap="flat" cmpd="sng" w="9525">
                      <a:solidFill>
                        <a:schemeClr val="accent3">
                          <a:alpha val="0"/>
                        </a:schemeClr>
                      </a:solidFill>
                      <a:prstDash val="solid"/>
                      <a:round/>
                      <a:headEnd len="sm" w="sm" type="none"/>
                      <a:tailEnd len="sm" w="sm" type="none"/>
                    </a:lnL>
                    <a:lnR cap="flat" cmpd="sng" w="9525">
                      <a:solidFill>
                        <a:schemeClr val="accent3">
                          <a:alpha val="0"/>
                        </a:schemeClr>
                      </a:solidFill>
                      <a:prstDash val="solid"/>
                      <a:round/>
                      <a:headEnd len="sm" w="sm" type="none"/>
                      <a:tailEnd len="sm" w="sm" type="none"/>
                    </a:lnR>
                    <a:lnT cap="flat" cmpd="sng" w="9525">
                      <a:solidFill>
                        <a:schemeClr val="accent3">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r>
            </a:tbl>
          </a:graphicData>
        </a:graphic>
      </p:graphicFrame>
      <p:graphicFrame>
        <p:nvGraphicFramePr>
          <p:cNvPr id="658" name="Google Shape;658;p64"/>
          <p:cNvGraphicFramePr/>
          <p:nvPr/>
        </p:nvGraphicFramePr>
        <p:xfrm>
          <a:off x="4781375" y="2393475"/>
          <a:ext cx="3000000" cy="3000000"/>
        </p:xfrm>
        <a:graphic>
          <a:graphicData uri="http://schemas.openxmlformats.org/drawingml/2006/table">
            <a:tbl>
              <a:tblPr>
                <a:noFill/>
                <a:tableStyleId>{E411E89E-CD07-40C0-A447-2C83C039E8EA}</a:tableStyleId>
              </a:tblPr>
              <a:tblGrid>
                <a:gridCol w="491500"/>
                <a:gridCol w="491500"/>
                <a:gridCol w="491500"/>
                <a:gridCol w="491500"/>
              </a:tblGrid>
              <a:tr h="491500">
                <a:tc>
                  <a:txBody>
                    <a:bodyPr/>
                    <a:lstStyle/>
                    <a:p>
                      <a:pPr indent="0" lvl="0" marL="0" rtl="0" algn="ctr">
                        <a:spcBef>
                          <a:spcPts val="0"/>
                        </a:spcBef>
                        <a:spcAft>
                          <a:spcPts val="0"/>
                        </a:spcAft>
                        <a:buNone/>
                      </a:pPr>
                      <a:r>
                        <a:t/>
                      </a:r>
                      <a:endParaRPr b="1" sz="2000">
                        <a:solidFill>
                          <a:schemeClr val="lt2"/>
                        </a:solidFill>
                      </a:endParaRPr>
                    </a:p>
                  </a:txBody>
                  <a:tcPr marT="91425" marB="91425" marR="91425" marL="91425">
                    <a:lnL cap="flat" cmpd="sng" w="9525">
                      <a:solidFill>
                        <a:schemeClr val="accent3">
                          <a:alpha val="0"/>
                        </a:schemeClr>
                      </a:solidFill>
                      <a:prstDash val="solid"/>
                      <a:round/>
                      <a:headEnd len="sm" w="sm" type="none"/>
                      <a:tailEnd len="sm" w="sm" type="none"/>
                    </a:lnL>
                    <a:lnR cap="flat" cmpd="sng" w="9525">
                      <a:solidFill>
                        <a:schemeClr val="accent3">
                          <a:alpha val="0"/>
                        </a:schemeClr>
                      </a:solidFill>
                      <a:prstDash val="solid"/>
                      <a:round/>
                      <a:headEnd len="sm" w="sm" type="none"/>
                      <a:tailEnd len="sm" w="sm" type="none"/>
                    </a:lnR>
                    <a:lnT cap="flat" cmpd="sng" w="9525">
                      <a:solidFill>
                        <a:schemeClr val="accent3">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t/>
                      </a:r>
                      <a:endParaRPr b="1" sz="2000">
                        <a:solidFill>
                          <a:schemeClr val="lt2"/>
                        </a:solidFill>
                      </a:endParaRPr>
                    </a:p>
                  </a:txBody>
                  <a:tcPr marT="91425" marB="91425" marR="91425" marL="91425">
                    <a:lnL cap="flat" cmpd="sng" w="9525">
                      <a:solidFill>
                        <a:schemeClr val="accent3">
                          <a:alpha val="0"/>
                        </a:schemeClr>
                      </a:solidFill>
                      <a:prstDash val="solid"/>
                      <a:round/>
                      <a:headEnd len="sm" w="sm" type="none"/>
                      <a:tailEnd len="sm" w="sm" type="none"/>
                    </a:lnL>
                    <a:lnR cap="flat" cmpd="sng" w="9525">
                      <a:solidFill>
                        <a:schemeClr val="accent3">
                          <a:alpha val="0"/>
                        </a:schemeClr>
                      </a:solidFill>
                      <a:prstDash val="solid"/>
                      <a:round/>
                      <a:headEnd len="sm" w="sm" type="none"/>
                      <a:tailEnd len="sm" w="sm" type="none"/>
                    </a:lnR>
                    <a:lnT cap="flat" cmpd="sng" w="9525">
                      <a:solidFill>
                        <a:schemeClr val="accent3">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t/>
                      </a:r>
                      <a:endParaRPr b="1" sz="2000">
                        <a:solidFill>
                          <a:schemeClr val="lt2"/>
                        </a:solidFill>
                      </a:endParaRPr>
                    </a:p>
                  </a:txBody>
                  <a:tcPr marT="91425" marB="91425" marR="91425" marL="91425">
                    <a:lnL cap="flat" cmpd="sng" w="9525">
                      <a:solidFill>
                        <a:schemeClr val="accent3">
                          <a:alpha val="0"/>
                        </a:schemeClr>
                      </a:solidFill>
                      <a:prstDash val="solid"/>
                      <a:round/>
                      <a:headEnd len="sm" w="sm" type="none"/>
                      <a:tailEnd len="sm" w="sm" type="none"/>
                    </a:lnL>
                    <a:lnR cap="flat" cmpd="sng" w="9525">
                      <a:solidFill>
                        <a:schemeClr val="accent3">
                          <a:alpha val="0"/>
                        </a:schemeClr>
                      </a:solidFill>
                      <a:prstDash val="solid"/>
                      <a:round/>
                      <a:headEnd len="sm" w="sm" type="none"/>
                      <a:tailEnd len="sm" w="sm" type="none"/>
                    </a:lnR>
                    <a:lnT cap="flat" cmpd="sng" w="9525">
                      <a:solidFill>
                        <a:schemeClr val="accent3">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t/>
                      </a:r>
                      <a:endParaRPr b="1" sz="2000">
                        <a:solidFill>
                          <a:schemeClr val="lt2"/>
                        </a:solidFill>
                      </a:endParaRPr>
                    </a:p>
                  </a:txBody>
                  <a:tcPr marT="91425" marB="91425" marR="91425" marL="91425">
                    <a:lnL cap="flat" cmpd="sng" w="9525">
                      <a:solidFill>
                        <a:schemeClr val="accent3">
                          <a:alpha val="0"/>
                        </a:schemeClr>
                      </a:solidFill>
                      <a:prstDash val="solid"/>
                      <a:round/>
                      <a:headEnd len="sm" w="sm" type="none"/>
                      <a:tailEnd len="sm" w="sm" type="none"/>
                    </a:lnL>
                    <a:lnR cap="flat" cmpd="sng" w="9525">
                      <a:solidFill>
                        <a:schemeClr val="accent3">
                          <a:alpha val="0"/>
                        </a:schemeClr>
                      </a:solidFill>
                      <a:prstDash val="solid"/>
                      <a:round/>
                      <a:headEnd len="sm" w="sm" type="none"/>
                      <a:tailEnd len="sm" w="sm" type="none"/>
                    </a:lnR>
                    <a:lnT cap="flat" cmpd="sng" w="9525">
                      <a:solidFill>
                        <a:schemeClr val="accent3">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r>
              <a:tr h="491500">
                <a:tc>
                  <a:txBody>
                    <a:bodyPr/>
                    <a:lstStyle/>
                    <a:p>
                      <a:pPr indent="0" lvl="0" marL="0" rtl="0" algn="ctr">
                        <a:spcBef>
                          <a:spcPts val="0"/>
                        </a:spcBef>
                        <a:spcAft>
                          <a:spcPts val="0"/>
                        </a:spcAft>
                        <a:buNone/>
                      </a:pPr>
                      <a:r>
                        <a:t/>
                      </a:r>
                      <a:endParaRPr sz="20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r>
              <a:tr h="491500">
                <a:tc>
                  <a:txBody>
                    <a:bodyPr/>
                    <a:lstStyle/>
                    <a:p>
                      <a:pPr indent="0" lvl="0" marL="0" rtl="0" algn="ctr">
                        <a:spcBef>
                          <a:spcPts val="0"/>
                        </a:spcBef>
                        <a:spcAft>
                          <a:spcPts val="0"/>
                        </a:spcAft>
                        <a:buNone/>
                      </a:pPr>
                      <a:r>
                        <a:rPr lang="en" sz="2000">
                          <a:solidFill>
                            <a:schemeClr val="lt1"/>
                          </a:solidFill>
                        </a:rPr>
                        <a:t>T</a:t>
                      </a:r>
                      <a:endParaRPr sz="20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2000">
                          <a:solidFill>
                            <a:schemeClr val="lt1"/>
                          </a:solidFill>
                        </a:rPr>
                        <a:t>O</a:t>
                      </a:r>
                      <a:endParaRPr sz="20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2000">
                          <a:solidFill>
                            <a:schemeClr val="lt1"/>
                          </a:solidFill>
                        </a:rPr>
                        <a:t>G</a:t>
                      </a:r>
                      <a:endParaRPr sz="20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2000">
                          <a:solidFill>
                            <a:schemeClr val="lt1"/>
                          </a:solidFill>
                        </a:rPr>
                        <a:t>R</a:t>
                      </a:r>
                      <a:endParaRPr sz="20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r>
              <a:tr h="491500">
                <a:tc>
                  <a:txBody>
                    <a:bodyPr/>
                    <a:lstStyle/>
                    <a:p>
                      <a:pPr indent="0" lvl="0" marL="0" rtl="0" algn="l">
                        <a:spcBef>
                          <a:spcPts val="0"/>
                        </a:spcBef>
                        <a:spcAft>
                          <a:spcPts val="0"/>
                        </a:spcAft>
                        <a:buNone/>
                      </a:pPr>
                      <a:r>
                        <a:t/>
                      </a:r>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t/>
                      </a:r>
                      <a:endParaRPr sz="20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r>
            </a:tbl>
          </a:graphicData>
        </a:graphic>
      </p:graphicFrame>
      <p:graphicFrame>
        <p:nvGraphicFramePr>
          <p:cNvPr id="659" name="Google Shape;659;p64"/>
          <p:cNvGraphicFramePr/>
          <p:nvPr/>
        </p:nvGraphicFramePr>
        <p:xfrm>
          <a:off x="4781375" y="2393475"/>
          <a:ext cx="3000000" cy="3000000"/>
        </p:xfrm>
        <a:graphic>
          <a:graphicData uri="http://schemas.openxmlformats.org/drawingml/2006/table">
            <a:tbl>
              <a:tblPr>
                <a:noFill/>
                <a:tableStyleId>{E411E89E-CD07-40C0-A447-2C83C039E8EA}</a:tableStyleId>
              </a:tblPr>
              <a:tblGrid>
                <a:gridCol w="491500"/>
                <a:gridCol w="491500"/>
                <a:gridCol w="491500"/>
                <a:gridCol w="491500"/>
              </a:tblGrid>
              <a:tr h="491500">
                <a:tc>
                  <a:txBody>
                    <a:bodyPr/>
                    <a:lstStyle/>
                    <a:p>
                      <a:pPr indent="0" lvl="0" marL="0" rtl="0" algn="ctr">
                        <a:spcBef>
                          <a:spcPts val="0"/>
                        </a:spcBef>
                        <a:spcAft>
                          <a:spcPts val="0"/>
                        </a:spcAft>
                        <a:buNone/>
                      </a:pPr>
                      <a:r>
                        <a:t/>
                      </a:r>
                      <a:endParaRPr b="1" sz="2000">
                        <a:solidFill>
                          <a:schemeClr val="lt2"/>
                        </a:solidFill>
                      </a:endParaRPr>
                    </a:p>
                  </a:txBody>
                  <a:tcPr marT="91425" marB="91425" marR="91425" marL="91425">
                    <a:lnL cap="flat" cmpd="sng" w="9525">
                      <a:solidFill>
                        <a:schemeClr val="accent3">
                          <a:alpha val="0"/>
                        </a:schemeClr>
                      </a:solidFill>
                      <a:prstDash val="solid"/>
                      <a:round/>
                      <a:headEnd len="sm" w="sm" type="none"/>
                      <a:tailEnd len="sm" w="sm" type="none"/>
                    </a:lnL>
                    <a:lnR cap="flat" cmpd="sng" w="9525">
                      <a:solidFill>
                        <a:schemeClr val="accent3">
                          <a:alpha val="0"/>
                        </a:schemeClr>
                      </a:solidFill>
                      <a:prstDash val="solid"/>
                      <a:round/>
                      <a:headEnd len="sm" w="sm" type="none"/>
                      <a:tailEnd len="sm" w="sm" type="none"/>
                    </a:lnR>
                    <a:lnT cap="flat" cmpd="sng" w="9525">
                      <a:solidFill>
                        <a:schemeClr val="accent3">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t/>
                      </a:r>
                      <a:endParaRPr b="1" sz="2000">
                        <a:solidFill>
                          <a:schemeClr val="lt2"/>
                        </a:solidFill>
                      </a:endParaRPr>
                    </a:p>
                  </a:txBody>
                  <a:tcPr marT="91425" marB="91425" marR="91425" marL="91425">
                    <a:lnL cap="flat" cmpd="sng" w="9525">
                      <a:solidFill>
                        <a:schemeClr val="accent3">
                          <a:alpha val="0"/>
                        </a:schemeClr>
                      </a:solidFill>
                      <a:prstDash val="solid"/>
                      <a:round/>
                      <a:headEnd len="sm" w="sm" type="none"/>
                      <a:tailEnd len="sm" w="sm" type="none"/>
                    </a:lnL>
                    <a:lnR cap="flat" cmpd="sng" w="9525">
                      <a:solidFill>
                        <a:schemeClr val="accent3">
                          <a:alpha val="0"/>
                        </a:schemeClr>
                      </a:solidFill>
                      <a:prstDash val="solid"/>
                      <a:round/>
                      <a:headEnd len="sm" w="sm" type="none"/>
                      <a:tailEnd len="sm" w="sm" type="none"/>
                    </a:lnR>
                    <a:lnT cap="flat" cmpd="sng" w="9525">
                      <a:solidFill>
                        <a:schemeClr val="accent3">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t/>
                      </a:r>
                      <a:endParaRPr b="1" sz="2000">
                        <a:solidFill>
                          <a:schemeClr val="lt2"/>
                        </a:solidFill>
                      </a:endParaRPr>
                    </a:p>
                  </a:txBody>
                  <a:tcPr marT="91425" marB="91425" marR="91425" marL="91425">
                    <a:lnL cap="flat" cmpd="sng" w="9525">
                      <a:solidFill>
                        <a:schemeClr val="accent3">
                          <a:alpha val="0"/>
                        </a:schemeClr>
                      </a:solidFill>
                      <a:prstDash val="solid"/>
                      <a:round/>
                      <a:headEnd len="sm" w="sm" type="none"/>
                      <a:tailEnd len="sm" w="sm" type="none"/>
                    </a:lnL>
                    <a:lnR cap="flat" cmpd="sng" w="9525">
                      <a:solidFill>
                        <a:schemeClr val="accent3">
                          <a:alpha val="0"/>
                        </a:schemeClr>
                      </a:solidFill>
                      <a:prstDash val="solid"/>
                      <a:round/>
                      <a:headEnd len="sm" w="sm" type="none"/>
                      <a:tailEnd len="sm" w="sm" type="none"/>
                    </a:lnR>
                    <a:lnT cap="flat" cmpd="sng" w="9525">
                      <a:solidFill>
                        <a:schemeClr val="accent3">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t/>
                      </a:r>
                      <a:endParaRPr b="1" sz="2000">
                        <a:solidFill>
                          <a:schemeClr val="lt2"/>
                        </a:solidFill>
                      </a:endParaRPr>
                    </a:p>
                  </a:txBody>
                  <a:tcPr marT="91425" marB="91425" marR="91425" marL="91425">
                    <a:lnL cap="flat" cmpd="sng" w="9525">
                      <a:solidFill>
                        <a:schemeClr val="accent3">
                          <a:alpha val="0"/>
                        </a:schemeClr>
                      </a:solidFill>
                      <a:prstDash val="solid"/>
                      <a:round/>
                      <a:headEnd len="sm" w="sm" type="none"/>
                      <a:tailEnd len="sm" w="sm" type="none"/>
                    </a:lnL>
                    <a:lnR cap="flat" cmpd="sng" w="9525">
                      <a:solidFill>
                        <a:schemeClr val="accent3">
                          <a:alpha val="0"/>
                        </a:schemeClr>
                      </a:solidFill>
                      <a:prstDash val="solid"/>
                      <a:round/>
                      <a:headEnd len="sm" w="sm" type="none"/>
                      <a:tailEnd len="sm" w="sm" type="none"/>
                    </a:lnR>
                    <a:lnT cap="flat" cmpd="sng" w="9525">
                      <a:solidFill>
                        <a:schemeClr val="accent3">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r>
              <a:tr h="491500">
                <a:tc>
                  <a:txBody>
                    <a:bodyPr/>
                    <a:lstStyle/>
                    <a:p>
                      <a:pPr indent="0" lvl="0" marL="0" rtl="0" algn="l">
                        <a:spcBef>
                          <a:spcPts val="0"/>
                        </a:spcBef>
                        <a:spcAft>
                          <a:spcPts val="0"/>
                        </a:spcAft>
                        <a:buNone/>
                      </a:pPr>
                      <a:r>
                        <a:t/>
                      </a:r>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r>
              <a:tr h="491500">
                <a:tc>
                  <a:txBody>
                    <a:bodyPr/>
                    <a:lstStyle/>
                    <a:p>
                      <a:pPr indent="0" lvl="0" marL="0" rtl="0" algn="l">
                        <a:spcBef>
                          <a:spcPts val="0"/>
                        </a:spcBef>
                        <a:spcAft>
                          <a:spcPts val="0"/>
                        </a:spcAft>
                        <a:buNone/>
                      </a:pPr>
                      <a:r>
                        <a:t/>
                      </a:r>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r>
              <a:tr h="491500">
                <a:tc>
                  <a:txBody>
                    <a:bodyPr/>
                    <a:lstStyle/>
                    <a:p>
                      <a:pPr indent="0" lvl="0" marL="0" rtl="0" algn="ctr">
                        <a:spcBef>
                          <a:spcPts val="0"/>
                        </a:spcBef>
                        <a:spcAft>
                          <a:spcPts val="0"/>
                        </a:spcAft>
                        <a:buNone/>
                      </a:pPr>
                      <a:r>
                        <a:rPr lang="en" sz="2000">
                          <a:solidFill>
                            <a:schemeClr val="lt1"/>
                          </a:solidFill>
                        </a:rPr>
                        <a:t>A</a:t>
                      </a:r>
                      <a:endParaRPr sz="20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2000">
                          <a:solidFill>
                            <a:schemeClr val="lt1"/>
                          </a:solidFill>
                        </a:rPr>
                        <a:t>P</a:t>
                      </a:r>
                      <a:endParaRPr sz="20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2000">
                          <a:solidFill>
                            <a:schemeClr val="lt1"/>
                          </a:solidFill>
                        </a:rPr>
                        <a:t>H</a:t>
                      </a:r>
                      <a:endParaRPr sz="20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2000">
                          <a:solidFill>
                            <a:schemeClr val="lt1"/>
                          </a:solidFill>
                        </a:rPr>
                        <a:t>Y</a:t>
                      </a:r>
                      <a:endParaRPr sz="20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r>
            </a:tbl>
          </a:graphicData>
        </a:graphic>
      </p:graphicFrame>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53"/>
                                        </p:tgtEl>
                                        <p:attrNameLst>
                                          <p:attrName>style.visibility</p:attrName>
                                        </p:attrNameLst>
                                      </p:cBhvr>
                                      <p:to>
                                        <p:strVal val="visible"/>
                                      </p:to>
                                    </p:set>
                                    <p:animEffect filter="fade" transition="in">
                                      <p:cBhvr>
                                        <p:cTn dur="1000"/>
                                        <p:tgtEl>
                                          <p:spTgt spid="65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56"/>
                                        </p:tgtEl>
                                        <p:attrNameLst>
                                          <p:attrName>style.visibility</p:attrName>
                                        </p:attrNameLst>
                                      </p:cBhvr>
                                      <p:to>
                                        <p:strVal val="visible"/>
                                      </p:to>
                                    </p:set>
                                    <p:animEffect filter="fade" transition="in">
                                      <p:cBhvr>
                                        <p:cTn dur="1000"/>
                                        <p:tgtEl>
                                          <p:spTgt spid="65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55"/>
                                        </p:tgtEl>
                                        <p:attrNameLst>
                                          <p:attrName>style.visibility</p:attrName>
                                        </p:attrNameLst>
                                      </p:cBhvr>
                                      <p:to>
                                        <p:strVal val="visible"/>
                                      </p:to>
                                    </p:set>
                                    <p:animEffect filter="fade" transition="in">
                                      <p:cBhvr>
                                        <p:cTn dur="1000"/>
                                        <p:tgtEl>
                                          <p:spTgt spid="65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54"/>
                                        </p:tgtEl>
                                        <p:attrNameLst>
                                          <p:attrName>style.visibility</p:attrName>
                                        </p:attrNameLst>
                                      </p:cBhvr>
                                      <p:to>
                                        <p:strVal val="visible"/>
                                      </p:to>
                                    </p:set>
                                    <p:animEffect filter="fade" transition="in">
                                      <p:cBhvr>
                                        <p:cTn dur="1000"/>
                                        <p:tgtEl>
                                          <p:spTgt spid="65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58"/>
                                        </p:tgtEl>
                                        <p:attrNameLst>
                                          <p:attrName>style.visibility</p:attrName>
                                        </p:attrNameLst>
                                      </p:cBhvr>
                                      <p:to>
                                        <p:strVal val="visible"/>
                                      </p:to>
                                    </p:set>
                                    <p:animEffect filter="fade" transition="in">
                                      <p:cBhvr>
                                        <p:cTn dur="1000"/>
                                        <p:tgtEl>
                                          <p:spTgt spid="65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59"/>
                                        </p:tgtEl>
                                        <p:attrNameLst>
                                          <p:attrName>style.visibility</p:attrName>
                                        </p:attrNameLst>
                                      </p:cBhvr>
                                      <p:to>
                                        <p:strVal val="visible"/>
                                      </p:to>
                                    </p:set>
                                    <p:animEffect filter="fade" transition="in">
                                      <p:cBhvr>
                                        <p:cTn dur="1000"/>
                                        <p:tgtEl>
                                          <p:spTgt spid="65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57"/>
                                        </p:tgtEl>
                                        <p:attrNameLst>
                                          <p:attrName>style.visibility</p:attrName>
                                        </p:attrNameLst>
                                      </p:cBhvr>
                                      <p:to>
                                        <p:strVal val="visible"/>
                                      </p:to>
                                    </p:set>
                                    <p:animEffect filter="fade" transition="in">
                                      <p:cBhvr>
                                        <p:cTn dur="1000"/>
                                        <p:tgtEl>
                                          <p:spTgt spid="65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3" name="Shape 663"/>
        <p:cNvGrpSpPr/>
        <p:nvPr/>
      </p:nvGrpSpPr>
      <p:grpSpPr>
        <a:xfrm>
          <a:off x="0" y="0"/>
          <a:ext cx="0" cy="0"/>
          <a:chOff x="0" y="0"/>
          <a:chExt cx="0" cy="0"/>
        </a:xfrm>
      </p:grpSpPr>
      <p:sp>
        <p:nvSpPr>
          <p:cNvPr id="664" name="Google Shape;664;p6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Simulation</a:t>
            </a:r>
            <a:r>
              <a:rPr lang="en"/>
              <a:t> - Encryption</a:t>
            </a:r>
            <a:endParaRPr/>
          </a:p>
        </p:txBody>
      </p:sp>
      <p:sp>
        <p:nvSpPr>
          <p:cNvPr id="665" name="Google Shape;665;p65"/>
          <p:cNvSpPr txBox="1"/>
          <p:nvPr/>
        </p:nvSpPr>
        <p:spPr>
          <a:xfrm>
            <a:off x="1297500" y="1307850"/>
            <a:ext cx="7120500" cy="846600"/>
          </a:xfrm>
          <a:prstGeom prst="rect">
            <a:avLst/>
          </a:prstGeom>
          <a:noFill/>
          <a:ln>
            <a:noFill/>
          </a:ln>
        </p:spPr>
        <p:txBody>
          <a:bodyPr anchorCtr="0" anchor="t" bIns="91425" lIns="91425" spcFirstLastPara="1" rIns="91425" wrap="square" tIns="91425">
            <a:spAutoFit/>
          </a:bodyPr>
          <a:lstStyle/>
          <a:p>
            <a:pPr indent="-800100" lvl="0" marL="800100" rtl="0" algn="l">
              <a:lnSpc>
                <a:spcPct val="115000"/>
              </a:lnSpc>
              <a:spcBef>
                <a:spcPts val="0"/>
              </a:spcBef>
              <a:spcAft>
                <a:spcPts val="1200"/>
              </a:spcAft>
              <a:buNone/>
            </a:pPr>
            <a:r>
              <a:rPr lang="en" sz="2000">
                <a:solidFill>
                  <a:schemeClr val="lt2"/>
                </a:solidFill>
                <a:latin typeface="Lato"/>
                <a:ea typeface="Lato"/>
                <a:cs typeface="Lato"/>
                <a:sym typeface="Lato"/>
              </a:rPr>
              <a:t>Step 5: Rearrange the columns according to alphabetical order of the keyword</a:t>
            </a:r>
            <a:endParaRPr sz="2000">
              <a:solidFill>
                <a:schemeClr val="lt2"/>
              </a:solidFill>
              <a:latin typeface="Lato"/>
              <a:ea typeface="Lato"/>
              <a:cs typeface="Lato"/>
              <a:sym typeface="Lato"/>
            </a:endParaRPr>
          </a:p>
        </p:txBody>
      </p:sp>
      <p:graphicFrame>
        <p:nvGraphicFramePr>
          <p:cNvPr id="666" name="Google Shape;666;p65"/>
          <p:cNvGraphicFramePr/>
          <p:nvPr/>
        </p:nvGraphicFramePr>
        <p:xfrm>
          <a:off x="1975350" y="2393475"/>
          <a:ext cx="3000000" cy="3000000"/>
        </p:xfrm>
        <a:graphic>
          <a:graphicData uri="http://schemas.openxmlformats.org/drawingml/2006/table">
            <a:tbl>
              <a:tblPr>
                <a:noFill/>
                <a:tableStyleId>{E411E89E-CD07-40C0-A447-2C83C039E8EA}</a:tableStyleId>
              </a:tblPr>
              <a:tblGrid>
                <a:gridCol w="491500"/>
                <a:gridCol w="491500"/>
                <a:gridCol w="491500"/>
                <a:gridCol w="491500"/>
              </a:tblGrid>
              <a:tr h="491500">
                <a:tc>
                  <a:txBody>
                    <a:bodyPr/>
                    <a:lstStyle/>
                    <a:p>
                      <a:pPr indent="0" lvl="0" marL="0" rtl="0" algn="ctr">
                        <a:spcBef>
                          <a:spcPts val="0"/>
                        </a:spcBef>
                        <a:spcAft>
                          <a:spcPts val="0"/>
                        </a:spcAft>
                        <a:buNone/>
                      </a:pPr>
                      <a:r>
                        <a:rPr b="1" lang="en" sz="2000">
                          <a:solidFill>
                            <a:schemeClr val="lt2"/>
                          </a:solidFill>
                        </a:rPr>
                        <a:t>C</a:t>
                      </a:r>
                      <a:endParaRPr b="1" sz="2000">
                        <a:solidFill>
                          <a:schemeClr val="lt2"/>
                        </a:solidFill>
                      </a:endParaRPr>
                    </a:p>
                  </a:txBody>
                  <a:tcPr marT="91425" marB="91425" marR="91425" marL="91425">
                    <a:lnL cap="flat" cmpd="sng" w="9525">
                      <a:solidFill>
                        <a:schemeClr val="accent3">
                          <a:alpha val="0"/>
                        </a:schemeClr>
                      </a:solidFill>
                      <a:prstDash val="solid"/>
                      <a:round/>
                      <a:headEnd len="sm" w="sm" type="none"/>
                      <a:tailEnd len="sm" w="sm" type="none"/>
                    </a:lnL>
                    <a:lnR cap="flat" cmpd="sng" w="9525">
                      <a:solidFill>
                        <a:schemeClr val="accent3">
                          <a:alpha val="0"/>
                        </a:schemeClr>
                      </a:solidFill>
                      <a:prstDash val="solid"/>
                      <a:round/>
                      <a:headEnd len="sm" w="sm" type="none"/>
                      <a:tailEnd len="sm" w="sm" type="none"/>
                    </a:lnR>
                    <a:lnT cap="flat" cmpd="sng" w="9525">
                      <a:solidFill>
                        <a:schemeClr val="accent3">
                          <a:alpha val="0"/>
                        </a:schemeClr>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b="1" lang="en" sz="2000">
                          <a:solidFill>
                            <a:schemeClr val="lt2"/>
                          </a:solidFill>
                        </a:rPr>
                        <a:t>A</a:t>
                      </a:r>
                      <a:endParaRPr b="1" sz="2000">
                        <a:solidFill>
                          <a:schemeClr val="lt2"/>
                        </a:solidFill>
                      </a:endParaRPr>
                    </a:p>
                  </a:txBody>
                  <a:tcPr marT="91425" marB="91425" marR="91425" marL="91425">
                    <a:lnL cap="flat" cmpd="sng" w="9525">
                      <a:solidFill>
                        <a:schemeClr val="accent3">
                          <a:alpha val="0"/>
                        </a:schemeClr>
                      </a:solidFill>
                      <a:prstDash val="solid"/>
                      <a:round/>
                      <a:headEnd len="sm" w="sm" type="none"/>
                      <a:tailEnd len="sm" w="sm" type="none"/>
                    </a:lnL>
                    <a:lnR cap="flat" cmpd="sng" w="9525">
                      <a:solidFill>
                        <a:schemeClr val="accent3">
                          <a:alpha val="0"/>
                        </a:schemeClr>
                      </a:solidFill>
                      <a:prstDash val="solid"/>
                      <a:round/>
                      <a:headEnd len="sm" w="sm" type="none"/>
                      <a:tailEnd len="sm" w="sm" type="none"/>
                    </a:lnR>
                    <a:lnT cap="flat" cmpd="sng" w="9525">
                      <a:solidFill>
                        <a:schemeClr val="accent3">
                          <a:alpha val="0"/>
                        </a:schemeClr>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b="1" lang="en" sz="2000">
                          <a:solidFill>
                            <a:schemeClr val="lt2"/>
                          </a:solidFill>
                        </a:rPr>
                        <a:t>T</a:t>
                      </a:r>
                      <a:endParaRPr b="1" sz="2000">
                        <a:solidFill>
                          <a:schemeClr val="lt2"/>
                        </a:solidFill>
                      </a:endParaRPr>
                    </a:p>
                  </a:txBody>
                  <a:tcPr marT="91425" marB="91425" marR="91425" marL="91425">
                    <a:lnL cap="flat" cmpd="sng" w="9525">
                      <a:solidFill>
                        <a:schemeClr val="accent3">
                          <a:alpha val="0"/>
                        </a:schemeClr>
                      </a:solidFill>
                      <a:prstDash val="solid"/>
                      <a:round/>
                      <a:headEnd len="sm" w="sm" type="none"/>
                      <a:tailEnd len="sm" w="sm" type="none"/>
                    </a:lnL>
                    <a:lnR cap="flat" cmpd="sng" w="9525">
                      <a:solidFill>
                        <a:schemeClr val="accent3">
                          <a:alpha val="0"/>
                        </a:schemeClr>
                      </a:solidFill>
                      <a:prstDash val="solid"/>
                      <a:round/>
                      <a:headEnd len="sm" w="sm" type="none"/>
                      <a:tailEnd len="sm" w="sm" type="none"/>
                    </a:lnR>
                    <a:lnT cap="flat" cmpd="sng" w="9525">
                      <a:solidFill>
                        <a:schemeClr val="accent3">
                          <a:alpha val="0"/>
                        </a:schemeClr>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b="1" lang="en" sz="2000">
                          <a:solidFill>
                            <a:schemeClr val="lt2"/>
                          </a:solidFill>
                        </a:rPr>
                        <a:t>S</a:t>
                      </a:r>
                      <a:endParaRPr b="1" sz="2000">
                        <a:solidFill>
                          <a:schemeClr val="lt2"/>
                        </a:solidFill>
                      </a:endParaRPr>
                    </a:p>
                  </a:txBody>
                  <a:tcPr marT="91425" marB="91425" marR="91425" marL="91425">
                    <a:lnL cap="flat" cmpd="sng" w="9525">
                      <a:solidFill>
                        <a:schemeClr val="accent3">
                          <a:alpha val="0"/>
                        </a:schemeClr>
                      </a:solidFill>
                      <a:prstDash val="solid"/>
                      <a:round/>
                      <a:headEnd len="sm" w="sm" type="none"/>
                      <a:tailEnd len="sm" w="sm" type="none"/>
                    </a:lnL>
                    <a:lnR cap="flat" cmpd="sng" w="9525">
                      <a:solidFill>
                        <a:schemeClr val="accent3">
                          <a:alpha val="0"/>
                        </a:schemeClr>
                      </a:solidFill>
                      <a:prstDash val="solid"/>
                      <a:round/>
                      <a:headEnd len="sm" w="sm" type="none"/>
                      <a:tailEnd len="sm" w="sm" type="none"/>
                    </a:lnR>
                    <a:lnT cap="flat" cmpd="sng" w="9525">
                      <a:solidFill>
                        <a:schemeClr val="accent3">
                          <a:alpha val="0"/>
                        </a:schemeClr>
                      </a:solidFill>
                      <a:prstDash val="solid"/>
                      <a:round/>
                      <a:headEnd len="sm" w="sm" type="none"/>
                      <a:tailEnd len="sm" w="sm" type="none"/>
                    </a:lnT>
                    <a:lnB cap="flat" cmpd="sng" w="9525">
                      <a:solidFill>
                        <a:schemeClr val="lt1"/>
                      </a:solidFill>
                      <a:prstDash val="solid"/>
                      <a:round/>
                      <a:headEnd len="sm" w="sm" type="none"/>
                      <a:tailEnd len="sm" w="sm" type="none"/>
                    </a:lnB>
                  </a:tcPr>
                </a:tc>
              </a:tr>
              <a:tr h="491500">
                <a:tc>
                  <a:txBody>
                    <a:bodyPr/>
                    <a:lstStyle/>
                    <a:p>
                      <a:pPr indent="0" lvl="0" marL="0" rtl="0" algn="ctr">
                        <a:spcBef>
                          <a:spcPts val="0"/>
                        </a:spcBef>
                        <a:spcAft>
                          <a:spcPts val="0"/>
                        </a:spcAft>
                        <a:buNone/>
                      </a:pPr>
                      <a:r>
                        <a:rPr lang="en" sz="2000">
                          <a:solidFill>
                            <a:schemeClr val="lt1"/>
                          </a:solidFill>
                        </a:rPr>
                        <a:t>C</a:t>
                      </a:r>
                      <a:endParaRPr sz="20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sz="2000">
                          <a:solidFill>
                            <a:schemeClr val="lt1"/>
                          </a:solidFill>
                        </a:rPr>
                        <a:t>R</a:t>
                      </a:r>
                      <a:endParaRPr sz="20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sz="2000">
                          <a:solidFill>
                            <a:schemeClr val="lt1"/>
                          </a:solidFill>
                        </a:rPr>
                        <a:t>Y</a:t>
                      </a:r>
                      <a:endParaRPr sz="20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sz="2000">
                          <a:solidFill>
                            <a:schemeClr val="lt1"/>
                          </a:solidFill>
                        </a:rPr>
                        <a:t>P</a:t>
                      </a:r>
                      <a:endParaRPr sz="20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491500">
                <a:tc>
                  <a:txBody>
                    <a:bodyPr/>
                    <a:lstStyle/>
                    <a:p>
                      <a:pPr indent="0" lvl="0" marL="0" rtl="0" algn="ctr">
                        <a:spcBef>
                          <a:spcPts val="0"/>
                        </a:spcBef>
                        <a:spcAft>
                          <a:spcPts val="0"/>
                        </a:spcAft>
                        <a:buNone/>
                      </a:pPr>
                      <a:r>
                        <a:rPr lang="en" sz="2000">
                          <a:solidFill>
                            <a:schemeClr val="lt1"/>
                          </a:solidFill>
                        </a:rPr>
                        <a:t>T</a:t>
                      </a:r>
                      <a:endParaRPr sz="20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sz="2000">
                          <a:solidFill>
                            <a:schemeClr val="lt1"/>
                          </a:solidFill>
                        </a:rPr>
                        <a:t>O</a:t>
                      </a:r>
                      <a:endParaRPr sz="20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sz="2000">
                          <a:solidFill>
                            <a:schemeClr val="lt1"/>
                          </a:solidFill>
                        </a:rPr>
                        <a:t>G</a:t>
                      </a:r>
                      <a:endParaRPr sz="20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sz="2000">
                          <a:solidFill>
                            <a:schemeClr val="lt1"/>
                          </a:solidFill>
                        </a:rPr>
                        <a:t>R</a:t>
                      </a:r>
                      <a:endParaRPr sz="20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491500">
                <a:tc>
                  <a:txBody>
                    <a:bodyPr/>
                    <a:lstStyle/>
                    <a:p>
                      <a:pPr indent="0" lvl="0" marL="0" rtl="0" algn="ctr">
                        <a:spcBef>
                          <a:spcPts val="0"/>
                        </a:spcBef>
                        <a:spcAft>
                          <a:spcPts val="0"/>
                        </a:spcAft>
                        <a:buNone/>
                      </a:pPr>
                      <a:r>
                        <a:rPr lang="en" sz="2000">
                          <a:solidFill>
                            <a:schemeClr val="lt1"/>
                          </a:solidFill>
                        </a:rPr>
                        <a:t>A</a:t>
                      </a:r>
                      <a:endParaRPr sz="20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sz="2000">
                          <a:solidFill>
                            <a:schemeClr val="lt1"/>
                          </a:solidFill>
                        </a:rPr>
                        <a:t>P</a:t>
                      </a:r>
                      <a:endParaRPr sz="20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sz="2000">
                          <a:solidFill>
                            <a:schemeClr val="lt1"/>
                          </a:solidFill>
                        </a:rPr>
                        <a:t>H</a:t>
                      </a:r>
                      <a:endParaRPr sz="20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sz="2000">
                          <a:solidFill>
                            <a:schemeClr val="lt1"/>
                          </a:solidFill>
                        </a:rPr>
                        <a:t>Y</a:t>
                      </a:r>
                      <a:endParaRPr sz="20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bl>
          </a:graphicData>
        </a:graphic>
      </p:graphicFrame>
      <p:cxnSp>
        <p:nvCxnSpPr>
          <p:cNvPr id="667" name="Google Shape;667;p65"/>
          <p:cNvCxnSpPr/>
          <p:nvPr/>
        </p:nvCxnSpPr>
        <p:spPr>
          <a:xfrm>
            <a:off x="4350125" y="3650875"/>
            <a:ext cx="524400" cy="0"/>
          </a:xfrm>
          <a:prstGeom prst="straightConnector1">
            <a:avLst/>
          </a:prstGeom>
          <a:noFill/>
          <a:ln cap="flat" cmpd="sng" w="19050">
            <a:solidFill>
              <a:schemeClr val="dk2"/>
            </a:solidFill>
            <a:prstDash val="solid"/>
            <a:round/>
            <a:headEnd len="med" w="med" type="none"/>
            <a:tailEnd len="med" w="med" type="triangle"/>
          </a:ln>
        </p:spPr>
      </p:cxnSp>
      <p:graphicFrame>
        <p:nvGraphicFramePr>
          <p:cNvPr id="668" name="Google Shape;668;p65"/>
          <p:cNvGraphicFramePr/>
          <p:nvPr/>
        </p:nvGraphicFramePr>
        <p:xfrm>
          <a:off x="5222825" y="2393475"/>
          <a:ext cx="3000000" cy="3000000"/>
        </p:xfrm>
        <a:graphic>
          <a:graphicData uri="http://schemas.openxmlformats.org/drawingml/2006/table">
            <a:tbl>
              <a:tblPr>
                <a:noFill/>
                <a:tableStyleId>{E411E89E-CD07-40C0-A447-2C83C039E8EA}</a:tableStyleId>
              </a:tblPr>
              <a:tblGrid>
                <a:gridCol w="491500"/>
                <a:gridCol w="491500"/>
                <a:gridCol w="491500"/>
                <a:gridCol w="491500"/>
              </a:tblGrid>
              <a:tr h="491500">
                <a:tc>
                  <a:txBody>
                    <a:bodyPr/>
                    <a:lstStyle/>
                    <a:p>
                      <a:pPr indent="0" lvl="0" marL="0" rtl="0" algn="ctr">
                        <a:spcBef>
                          <a:spcPts val="0"/>
                        </a:spcBef>
                        <a:spcAft>
                          <a:spcPts val="0"/>
                        </a:spcAft>
                        <a:buNone/>
                      </a:pPr>
                      <a:r>
                        <a:rPr b="1" lang="en" sz="2000">
                          <a:solidFill>
                            <a:schemeClr val="lt2"/>
                          </a:solidFill>
                        </a:rPr>
                        <a:t>A</a:t>
                      </a:r>
                      <a:endParaRPr b="1" sz="2000">
                        <a:solidFill>
                          <a:schemeClr val="lt2"/>
                        </a:solidFill>
                      </a:endParaRPr>
                    </a:p>
                  </a:txBody>
                  <a:tcPr marT="91425" marB="91425" marR="91425" marL="91425">
                    <a:lnL cap="flat" cmpd="sng" w="9525">
                      <a:solidFill>
                        <a:schemeClr val="accent3">
                          <a:alpha val="0"/>
                        </a:schemeClr>
                      </a:solidFill>
                      <a:prstDash val="solid"/>
                      <a:round/>
                      <a:headEnd len="sm" w="sm" type="none"/>
                      <a:tailEnd len="sm" w="sm" type="none"/>
                    </a:lnL>
                    <a:lnR cap="flat" cmpd="sng" w="9525">
                      <a:solidFill>
                        <a:schemeClr val="accent3">
                          <a:alpha val="0"/>
                        </a:schemeClr>
                      </a:solidFill>
                      <a:prstDash val="solid"/>
                      <a:round/>
                      <a:headEnd len="sm" w="sm" type="none"/>
                      <a:tailEnd len="sm" w="sm" type="none"/>
                    </a:lnR>
                    <a:lnT cap="flat" cmpd="sng" w="9525">
                      <a:solidFill>
                        <a:schemeClr val="accent3">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t/>
                      </a:r>
                      <a:endParaRPr b="1" sz="2000">
                        <a:solidFill>
                          <a:schemeClr val="lt2"/>
                        </a:solidFill>
                      </a:endParaRPr>
                    </a:p>
                  </a:txBody>
                  <a:tcPr marT="91425" marB="91425" marR="91425" marL="91425">
                    <a:lnL cap="flat" cmpd="sng" w="9525">
                      <a:solidFill>
                        <a:schemeClr val="accent3">
                          <a:alpha val="0"/>
                        </a:schemeClr>
                      </a:solidFill>
                      <a:prstDash val="solid"/>
                      <a:round/>
                      <a:headEnd len="sm" w="sm" type="none"/>
                      <a:tailEnd len="sm" w="sm" type="none"/>
                    </a:lnL>
                    <a:lnR cap="flat" cmpd="sng" w="9525">
                      <a:solidFill>
                        <a:schemeClr val="accent3">
                          <a:alpha val="0"/>
                        </a:schemeClr>
                      </a:solidFill>
                      <a:prstDash val="solid"/>
                      <a:round/>
                      <a:headEnd len="sm" w="sm" type="none"/>
                      <a:tailEnd len="sm" w="sm" type="none"/>
                    </a:lnR>
                    <a:lnT cap="flat" cmpd="sng" w="9525">
                      <a:solidFill>
                        <a:schemeClr val="accent3">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chemeClr val="accent3">
                          <a:alpha val="0"/>
                        </a:schemeClr>
                      </a:solidFill>
                      <a:prstDash val="solid"/>
                      <a:round/>
                      <a:headEnd len="sm" w="sm" type="none"/>
                      <a:tailEnd len="sm" w="sm" type="none"/>
                    </a:lnL>
                    <a:lnR cap="flat" cmpd="sng" w="9525">
                      <a:solidFill>
                        <a:schemeClr val="accent3">
                          <a:alpha val="0"/>
                        </a:schemeClr>
                      </a:solidFill>
                      <a:prstDash val="solid"/>
                      <a:round/>
                      <a:headEnd len="sm" w="sm" type="none"/>
                      <a:tailEnd len="sm" w="sm" type="none"/>
                    </a:lnR>
                    <a:lnT cap="flat" cmpd="sng" w="9525">
                      <a:solidFill>
                        <a:schemeClr val="accent3">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chemeClr val="accent3">
                          <a:alpha val="0"/>
                        </a:schemeClr>
                      </a:solidFill>
                      <a:prstDash val="solid"/>
                      <a:round/>
                      <a:headEnd len="sm" w="sm" type="none"/>
                      <a:tailEnd len="sm" w="sm" type="none"/>
                    </a:lnL>
                    <a:lnR cap="flat" cmpd="sng" w="9525">
                      <a:solidFill>
                        <a:schemeClr val="accent3">
                          <a:alpha val="0"/>
                        </a:schemeClr>
                      </a:solidFill>
                      <a:prstDash val="solid"/>
                      <a:round/>
                      <a:headEnd len="sm" w="sm" type="none"/>
                      <a:tailEnd len="sm" w="sm" type="none"/>
                    </a:lnR>
                    <a:lnT cap="flat" cmpd="sng" w="9525">
                      <a:solidFill>
                        <a:schemeClr val="accent3">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r>
              <a:tr h="491500">
                <a:tc>
                  <a:txBody>
                    <a:bodyPr/>
                    <a:lstStyle/>
                    <a:p>
                      <a:pPr indent="0" lvl="0" marL="0" rtl="0" algn="ctr">
                        <a:spcBef>
                          <a:spcPts val="0"/>
                        </a:spcBef>
                        <a:spcAft>
                          <a:spcPts val="0"/>
                        </a:spcAft>
                        <a:buNone/>
                      </a:pPr>
                      <a:r>
                        <a:rPr lang="en" sz="2000">
                          <a:solidFill>
                            <a:schemeClr val="lt1"/>
                          </a:solidFill>
                        </a:rPr>
                        <a:t>R</a:t>
                      </a:r>
                      <a:endParaRPr sz="20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r>
              <a:tr h="491500">
                <a:tc>
                  <a:txBody>
                    <a:bodyPr/>
                    <a:lstStyle/>
                    <a:p>
                      <a:pPr indent="0" lvl="0" marL="0" rtl="0" algn="ctr">
                        <a:spcBef>
                          <a:spcPts val="0"/>
                        </a:spcBef>
                        <a:spcAft>
                          <a:spcPts val="0"/>
                        </a:spcAft>
                        <a:buNone/>
                      </a:pPr>
                      <a:r>
                        <a:rPr lang="en" sz="2000">
                          <a:solidFill>
                            <a:schemeClr val="lt1"/>
                          </a:solidFill>
                        </a:rPr>
                        <a:t>O</a:t>
                      </a:r>
                      <a:endParaRPr sz="20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r>
              <a:tr h="491500">
                <a:tc>
                  <a:txBody>
                    <a:bodyPr/>
                    <a:lstStyle/>
                    <a:p>
                      <a:pPr indent="0" lvl="0" marL="0" rtl="0" algn="ctr">
                        <a:spcBef>
                          <a:spcPts val="0"/>
                        </a:spcBef>
                        <a:spcAft>
                          <a:spcPts val="0"/>
                        </a:spcAft>
                        <a:buNone/>
                      </a:pPr>
                      <a:r>
                        <a:rPr lang="en" sz="2000">
                          <a:solidFill>
                            <a:schemeClr val="lt1"/>
                          </a:solidFill>
                        </a:rPr>
                        <a:t>P</a:t>
                      </a:r>
                      <a:endParaRPr sz="20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r>
            </a:tbl>
          </a:graphicData>
        </a:graphic>
      </p:graphicFrame>
      <p:graphicFrame>
        <p:nvGraphicFramePr>
          <p:cNvPr id="669" name="Google Shape;669;p65"/>
          <p:cNvGraphicFramePr/>
          <p:nvPr/>
        </p:nvGraphicFramePr>
        <p:xfrm>
          <a:off x="5222825" y="2393475"/>
          <a:ext cx="3000000" cy="3000000"/>
        </p:xfrm>
        <a:graphic>
          <a:graphicData uri="http://schemas.openxmlformats.org/drawingml/2006/table">
            <a:tbl>
              <a:tblPr>
                <a:noFill/>
                <a:tableStyleId>{E411E89E-CD07-40C0-A447-2C83C039E8EA}</a:tableStyleId>
              </a:tblPr>
              <a:tblGrid>
                <a:gridCol w="491500"/>
                <a:gridCol w="491500"/>
                <a:gridCol w="491500"/>
                <a:gridCol w="491500"/>
              </a:tblGrid>
              <a:tr h="491500">
                <a:tc>
                  <a:txBody>
                    <a:bodyPr/>
                    <a:lstStyle/>
                    <a:p>
                      <a:pPr indent="0" lvl="0" marL="0" rtl="0" algn="ctr">
                        <a:spcBef>
                          <a:spcPts val="0"/>
                        </a:spcBef>
                        <a:spcAft>
                          <a:spcPts val="0"/>
                        </a:spcAft>
                        <a:buNone/>
                      </a:pPr>
                      <a:r>
                        <a:t/>
                      </a:r>
                      <a:endParaRPr b="1" sz="2000">
                        <a:solidFill>
                          <a:schemeClr val="lt2"/>
                        </a:solidFill>
                      </a:endParaRPr>
                    </a:p>
                  </a:txBody>
                  <a:tcPr marT="91425" marB="91425" marR="91425" marL="91425">
                    <a:lnL cap="flat" cmpd="sng" w="9525">
                      <a:solidFill>
                        <a:schemeClr val="accent3">
                          <a:alpha val="0"/>
                        </a:schemeClr>
                      </a:solidFill>
                      <a:prstDash val="solid"/>
                      <a:round/>
                      <a:headEnd len="sm" w="sm" type="none"/>
                      <a:tailEnd len="sm" w="sm" type="none"/>
                    </a:lnL>
                    <a:lnR cap="flat" cmpd="sng" w="9525">
                      <a:solidFill>
                        <a:schemeClr val="accent3">
                          <a:alpha val="0"/>
                        </a:schemeClr>
                      </a:solidFill>
                      <a:prstDash val="solid"/>
                      <a:round/>
                      <a:headEnd len="sm" w="sm" type="none"/>
                      <a:tailEnd len="sm" w="sm" type="none"/>
                    </a:lnR>
                    <a:lnT cap="flat" cmpd="sng" w="9525">
                      <a:solidFill>
                        <a:schemeClr val="accent3">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b="1" lang="en" sz="2000">
                          <a:solidFill>
                            <a:schemeClr val="lt2"/>
                          </a:solidFill>
                        </a:rPr>
                        <a:t>C</a:t>
                      </a:r>
                      <a:endParaRPr b="1" sz="2000">
                        <a:solidFill>
                          <a:schemeClr val="lt2"/>
                        </a:solidFill>
                      </a:endParaRPr>
                    </a:p>
                  </a:txBody>
                  <a:tcPr marT="91425" marB="91425" marR="91425" marL="91425">
                    <a:lnL cap="flat" cmpd="sng" w="9525">
                      <a:solidFill>
                        <a:schemeClr val="accent3">
                          <a:alpha val="0"/>
                        </a:schemeClr>
                      </a:solidFill>
                      <a:prstDash val="solid"/>
                      <a:round/>
                      <a:headEnd len="sm" w="sm" type="none"/>
                      <a:tailEnd len="sm" w="sm" type="none"/>
                    </a:lnL>
                    <a:lnR cap="flat" cmpd="sng" w="9525">
                      <a:solidFill>
                        <a:schemeClr val="accent3">
                          <a:alpha val="0"/>
                        </a:schemeClr>
                      </a:solidFill>
                      <a:prstDash val="solid"/>
                      <a:round/>
                      <a:headEnd len="sm" w="sm" type="none"/>
                      <a:tailEnd len="sm" w="sm" type="none"/>
                    </a:lnR>
                    <a:lnT cap="flat" cmpd="sng" w="9525">
                      <a:solidFill>
                        <a:schemeClr val="accent3">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chemeClr val="accent3">
                          <a:alpha val="0"/>
                        </a:schemeClr>
                      </a:solidFill>
                      <a:prstDash val="solid"/>
                      <a:round/>
                      <a:headEnd len="sm" w="sm" type="none"/>
                      <a:tailEnd len="sm" w="sm" type="none"/>
                    </a:lnL>
                    <a:lnR cap="flat" cmpd="sng" w="9525">
                      <a:solidFill>
                        <a:schemeClr val="accent3">
                          <a:alpha val="0"/>
                        </a:schemeClr>
                      </a:solidFill>
                      <a:prstDash val="solid"/>
                      <a:round/>
                      <a:headEnd len="sm" w="sm" type="none"/>
                      <a:tailEnd len="sm" w="sm" type="none"/>
                    </a:lnR>
                    <a:lnT cap="flat" cmpd="sng" w="9525">
                      <a:solidFill>
                        <a:schemeClr val="accent3">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chemeClr val="accent3">
                          <a:alpha val="0"/>
                        </a:schemeClr>
                      </a:solidFill>
                      <a:prstDash val="solid"/>
                      <a:round/>
                      <a:headEnd len="sm" w="sm" type="none"/>
                      <a:tailEnd len="sm" w="sm" type="none"/>
                    </a:lnL>
                    <a:lnR cap="flat" cmpd="sng" w="9525">
                      <a:solidFill>
                        <a:schemeClr val="accent3">
                          <a:alpha val="0"/>
                        </a:schemeClr>
                      </a:solidFill>
                      <a:prstDash val="solid"/>
                      <a:round/>
                      <a:headEnd len="sm" w="sm" type="none"/>
                      <a:tailEnd len="sm" w="sm" type="none"/>
                    </a:lnR>
                    <a:lnT cap="flat" cmpd="sng" w="9525">
                      <a:solidFill>
                        <a:schemeClr val="accent3">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r>
              <a:tr h="491500">
                <a:tc>
                  <a:txBody>
                    <a:bodyPr/>
                    <a:lstStyle/>
                    <a:p>
                      <a:pPr indent="0" lvl="0" marL="0" rtl="0" algn="l">
                        <a:spcBef>
                          <a:spcPts val="0"/>
                        </a:spcBef>
                        <a:spcAft>
                          <a:spcPts val="0"/>
                        </a:spcAft>
                        <a:buNone/>
                      </a:pPr>
                      <a:r>
                        <a:t/>
                      </a:r>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2000">
                          <a:solidFill>
                            <a:schemeClr val="lt1"/>
                          </a:solidFill>
                        </a:rPr>
                        <a:t>C</a:t>
                      </a:r>
                      <a:endParaRPr sz="20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r>
              <a:tr h="491500">
                <a:tc>
                  <a:txBody>
                    <a:bodyPr/>
                    <a:lstStyle/>
                    <a:p>
                      <a:pPr indent="0" lvl="0" marL="0" rtl="0" algn="l">
                        <a:spcBef>
                          <a:spcPts val="0"/>
                        </a:spcBef>
                        <a:spcAft>
                          <a:spcPts val="0"/>
                        </a:spcAft>
                        <a:buNone/>
                      </a:pPr>
                      <a:r>
                        <a:t/>
                      </a:r>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2000">
                          <a:solidFill>
                            <a:schemeClr val="lt1"/>
                          </a:solidFill>
                        </a:rPr>
                        <a:t>T</a:t>
                      </a:r>
                      <a:endParaRPr sz="20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r>
              <a:tr h="491500">
                <a:tc>
                  <a:txBody>
                    <a:bodyPr/>
                    <a:lstStyle/>
                    <a:p>
                      <a:pPr indent="0" lvl="0" marL="0" rtl="0" algn="l">
                        <a:spcBef>
                          <a:spcPts val="0"/>
                        </a:spcBef>
                        <a:spcAft>
                          <a:spcPts val="0"/>
                        </a:spcAft>
                        <a:buNone/>
                      </a:pPr>
                      <a:r>
                        <a:t/>
                      </a:r>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2000">
                          <a:solidFill>
                            <a:schemeClr val="lt1"/>
                          </a:solidFill>
                        </a:rPr>
                        <a:t>A</a:t>
                      </a:r>
                      <a:endParaRPr sz="20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r>
            </a:tbl>
          </a:graphicData>
        </a:graphic>
      </p:graphicFrame>
      <p:graphicFrame>
        <p:nvGraphicFramePr>
          <p:cNvPr id="670" name="Google Shape;670;p65"/>
          <p:cNvGraphicFramePr/>
          <p:nvPr/>
        </p:nvGraphicFramePr>
        <p:xfrm>
          <a:off x="5222825" y="2393475"/>
          <a:ext cx="3000000" cy="3000000"/>
        </p:xfrm>
        <a:graphic>
          <a:graphicData uri="http://schemas.openxmlformats.org/drawingml/2006/table">
            <a:tbl>
              <a:tblPr>
                <a:noFill/>
                <a:tableStyleId>{E411E89E-CD07-40C0-A447-2C83C039E8EA}</a:tableStyleId>
              </a:tblPr>
              <a:tblGrid>
                <a:gridCol w="491500"/>
                <a:gridCol w="491500"/>
                <a:gridCol w="491500"/>
                <a:gridCol w="491500"/>
              </a:tblGrid>
              <a:tr h="491500">
                <a:tc>
                  <a:txBody>
                    <a:bodyPr/>
                    <a:lstStyle/>
                    <a:p>
                      <a:pPr indent="0" lvl="0" marL="0" rtl="0" algn="l">
                        <a:spcBef>
                          <a:spcPts val="0"/>
                        </a:spcBef>
                        <a:spcAft>
                          <a:spcPts val="0"/>
                        </a:spcAft>
                        <a:buNone/>
                      </a:pPr>
                      <a:r>
                        <a:t/>
                      </a:r>
                      <a:endParaRPr/>
                    </a:p>
                  </a:txBody>
                  <a:tcPr marT="91425" marB="91425" marR="91425" marL="91425">
                    <a:lnL cap="flat" cmpd="sng" w="9525">
                      <a:solidFill>
                        <a:schemeClr val="accent3">
                          <a:alpha val="0"/>
                        </a:schemeClr>
                      </a:solidFill>
                      <a:prstDash val="solid"/>
                      <a:round/>
                      <a:headEnd len="sm" w="sm" type="none"/>
                      <a:tailEnd len="sm" w="sm" type="none"/>
                    </a:lnL>
                    <a:lnR cap="flat" cmpd="sng" w="9525">
                      <a:solidFill>
                        <a:schemeClr val="accent3">
                          <a:alpha val="0"/>
                        </a:schemeClr>
                      </a:solidFill>
                      <a:prstDash val="solid"/>
                      <a:round/>
                      <a:headEnd len="sm" w="sm" type="none"/>
                      <a:tailEnd len="sm" w="sm" type="none"/>
                    </a:lnR>
                    <a:lnT cap="flat" cmpd="sng" w="9525">
                      <a:solidFill>
                        <a:schemeClr val="accent3">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chemeClr val="accent3">
                          <a:alpha val="0"/>
                        </a:schemeClr>
                      </a:solidFill>
                      <a:prstDash val="solid"/>
                      <a:round/>
                      <a:headEnd len="sm" w="sm" type="none"/>
                      <a:tailEnd len="sm" w="sm" type="none"/>
                    </a:lnL>
                    <a:lnR cap="flat" cmpd="sng" w="9525">
                      <a:solidFill>
                        <a:schemeClr val="accent3">
                          <a:alpha val="0"/>
                        </a:schemeClr>
                      </a:solidFill>
                      <a:prstDash val="solid"/>
                      <a:round/>
                      <a:headEnd len="sm" w="sm" type="none"/>
                      <a:tailEnd len="sm" w="sm" type="none"/>
                    </a:lnR>
                    <a:lnT cap="flat" cmpd="sng" w="9525">
                      <a:solidFill>
                        <a:schemeClr val="accent3">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chemeClr val="accent3">
                          <a:alpha val="0"/>
                        </a:schemeClr>
                      </a:solidFill>
                      <a:prstDash val="solid"/>
                      <a:round/>
                      <a:headEnd len="sm" w="sm" type="none"/>
                      <a:tailEnd len="sm" w="sm" type="none"/>
                    </a:lnL>
                    <a:lnR cap="flat" cmpd="sng" w="9525">
                      <a:solidFill>
                        <a:schemeClr val="accent3">
                          <a:alpha val="0"/>
                        </a:schemeClr>
                      </a:solidFill>
                      <a:prstDash val="solid"/>
                      <a:round/>
                      <a:headEnd len="sm" w="sm" type="none"/>
                      <a:tailEnd len="sm" w="sm" type="none"/>
                    </a:lnR>
                    <a:lnT cap="flat" cmpd="sng" w="9525">
                      <a:solidFill>
                        <a:schemeClr val="accent3">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b="1" lang="en" sz="2000">
                          <a:solidFill>
                            <a:schemeClr val="lt2"/>
                          </a:solidFill>
                        </a:rPr>
                        <a:t>T</a:t>
                      </a:r>
                      <a:endParaRPr b="1" sz="2000">
                        <a:solidFill>
                          <a:schemeClr val="lt2"/>
                        </a:solidFill>
                      </a:endParaRPr>
                    </a:p>
                  </a:txBody>
                  <a:tcPr marT="91425" marB="91425" marR="91425" marL="91425">
                    <a:lnL cap="flat" cmpd="sng" w="9525">
                      <a:solidFill>
                        <a:schemeClr val="accent3">
                          <a:alpha val="0"/>
                        </a:schemeClr>
                      </a:solidFill>
                      <a:prstDash val="solid"/>
                      <a:round/>
                      <a:headEnd len="sm" w="sm" type="none"/>
                      <a:tailEnd len="sm" w="sm" type="none"/>
                    </a:lnL>
                    <a:lnR cap="flat" cmpd="sng" w="9525">
                      <a:solidFill>
                        <a:schemeClr val="accent3">
                          <a:alpha val="0"/>
                        </a:schemeClr>
                      </a:solidFill>
                      <a:prstDash val="solid"/>
                      <a:round/>
                      <a:headEnd len="sm" w="sm" type="none"/>
                      <a:tailEnd len="sm" w="sm" type="none"/>
                    </a:lnR>
                    <a:lnT cap="flat" cmpd="sng" w="9525">
                      <a:solidFill>
                        <a:schemeClr val="accent3">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r>
              <a:tr h="491500">
                <a:tc>
                  <a:txBody>
                    <a:bodyPr/>
                    <a:lstStyle/>
                    <a:p>
                      <a:pPr indent="0" lvl="0" marL="0" rtl="0" algn="l">
                        <a:spcBef>
                          <a:spcPts val="0"/>
                        </a:spcBef>
                        <a:spcAft>
                          <a:spcPts val="0"/>
                        </a:spcAft>
                        <a:buNone/>
                      </a:pPr>
                      <a:r>
                        <a:t/>
                      </a:r>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2000">
                          <a:solidFill>
                            <a:schemeClr val="lt1"/>
                          </a:solidFill>
                        </a:rPr>
                        <a:t>Y</a:t>
                      </a:r>
                      <a:endParaRPr sz="20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r>
              <a:tr h="491500">
                <a:tc>
                  <a:txBody>
                    <a:bodyPr/>
                    <a:lstStyle/>
                    <a:p>
                      <a:pPr indent="0" lvl="0" marL="0" rtl="0" algn="l">
                        <a:spcBef>
                          <a:spcPts val="0"/>
                        </a:spcBef>
                        <a:spcAft>
                          <a:spcPts val="0"/>
                        </a:spcAft>
                        <a:buNone/>
                      </a:pPr>
                      <a:r>
                        <a:t/>
                      </a:r>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2000">
                          <a:solidFill>
                            <a:schemeClr val="lt1"/>
                          </a:solidFill>
                        </a:rPr>
                        <a:t>G</a:t>
                      </a:r>
                      <a:endParaRPr sz="20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r>
              <a:tr h="491500">
                <a:tc>
                  <a:txBody>
                    <a:bodyPr/>
                    <a:lstStyle/>
                    <a:p>
                      <a:pPr indent="0" lvl="0" marL="0" rtl="0" algn="l">
                        <a:spcBef>
                          <a:spcPts val="0"/>
                        </a:spcBef>
                        <a:spcAft>
                          <a:spcPts val="0"/>
                        </a:spcAft>
                        <a:buNone/>
                      </a:pPr>
                      <a:r>
                        <a:t/>
                      </a:r>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2000">
                          <a:solidFill>
                            <a:schemeClr val="lt1"/>
                          </a:solidFill>
                        </a:rPr>
                        <a:t>H</a:t>
                      </a:r>
                      <a:endParaRPr sz="20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r>
            </a:tbl>
          </a:graphicData>
        </a:graphic>
      </p:graphicFrame>
      <p:graphicFrame>
        <p:nvGraphicFramePr>
          <p:cNvPr id="671" name="Google Shape;671;p65"/>
          <p:cNvGraphicFramePr/>
          <p:nvPr/>
        </p:nvGraphicFramePr>
        <p:xfrm>
          <a:off x="5222825" y="2393475"/>
          <a:ext cx="3000000" cy="3000000"/>
        </p:xfrm>
        <a:graphic>
          <a:graphicData uri="http://schemas.openxmlformats.org/drawingml/2006/table">
            <a:tbl>
              <a:tblPr>
                <a:noFill/>
                <a:tableStyleId>{E411E89E-CD07-40C0-A447-2C83C039E8EA}</a:tableStyleId>
              </a:tblPr>
              <a:tblGrid>
                <a:gridCol w="491500"/>
                <a:gridCol w="491500"/>
                <a:gridCol w="491500"/>
                <a:gridCol w="491500"/>
              </a:tblGrid>
              <a:tr h="491500">
                <a:tc>
                  <a:txBody>
                    <a:bodyPr/>
                    <a:lstStyle/>
                    <a:p>
                      <a:pPr indent="0" lvl="0" marL="0" rtl="0" algn="l">
                        <a:spcBef>
                          <a:spcPts val="0"/>
                        </a:spcBef>
                        <a:spcAft>
                          <a:spcPts val="0"/>
                        </a:spcAft>
                        <a:buNone/>
                      </a:pPr>
                      <a:r>
                        <a:t/>
                      </a:r>
                      <a:endParaRPr/>
                    </a:p>
                  </a:txBody>
                  <a:tcPr marT="91425" marB="91425" marR="91425" marL="91425">
                    <a:lnL cap="flat" cmpd="sng" w="9525">
                      <a:solidFill>
                        <a:schemeClr val="accent3">
                          <a:alpha val="0"/>
                        </a:schemeClr>
                      </a:solidFill>
                      <a:prstDash val="solid"/>
                      <a:round/>
                      <a:headEnd len="sm" w="sm" type="none"/>
                      <a:tailEnd len="sm" w="sm" type="none"/>
                    </a:lnL>
                    <a:lnR cap="flat" cmpd="sng" w="9525">
                      <a:solidFill>
                        <a:schemeClr val="accent3">
                          <a:alpha val="0"/>
                        </a:schemeClr>
                      </a:solidFill>
                      <a:prstDash val="solid"/>
                      <a:round/>
                      <a:headEnd len="sm" w="sm" type="none"/>
                      <a:tailEnd len="sm" w="sm" type="none"/>
                    </a:lnR>
                    <a:lnT cap="flat" cmpd="sng" w="9525">
                      <a:solidFill>
                        <a:schemeClr val="accent3">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t/>
                      </a:r>
                      <a:endParaRPr b="1" sz="2000">
                        <a:solidFill>
                          <a:schemeClr val="lt2"/>
                        </a:solidFill>
                      </a:endParaRPr>
                    </a:p>
                  </a:txBody>
                  <a:tcPr marT="91425" marB="91425" marR="91425" marL="91425">
                    <a:lnL cap="flat" cmpd="sng" w="9525">
                      <a:solidFill>
                        <a:schemeClr val="accent3">
                          <a:alpha val="0"/>
                        </a:schemeClr>
                      </a:solidFill>
                      <a:prstDash val="solid"/>
                      <a:round/>
                      <a:headEnd len="sm" w="sm" type="none"/>
                      <a:tailEnd len="sm" w="sm" type="none"/>
                    </a:lnL>
                    <a:lnR cap="flat" cmpd="sng" w="9525">
                      <a:solidFill>
                        <a:schemeClr val="accent3">
                          <a:alpha val="0"/>
                        </a:schemeClr>
                      </a:solidFill>
                      <a:prstDash val="solid"/>
                      <a:round/>
                      <a:headEnd len="sm" w="sm" type="none"/>
                      <a:tailEnd len="sm" w="sm" type="none"/>
                    </a:lnR>
                    <a:lnT cap="flat" cmpd="sng" w="9525">
                      <a:solidFill>
                        <a:schemeClr val="accent3">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b="1" lang="en" sz="2000">
                          <a:solidFill>
                            <a:schemeClr val="lt2"/>
                          </a:solidFill>
                        </a:rPr>
                        <a:t>S</a:t>
                      </a:r>
                      <a:endParaRPr b="1" sz="2000">
                        <a:solidFill>
                          <a:schemeClr val="lt2"/>
                        </a:solidFill>
                      </a:endParaRPr>
                    </a:p>
                  </a:txBody>
                  <a:tcPr marT="91425" marB="91425" marR="91425" marL="91425">
                    <a:lnL cap="flat" cmpd="sng" w="9525">
                      <a:solidFill>
                        <a:schemeClr val="accent3">
                          <a:alpha val="0"/>
                        </a:schemeClr>
                      </a:solidFill>
                      <a:prstDash val="solid"/>
                      <a:round/>
                      <a:headEnd len="sm" w="sm" type="none"/>
                      <a:tailEnd len="sm" w="sm" type="none"/>
                    </a:lnL>
                    <a:lnR cap="flat" cmpd="sng" w="9525">
                      <a:solidFill>
                        <a:schemeClr val="accent3">
                          <a:alpha val="0"/>
                        </a:schemeClr>
                      </a:solidFill>
                      <a:prstDash val="solid"/>
                      <a:round/>
                      <a:headEnd len="sm" w="sm" type="none"/>
                      <a:tailEnd len="sm" w="sm" type="none"/>
                    </a:lnR>
                    <a:lnT cap="flat" cmpd="sng" w="9525">
                      <a:solidFill>
                        <a:schemeClr val="accent3">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t/>
                      </a:r>
                      <a:endParaRPr b="1" sz="2000">
                        <a:solidFill>
                          <a:schemeClr val="lt2"/>
                        </a:solidFill>
                      </a:endParaRPr>
                    </a:p>
                  </a:txBody>
                  <a:tcPr marT="91425" marB="91425" marR="91425" marL="91425">
                    <a:lnL cap="flat" cmpd="sng" w="9525">
                      <a:solidFill>
                        <a:schemeClr val="accent3">
                          <a:alpha val="0"/>
                        </a:schemeClr>
                      </a:solidFill>
                      <a:prstDash val="solid"/>
                      <a:round/>
                      <a:headEnd len="sm" w="sm" type="none"/>
                      <a:tailEnd len="sm" w="sm" type="none"/>
                    </a:lnL>
                    <a:lnR cap="flat" cmpd="sng" w="9525">
                      <a:solidFill>
                        <a:schemeClr val="accent3">
                          <a:alpha val="0"/>
                        </a:schemeClr>
                      </a:solidFill>
                      <a:prstDash val="solid"/>
                      <a:round/>
                      <a:headEnd len="sm" w="sm" type="none"/>
                      <a:tailEnd len="sm" w="sm" type="none"/>
                    </a:lnR>
                    <a:lnT cap="flat" cmpd="sng" w="9525">
                      <a:solidFill>
                        <a:schemeClr val="accent3">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r>
              <a:tr h="491500">
                <a:tc>
                  <a:txBody>
                    <a:bodyPr/>
                    <a:lstStyle/>
                    <a:p>
                      <a:pPr indent="0" lvl="0" marL="0" rtl="0" algn="l">
                        <a:spcBef>
                          <a:spcPts val="0"/>
                        </a:spcBef>
                        <a:spcAft>
                          <a:spcPts val="0"/>
                        </a:spcAft>
                        <a:buNone/>
                      </a:pPr>
                      <a:r>
                        <a:t/>
                      </a:r>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2000">
                          <a:solidFill>
                            <a:schemeClr val="lt1"/>
                          </a:solidFill>
                        </a:rPr>
                        <a:t>P</a:t>
                      </a:r>
                      <a:endParaRPr sz="20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r>
              <a:tr h="491500">
                <a:tc>
                  <a:txBody>
                    <a:bodyPr/>
                    <a:lstStyle/>
                    <a:p>
                      <a:pPr indent="0" lvl="0" marL="0" rtl="0" algn="l">
                        <a:spcBef>
                          <a:spcPts val="0"/>
                        </a:spcBef>
                        <a:spcAft>
                          <a:spcPts val="0"/>
                        </a:spcAft>
                        <a:buNone/>
                      </a:pPr>
                      <a:r>
                        <a:t/>
                      </a:r>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2000">
                          <a:solidFill>
                            <a:schemeClr val="lt1"/>
                          </a:solidFill>
                        </a:rPr>
                        <a:t>R</a:t>
                      </a:r>
                      <a:endParaRPr sz="20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r>
              <a:tr h="491500">
                <a:tc>
                  <a:txBody>
                    <a:bodyPr/>
                    <a:lstStyle/>
                    <a:p>
                      <a:pPr indent="0" lvl="0" marL="0" rtl="0" algn="l">
                        <a:spcBef>
                          <a:spcPts val="0"/>
                        </a:spcBef>
                        <a:spcAft>
                          <a:spcPts val="0"/>
                        </a:spcAft>
                        <a:buNone/>
                      </a:pPr>
                      <a:r>
                        <a:t/>
                      </a:r>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2000">
                          <a:solidFill>
                            <a:schemeClr val="lt1"/>
                          </a:solidFill>
                        </a:rPr>
                        <a:t>Y</a:t>
                      </a:r>
                      <a:endParaRPr sz="20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r>
            </a:tbl>
          </a:graphicData>
        </a:graphic>
      </p:graphicFrame>
      <p:graphicFrame>
        <p:nvGraphicFramePr>
          <p:cNvPr id="672" name="Google Shape;672;p65"/>
          <p:cNvGraphicFramePr/>
          <p:nvPr/>
        </p:nvGraphicFramePr>
        <p:xfrm>
          <a:off x="5222825" y="2393475"/>
          <a:ext cx="3000000" cy="3000000"/>
        </p:xfrm>
        <a:graphic>
          <a:graphicData uri="http://schemas.openxmlformats.org/drawingml/2006/table">
            <a:tbl>
              <a:tblPr>
                <a:noFill/>
                <a:tableStyleId>{E411E89E-CD07-40C0-A447-2C83C039E8EA}</a:tableStyleId>
              </a:tblPr>
              <a:tblGrid>
                <a:gridCol w="491500"/>
                <a:gridCol w="491500"/>
                <a:gridCol w="491500"/>
                <a:gridCol w="491500"/>
              </a:tblGrid>
              <a:tr h="491500">
                <a:tc>
                  <a:txBody>
                    <a:bodyPr/>
                    <a:lstStyle/>
                    <a:p>
                      <a:pPr indent="0" lvl="0" marL="0" rtl="0" algn="ctr">
                        <a:spcBef>
                          <a:spcPts val="0"/>
                        </a:spcBef>
                        <a:spcAft>
                          <a:spcPts val="0"/>
                        </a:spcAft>
                        <a:buNone/>
                      </a:pPr>
                      <a:r>
                        <a:t/>
                      </a:r>
                      <a:endParaRPr b="1" sz="2000">
                        <a:solidFill>
                          <a:schemeClr val="lt2"/>
                        </a:solidFill>
                      </a:endParaRPr>
                    </a:p>
                  </a:txBody>
                  <a:tcPr marT="91425" marB="91425" marR="91425" marL="91425">
                    <a:lnL cap="flat" cmpd="sng" w="9525">
                      <a:solidFill>
                        <a:schemeClr val="accent3">
                          <a:alpha val="0"/>
                        </a:schemeClr>
                      </a:solidFill>
                      <a:prstDash val="solid"/>
                      <a:round/>
                      <a:headEnd len="sm" w="sm" type="none"/>
                      <a:tailEnd len="sm" w="sm" type="none"/>
                    </a:lnL>
                    <a:lnR cap="flat" cmpd="sng" w="9525">
                      <a:solidFill>
                        <a:schemeClr val="accent3">
                          <a:alpha val="0"/>
                        </a:schemeClr>
                      </a:solidFill>
                      <a:prstDash val="solid"/>
                      <a:round/>
                      <a:headEnd len="sm" w="sm" type="none"/>
                      <a:tailEnd len="sm" w="sm" type="none"/>
                    </a:lnR>
                    <a:lnT cap="flat" cmpd="sng" w="9525">
                      <a:solidFill>
                        <a:schemeClr val="accent3">
                          <a:alpha val="0"/>
                        </a:schemeClr>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t/>
                      </a:r>
                      <a:endParaRPr b="1" sz="2000">
                        <a:solidFill>
                          <a:schemeClr val="lt2"/>
                        </a:solidFill>
                      </a:endParaRPr>
                    </a:p>
                  </a:txBody>
                  <a:tcPr marT="91425" marB="91425" marR="91425" marL="91425">
                    <a:lnL cap="flat" cmpd="sng" w="9525">
                      <a:solidFill>
                        <a:schemeClr val="accent3">
                          <a:alpha val="0"/>
                        </a:schemeClr>
                      </a:solidFill>
                      <a:prstDash val="solid"/>
                      <a:round/>
                      <a:headEnd len="sm" w="sm" type="none"/>
                      <a:tailEnd len="sm" w="sm" type="none"/>
                    </a:lnL>
                    <a:lnR cap="flat" cmpd="sng" w="9525">
                      <a:solidFill>
                        <a:schemeClr val="accent3">
                          <a:alpha val="0"/>
                        </a:schemeClr>
                      </a:solidFill>
                      <a:prstDash val="solid"/>
                      <a:round/>
                      <a:headEnd len="sm" w="sm" type="none"/>
                      <a:tailEnd len="sm" w="sm" type="none"/>
                    </a:lnR>
                    <a:lnT cap="flat" cmpd="sng" w="9525">
                      <a:solidFill>
                        <a:schemeClr val="accent3">
                          <a:alpha val="0"/>
                        </a:schemeClr>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t/>
                      </a:r>
                      <a:endParaRPr b="1" sz="2000">
                        <a:solidFill>
                          <a:schemeClr val="lt2"/>
                        </a:solidFill>
                      </a:endParaRPr>
                    </a:p>
                  </a:txBody>
                  <a:tcPr marT="91425" marB="91425" marR="91425" marL="91425">
                    <a:lnL cap="flat" cmpd="sng" w="9525">
                      <a:solidFill>
                        <a:schemeClr val="accent3">
                          <a:alpha val="0"/>
                        </a:schemeClr>
                      </a:solidFill>
                      <a:prstDash val="solid"/>
                      <a:round/>
                      <a:headEnd len="sm" w="sm" type="none"/>
                      <a:tailEnd len="sm" w="sm" type="none"/>
                    </a:lnL>
                    <a:lnR cap="flat" cmpd="sng" w="9525">
                      <a:solidFill>
                        <a:schemeClr val="accent3">
                          <a:alpha val="0"/>
                        </a:schemeClr>
                      </a:solidFill>
                      <a:prstDash val="solid"/>
                      <a:round/>
                      <a:headEnd len="sm" w="sm" type="none"/>
                      <a:tailEnd len="sm" w="sm" type="none"/>
                    </a:lnR>
                    <a:lnT cap="flat" cmpd="sng" w="9525">
                      <a:solidFill>
                        <a:schemeClr val="accent3">
                          <a:alpha val="0"/>
                        </a:schemeClr>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t/>
                      </a:r>
                      <a:endParaRPr b="1" sz="2000">
                        <a:solidFill>
                          <a:schemeClr val="lt2"/>
                        </a:solidFill>
                      </a:endParaRPr>
                    </a:p>
                  </a:txBody>
                  <a:tcPr marT="91425" marB="91425" marR="91425" marL="91425">
                    <a:lnL cap="flat" cmpd="sng" w="9525">
                      <a:solidFill>
                        <a:schemeClr val="accent3">
                          <a:alpha val="0"/>
                        </a:schemeClr>
                      </a:solidFill>
                      <a:prstDash val="solid"/>
                      <a:round/>
                      <a:headEnd len="sm" w="sm" type="none"/>
                      <a:tailEnd len="sm" w="sm" type="none"/>
                    </a:lnL>
                    <a:lnR cap="flat" cmpd="sng" w="9525">
                      <a:solidFill>
                        <a:schemeClr val="accent3">
                          <a:alpha val="0"/>
                        </a:schemeClr>
                      </a:solidFill>
                      <a:prstDash val="solid"/>
                      <a:round/>
                      <a:headEnd len="sm" w="sm" type="none"/>
                      <a:tailEnd len="sm" w="sm" type="none"/>
                    </a:lnR>
                    <a:lnT cap="flat" cmpd="sng" w="9525">
                      <a:solidFill>
                        <a:schemeClr val="accent3">
                          <a:alpha val="0"/>
                        </a:schemeClr>
                      </a:solidFill>
                      <a:prstDash val="solid"/>
                      <a:round/>
                      <a:headEnd len="sm" w="sm" type="none"/>
                      <a:tailEnd len="sm" w="sm" type="none"/>
                    </a:lnT>
                    <a:lnB cap="flat" cmpd="sng" w="9525">
                      <a:solidFill>
                        <a:schemeClr val="lt1"/>
                      </a:solidFill>
                      <a:prstDash val="solid"/>
                      <a:round/>
                      <a:headEnd len="sm" w="sm" type="none"/>
                      <a:tailEnd len="sm" w="sm" type="none"/>
                    </a:lnB>
                  </a:tcPr>
                </a:tc>
              </a:tr>
              <a:tr h="491500">
                <a:tc>
                  <a:txBody>
                    <a:bodyPr/>
                    <a:lstStyle/>
                    <a:p>
                      <a:pPr indent="0" lvl="0" marL="0" rtl="0" algn="ctr">
                        <a:spcBef>
                          <a:spcPts val="0"/>
                        </a:spcBef>
                        <a:spcAft>
                          <a:spcPts val="0"/>
                        </a:spcAft>
                        <a:buNone/>
                      </a:pPr>
                      <a:r>
                        <a:t/>
                      </a:r>
                      <a:endParaRPr sz="20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t/>
                      </a:r>
                      <a:endParaRPr sz="20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t/>
                      </a:r>
                      <a:endParaRPr sz="20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t/>
                      </a:r>
                      <a:endParaRPr sz="20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491500">
                <a:tc>
                  <a:txBody>
                    <a:bodyPr/>
                    <a:lstStyle/>
                    <a:p>
                      <a:pPr indent="0" lvl="0" marL="0" rtl="0" algn="ctr">
                        <a:spcBef>
                          <a:spcPts val="0"/>
                        </a:spcBef>
                        <a:spcAft>
                          <a:spcPts val="0"/>
                        </a:spcAft>
                        <a:buNone/>
                      </a:pPr>
                      <a:r>
                        <a:t/>
                      </a:r>
                      <a:endParaRPr sz="20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t/>
                      </a:r>
                      <a:endParaRPr sz="20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t/>
                      </a:r>
                      <a:endParaRPr sz="20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t/>
                      </a:r>
                      <a:endParaRPr sz="20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491500">
                <a:tc>
                  <a:txBody>
                    <a:bodyPr/>
                    <a:lstStyle/>
                    <a:p>
                      <a:pPr indent="0" lvl="0" marL="0" rtl="0" algn="ctr">
                        <a:spcBef>
                          <a:spcPts val="0"/>
                        </a:spcBef>
                        <a:spcAft>
                          <a:spcPts val="0"/>
                        </a:spcAft>
                        <a:buNone/>
                      </a:pPr>
                      <a:r>
                        <a:t/>
                      </a:r>
                      <a:endParaRPr sz="20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t/>
                      </a:r>
                      <a:endParaRPr sz="20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t/>
                      </a:r>
                      <a:endParaRPr sz="20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t/>
                      </a:r>
                      <a:endParaRPr sz="20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bl>
          </a:graphicData>
        </a:graphic>
      </p:graphicFrame>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65"/>
                                        </p:tgtEl>
                                        <p:attrNameLst>
                                          <p:attrName>style.visibility</p:attrName>
                                        </p:attrNameLst>
                                      </p:cBhvr>
                                      <p:to>
                                        <p:strVal val="visible"/>
                                      </p:to>
                                    </p:set>
                                    <p:animEffect filter="fade" transition="in">
                                      <p:cBhvr>
                                        <p:cTn dur="1000"/>
                                        <p:tgtEl>
                                          <p:spTgt spid="66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66"/>
                                        </p:tgtEl>
                                        <p:attrNameLst>
                                          <p:attrName>style.visibility</p:attrName>
                                        </p:attrNameLst>
                                      </p:cBhvr>
                                      <p:to>
                                        <p:strVal val="visible"/>
                                      </p:to>
                                    </p:set>
                                    <p:animEffect filter="fade" transition="in">
                                      <p:cBhvr>
                                        <p:cTn dur="1000"/>
                                        <p:tgtEl>
                                          <p:spTgt spid="66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67"/>
                                        </p:tgtEl>
                                        <p:attrNameLst>
                                          <p:attrName>style.visibility</p:attrName>
                                        </p:attrNameLst>
                                      </p:cBhvr>
                                      <p:to>
                                        <p:strVal val="visible"/>
                                      </p:to>
                                    </p:set>
                                    <p:animEffect filter="fade" transition="in">
                                      <p:cBhvr>
                                        <p:cTn dur="1000"/>
                                        <p:tgtEl>
                                          <p:spTgt spid="66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72"/>
                                        </p:tgtEl>
                                        <p:attrNameLst>
                                          <p:attrName>style.visibility</p:attrName>
                                        </p:attrNameLst>
                                      </p:cBhvr>
                                      <p:to>
                                        <p:strVal val="visible"/>
                                      </p:to>
                                    </p:set>
                                    <p:animEffect filter="fade" transition="in">
                                      <p:cBhvr>
                                        <p:cTn dur="1000"/>
                                        <p:tgtEl>
                                          <p:spTgt spid="67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68"/>
                                        </p:tgtEl>
                                        <p:attrNameLst>
                                          <p:attrName>style.visibility</p:attrName>
                                        </p:attrNameLst>
                                      </p:cBhvr>
                                      <p:to>
                                        <p:strVal val="visible"/>
                                      </p:to>
                                    </p:set>
                                    <p:animEffect filter="fade" transition="in">
                                      <p:cBhvr>
                                        <p:cTn dur="1000"/>
                                        <p:tgtEl>
                                          <p:spTgt spid="66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69"/>
                                        </p:tgtEl>
                                        <p:attrNameLst>
                                          <p:attrName>style.visibility</p:attrName>
                                        </p:attrNameLst>
                                      </p:cBhvr>
                                      <p:to>
                                        <p:strVal val="visible"/>
                                      </p:to>
                                    </p:set>
                                    <p:animEffect filter="fade" transition="in">
                                      <p:cBhvr>
                                        <p:cTn dur="1000"/>
                                        <p:tgtEl>
                                          <p:spTgt spid="66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71"/>
                                        </p:tgtEl>
                                        <p:attrNameLst>
                                          <p:attrName>style.visibility</p:attrName>
                                        </p:attrNameLst>
                                      </p:cBhvr>
                                      <p:to>
                                        <p:strVal val="visible"/>
                                      </p:to>
                                    </p:set>
                                    <p:animEffect filter="fade" transition="in">
                                      <p:cBhvr>
                                        <p:cTn dur="1000"/>
                                        <p:tgtEl>
                                          <p:spTgt spid="67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70"/>
                                        </p:tgtEl>
                                        <p:attrNameLst>
                                          <p:attrName>style.visibility</p:attrName>
                                        </p:attrNameLst>
                                      </p:cBhvr>
                                      <p:to>
                                        <p:strVal val="visible"/>
                                      </p:to>
                                    </p:set>
                                    <p:animEffect filter="fade" transition="in">
                                      <p:cBhvr>
                                        <p:cTn dur="1000"/>
                                        <p:tgtEl>
                                          <p:spTgt spid="67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6" name="Shape 676"/>
        <p:cNvGrpSpPr/>
        <p:nvPr/>
      </p:nvGrpSpPr>
      <p:grpSpPr>
        <a:xfrm>
          <a:off x="0" y="0"/>
          <a:ext cx="0" cy="0"/>
          <a:chOff x="0" y="0"/>
          <a:chExt cx="0" cy="0"/>
        </a:xfrm>
      </p:grpSpPr>
      <p:sp>
        <p:nvSpPr>
          <p:cNvPr id="677" name="Google Shape;677;p6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Simulation</a:t>
            </a:r>
            <a:r>
              <a:rPr lang="en"/>
              <a:t> - Encryption</a:t>
            </a:r>
            <a:endParaRPr/>
          </a:p>
        </p:txBody>
      </p:sp>
      <p:sp>
        <p:nvSpPr>
          <p:cNvPr id="678" name="Google Shape;678;p66"/>
          <p:cNvSpPr txBox="1"/>
          <p:nvPr/>
        </p:nvSpPr>
        <p:spPr>
          <a:xfrm>
            <a:off x="1297500" y="1307850"/>
            <a:ext cx="7120500" cy="492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2000">
                <a:solidFill>
                  <a:schemeClr val="lt2"/>
                </a:solidFill>
                <a:latin typeface="Lato"/>
                <a:ea typeface="Lato"/>
                <a:cs typeface="Lato"/>
                <a:sym typeface="Lato"/>
              </a:rPr>
              <a:t>Step 6: Output each column of the matrix</a:t>
            </a:r>
            <a:endParaRPr sz="2000">
              <a:solidFill>
                <a:schemeClr val="lt2"/>
              </a:solidFill>
              <a:latin typeface="Lato"/>
              <a:ea typeface="Lato"/>
              <a:cs typeface="Lato"/>
              <a:sym typeface="Lato"/>
            </a:endParaRPr>
          </a:p>
        </p:txBody>
      </p:sp>
      <p:graphicFrame>
        <p:nvGraphicFramePr>
          <p:cNvPr id="679" name="Google Shape;679;p66"/>
          <p:cNvGraphicFramePr/>
          <p:nvPr/>
        </p:nvGraphicFramePr>
        <p:xfrm>
          <a:off x="1558550" y="2393475"/>
          <a:ext cx="3000000" cy="3000000"/>
        </p:xfrm>
        <a:graphic>
          <a:graphicData uri="http://schemas.openxmlformats.org/drawingml/2006/table">
            <a:tbl>
              <a:tblPr>
                <a:noFill/>
                <a:tableStyleId>{E411E89E-CD07-40C0-A447-2C83C039E8EA}</a:tableStyleId>
              </a:tblPr>
              <a:tblGrid>
                <a:gridCol w="491500"/>
                <a:gridCol w="491500"/>
                <a:gridCol w="491500"/>
                <a:gridCol w="491500"/>
              </a:tblGrid>
              <a:tr h="491500">
                <a:tc>
                  <a:txBody>
                    <a:bodyPr/>
                    <a:lstStyle/>
                    <a:p>
                      <a:pPr indent="0" lvl="0" marL="0" rtl="0" algn="ctr">
                        <a:spcBef>
                          <a:spcPts val="0"/>
                        </a:spcBef>
                        <a:spcAft>
                          <a:spcPts val="0"/>
                        </a:spcAft>
                        <a:buNone/>
                      </a:pPr>
                      <a:r>
                        <a:rPr b="1" lang="en" sz="2000">
                          <a:solidFill>
                            <a:schemeClr val="lt2"/>
                          </a:solidFill>
                        </a:rPr>
                        <a:t>A</a:t>
                      </a:r>
                      <a:endParaRPr b="1" sz="2000">
                        <a:solidFill>
                          <a:schemeClr val="lt2"/>
                        </a:solidFill>
                      </a:endParaRPr>
                    </a:p>
                  </a:txBody>
                  <a:tcPr marT="91425" marB="91425" marR="91425" marL="91425">
                    <a:lnL cap="flat" cmpd="sng" w="9525">
                      <a:solidFill>
                        <a:schemeClr val="accent3">
                          <a:alpha val="0"/>
                        </a:schemeClr>
                      </a:solidFill>
                      <a:prstDash val="solid"/>
                      <a:round/>
                      <a:headEnd len="sm" w="sm" type="none"/>
                      <a:tailEnd len="sm" w="sm" type="none"/>
                    </a:lnL>
                    <a:lnR cap="flat" cmpd="sng" w="9525">
                      <a:solidFill>
                        <a:schemeClr val="accent3">
                          <a:alpha val="0"/>
                        </a:schemeClr>
                      </a:solidFill>
                      <a:prstDash val="solid"/>
                      <a:round/>
                      <a:headEnd len="sm" w="sm" type="none"/>
                      <a:tailEnd len="sm" w="sm" type="none"/>
                    </a:lnR>
                    <a:lnT cap="flat" cmpd="sng" w="9525">
                      <a:solidFill>
                        <a:schemeClr val="accent3">
                          <a:alpha val="0"/>
                        </a:schemeClr>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b="1" lang="en" sz="2000">
                          <a:solidFill>
                            <a:schemeClr val="lt2"/>
                          </a:solidFill>
                        </a:rPr>
                        <a:t>C</a:t>
                      </a:r>
                      <a:endParaRPr b="1" sz="2000">
                        <a:solidFill>
                          <a:schemeClr val="lt2"/>
                        </a:solidFill>
                      </a:endParaRPr>
                    </a:p>
                  </a:txBody>
                  <a:tcPr marT="91425" marB="91425" marR="91425" marL="91425">
                    <a:lnL cap="flat" cmpd="sng" w="9525">
                      <a:solidFill>
                        <a:schemeClr val="accent3">
                          <a:alpha val="0"/>
                        </a:schemeClr>
                      </a:solidFill>
                      <a:prstDash val="solid"/>
                      <a:round/>
                      <a:headEnd len="sm" w="sm" type="none"/>
                      <a:tailEnd len="sm" w="sm" type="none"/>
                    </a:lnL>
                    <a:lnR cap="flat" cmpd="sng" w="9525">
                      <a:solidFill>
                        <a:schemeClr val="accent3">
                          <a:alpha val="0"/>
                        </a:schemeClr>
                      </a:solidFill>
                      <a:prstDash val="solid"/>
                      <a:round/>
                      <a:headEnd len="sm" w="sm" type="none"/>
                      <a:tailEnd len="sm" w="sm" type="none"/>
                    </a:lnR>
                    <a:lnT cap="flat" cmpd="sng" w="9525">
                      <a:solidFill>
                        <a:schemeClr val="accent3">
                          <a:alpha val="0"/>
                        </a:schemeClr>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b="1" lang="en" sz="2000">
                          <a:solidFill>
                            <a:schemeClr val="lt2"/>
                          </a:solidFill>
                        </a:rPr>
                        <a:t>S</a:t>
                      </a:r>
                      <a:endParaRPr b="1" sz="2000">
                        <a:solidFill>
                          <a:schemeClr val="lt2"/>
                        </a:solidFill>
                      </a:endParaRPr>
                    </a:p>
                  </a:txBody>
                  <a:tcPr marT="91425" marB="91425" marR="91425" marL="91425">
                    <a:lnL cap="flat" cmpd="sng" w="9525">
                      <a:solidFill>
                        <a:schemeClr val="accent3">
                          <a:alpha val="0"/>
                        </a:schemeClr>
                      </a:solidFill>
                      <a:prstDash val="solid"/>
                      <a:round/>
                      <a:headEnd len="sm" w="sm" type="none"/>
                      <a:tailEnd len="sm" w="sm" type="none"/>
                    </a:lnL>
                    <a:lnR cap="flat" cmpd="sng" w="9525">
                      <a:solidFill>
                        <a:schemeClr val="accent3">
                          <a:alpha val="0"/>
                        </a:schemeClr>
                      </a:solidFill>
                      <a:prstDash val="solid"/>
                      <a:round/>
                      <a:headEnd len="sm" w="sm" type="none"/>
                      <a:tailEnd len="sm" w="sm" type="none"/>
                    </a:lnR>
                    <a:lnT cap="flat" cmpd="sng" w="9525">
                      <a:solidFill>
                        <a:schemeClr val="accent3">
                          <a:alpha val="0"/>
                        </a:schemeClr>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b="1" lang="en" sz="2000">
                          <a:solidFill>
                            <a:schemeClr val="lt2"/>
                          </a:solidFill>
                        </a:rPr>
                        <a:t>T</a:t>
                      </a:r>
                      <a:endParaRPr b="1" sz="2000">
                        <a:solidFill>
                          <a:schemeClr val="lt2"/>
                        </a:solidFill>
                      </a:endParaRPr>
                    </a:p>
                  </a:txBody>
                  <a:tcPr marT="91425" marB="91425" marR="91425" marL="91425">
                    <a:lnL cap="flat" cmpd="sng" w="9525">
                      <a:solidFill>
                        <a:schemeClr val="accent3">
                          <a:alpha val="0"/>
                        </a:schemeClr>
                      </a:solidFill>
                      <a:prstDash val="solid"/>
                      <a:round/>
                      <a:headEnd len="sm" w="sm" type="none"/>
                      <a:tailEnd len="sm" w="sm" type="none"/>
                    </a:lnL>
                    <a:lnR cap="flat" cmpd="sng" w="9525">
                      <a:solidFill>
                        <a:schemeClr val="accent3">
                          <a:alpha val="0"/>
                        </a:schemeClr>
                      </a:solidFill>
                      <a:prstDash val="solid"/>
                      <a:round/>
                      <a:headEnd len="sm" w="sm" type="none"/>
                      <a:tailEnd len="sm" w="sm" type="none"/>
                    </a:lnR>
                    <a:lnT cap="flat" cmpd="sng" w="9525">
                      <a:solidFill>
                        <a:schemeClr val="accent3">
                          <a:alpha val="0"/>
                        </a:schemeClr>
                      </a:solidFill>
                      <a:prstDash val="solid"/>
                      <a:round/>
                      <a:headEnd len="sm" w="sm" type="none"/>
                      <a:tailEnd len="sm" w="sm" type="none"/>
                    </a:lnT>
                    <a:lnB cap="flat" cmpd="sng" w="9525">
                      <a:solidFill>
                        <a:schemeClr val="lt1"/>
                      </a:solidFill>
                      <a:prstDash val="solid"/>
                      <a:round/>
                      <a:headEnd len="sm" w="sm" type="none"/>
                      <a:tailEnd len="sm" w="sm" type="none"/>
                    </a:lnB>
                  </a:tcPr>
                </a:tc>
              </a:tr>
              <a:tr h="491500">
                <a:tc>
                  <a:txBody>
                    <a:bodyPr/>
                    <a:lstStyle/>
                    <a:p>
                      <a:pPr indent="0" lvl="0" marL="0" rtl="0" algn="ctr">
                        <a:spcBef>
                          <a:spcPts val="0"/>
                        </a:spcBef>
                        <a:spcAft>
                          <a:spcPts val="0"/>
                        </a:spcAft>
                        <a:buNone/>
                      </a:pPr>
                      <a:r>
                        <a:rPr lang="en" sz="2000">
                          <a:solidFill>
                            <a:schemeClr val="lt1"/>
                          </a:solidFill>
                        </a:rPr>
                        <a:t>R</a:t>
                      </a:r>
                      <a:endParaRPr sz="20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sz="2000">
                          <a:solidFill>
                            <a:schemeClr val="lt1"/>
                          </a:solidFill>
                        </a:rPr>
                        <a:t>C</a:t>
                      </a:r>
                      <a:endParaRPr sz="20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sz="2000">
                          <a:solidFill>
                            <a:schemeClr val="lt1"/>
                          </a:solidFill>
                        </a:rPr>
                        <a:t>P</a:t>
                      </a:r>
                      <a:endParaRPr sz="20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sz="2000">
                          <a:solidFill>
                            <a:schemeClr val="lt1"/>
                          </a:solidFill>
                        </a:rPr>
                        <a:t>Y</a:t>
                      </a:r>
                      <a:endParaRPr sz="20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491500">
                <a:tc>
                  <a:txBody>
                    <a:bodyPr/>
                    <a:lstStyle/>
                    <a:p>
                      <a:pPr indent="0" lvl="0" marL="0" rtl="0" algn="ctr">
                        <a:spcBef>
                          <a:spcPts val="0"/>
                        </a:spcBef>
                        <a:spcAft>
                          <a:spcPts val="0"/>
                        </a:spcAft>
                        <a:buNone/>
                      </a:pPr>
                      <a:r>
                        <a:rPr lang="en" sz="2000">
                          <a:solidFill>
                            <a:schemeClr val="lt1"/>
                          </a:solidFill>
                        </a:rPr>
                        <a:t>O</a:t>
                      </a:r>
                      <a:endParaRPr sz="20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sz="2000">
                          <a:solidFill>
                            <a:schemeClr val="lt1"/>
                          </a:solidFill>
                        </a:rPr>
                        <a:t>T</a:t>
                      </a:r>
                      <a:endParaRPr sz="20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sz="2000">
                          <a:solidFill>
                            <a:schemeClr val="lt1"/>
                          </a:solidFill>
                        </a:rPr>
                        <a:t>R</a:t>
                      </a:r>
                      <a:endParaRPr sz="20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sz="2000">
                          <a:solidFill>
                            <a:schemeClr val="lt1"/>
                          </a:solidFill>
                        </a:rPr>
                        <a:t>G</a:t>
                      </a:r>
                      <a:endParaRPr sz="20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491500">
                <a:tc>
                  <a:txBody>
                    <a:bodyPr/>
                    <a:lstStyle/>
                    <a:p>
                      <a:pPr indent="0" lvl="0" marL="0" rtl="0" algn="ctr">
                        <a:spcBef>
                          <a:spcPts val="0"/>
                        </a:spcBef>
                        <a:spcAft>
                          <a:spcPts val="0"/>
                        </a:spcAft>
                        <a:buNone/>
                      </a:pPr>
                      <a:r>
                        <a:rPr lang="en" sz="2000">
                          <a:solidFill>
                            <a:schemeClr val="lt1"/>
                          </a:solidFill>
                        </a:rPr>
                        <a:t>P</a:t>
                      </a:r>
                      <a:endParaRPr sz="20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sz="2000">
                          <a:solidFill>
                            <a:schemeClr val="lt1"/>
                          </a:solidFill>
                        </a:rPr>
                        <a:t>A</a:t>
                      </a:r>
                      <a:endParaRPr sz="20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sz="2000">
                          <a:solidFill>
                            <a:schemeClr val="lt1"/>
                          </a:solidFill>
                        </a:rPr>
                        <a:t>Y</a:t>
                      </a:r>
                      <a:endParaRPr sz="20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sz="2000">
                          <a:solidFill>
                            <a:schemeClr val="lt1"/>
                          </a:solidFill>
                        </a:rPr>
                        <a:t>H</a:t>
                      </a:r>
                      <a:endParaRPr sz="20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bl>
          </a:graphicData>
        </a:graphic>
      </p:graphicFrame>
      <p:sp>
        <p:nvSpPr>
          <p:cNvPr id="680" name="Google Shape;680;p66"/>
          <p:cNvSpPr txBox="1"/>
          <p:nvPr>
            <p:ph idx="1" type="body"/>
          </p:nvPr>
        </p:nvSpPr>
        <p:spPr>
          <a:xfrm>
            <a:off x="4572000" y="3274275"/>
            <a:ext cx="1096200" cy="5937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1200"/>
              </a:spcAft>
              <a:buSzPts val="275"/>
              <a:buNone/>
            </a:pPr>
            <a:r>
              <a:rPr lang="en" sz="2500">
                <a:latin typeface="Arial"/>
                <a:ea typeface="Arial"/>
                <a:cs typeface="Arial"/>
                <a:sym typeface="Arial"/>
              </a:rPr>
              <a:t>ROP</a:t>
            </a:r>
            <a:endParaRPr sz="2500">
              <a:latin typeface="Arial"/>
              <a:ea typeface="Arial"/>
              <a:cs typeface="Arial"/>
              <a:sym typeface="Arial"/>
            </a:endParaRPr>
          </a:p>
        </p:txBody>
      </p:sp>
      <p:sp>
        <p:nvSpPr>
          <p:cNvPr id="681" name="Google Shape;681;p66"/>
          <p:cNvSpPr txBox="1"/>
          <p:nvPr>
            <p:ph idx="1" type="body"/>
          </p:nvPr>
        </p:nvSpPr>
        <p:spPr>
          <a:xfrm>
            <a:off x="5295225" y="3274275"/>
            <a:ext cx="1096200" cy="5937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1200"/>
              </a:spcAft>
              <a:buSzPts val="275"/>
              <a:buNone/>
            </a:pPr>
            <a:r>
              <a:rPr lang="en" sz="2500">
                <a:latin typeface="Arial"/>
                <a:ea typeface="Arial"/>
                <a:cs typeface="Arial"/>
                <a:sym typeface="Arial"/>
              </a:rPr>
              <a:t>CTA</a:t>
            </a:r>
            <a:endParaRPr sz="2500">
              <a:latin typeface="Arial"/>
              <a:ea typeface="Arial"/>
              <a:cs typeface="Arial"/>
              <a:sym typeface="Arial"/>
            </a:endParaRPr>
          </a:p>
        </p:txBody>
      </p:sp>
      <p:sp>
        <p:nvSpPr>
          <p:cNvPr id="682" name="Google Shape;682;p66"/>
          <p:cNvSpPr txBox="1"/>
          <p:nvPr>
            <p:ph idx="1" type="body"/>
          </p:nvPr>
        </p:nvSpPr>
        <p:spPr>
          <a:xfrm>
            <a:off x="5958100" y="3274275"/>
            <a:ext cx="1096200" cy="5937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1200"/>
              </a:spcAft>
              <a:buSzPts val="275"/>
              <a:buNone/>
            </a:pPr>
            <a:r>
              <a:rPr lang="en" sz="2500">
                <a:latin typeface="Arial"/>
                <a:ea typeface="Arial"/>
                <a:cs typeface="Arial"/>
                <a:sym typeface="Arial"/>
              </a:rPr>
              <a:t>PRY</a:t>
            </a:r>
            <a:endParaRPr sz="2500">
              <a:latin typeface="Arial"/>
              <a:ea typeface="Arial"/>
              <a:cs typeface="Arial"/>
              <a:sym typeface="Arial"/>
            </a:endParaRPr>
          </a:p>
        </p:txBody>
      </p:sp>
      <p:sp>
        <p:nvSpPr>
          <p:cNvPr id="683" name="Google Shape;683;p66"/>
          <p:cNvSpPr txBox="1"/>
          <p:nvPr>
            <p:ph idx="1" type="body"/>
          </p:nvPr>
        </p:nvSpPr>
        <p:spPr>
          <a:xfrm>
            <a:off x="6681325" y="3274275"/>
            <a:ext cx="1096200" cy="5937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1200"/>
              </a:spcAft>
              <a:buSzPts val="275"/>
              <a:buNone/>
            </a:pPr>
            <a:r>
              <a:rPr lang="en" sz="2500">
                <a:latin typeface="Arial"/>
                <a:ea typeface="Arial"/>
                <a:cs typeface="Arial"/>
                <a:sym typeface="Arial"/>
              </a:rPr>
              <a:t>YGH</a:t>
            </a:r>
            <a:endParaRPr sz="2500">
              <a:latin typeface="Arial"/>
              <a:ea typeface="Arial"/>
              <a:cs typeface="Arial"/>
              <a:sym typeface="Arial"/>
            </a:endParaRPr>
          </a:p>
        </p:txBody>
      </p:sp>
      <p:sp>
        <p:nvSpPr>
          <p:cNvPr id="684" name="Google Shape;684;p66"/>
          <p:cNvSpPr/>
          <p:nvPr/>
        </p:nvSpPr>
        <p:spPr>
          <a:xfrm>
            <a:off x="1657225" y="2418300"/>
            <a:ext cx="300900" cy="2154300"/>
          </a:xfrm>
          <a:prstGeom prst="roundRect">
            <a:avLst>
              <a:gd fmla="val 16667" name="adj"/>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66"/>
          <p:cNvSpPr/>
          <p:nvPr/>
        </p:nvSpPr>
        <p:spPr>
          <a:xfrm>
            <a:off x="2134950" y="2418300"/>
            <a:ext cx="300900" cy="2154300"/>
          </a:xfrm>
          <a:prstGeom prst="roundRect">
            <a:avLst>
              <a:gd fmla="val 16667" name="adj"/>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66"/>
          <p:cNvSpPr/>
          <p:nvPr/>
        </p:nvSpPr>
        <p:spPr>
          <a:xfrm>
            <a:off x="2637200" y="2418300"/>
            <a:ext cx="300900" cy="2154300"/>
          </a:xfrm>
          <a:prstGeom prst="roundRect">
            <a:avLst>
              <a:gd fmla="val 16667" name="adj"/>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66"/>
          <p:cNvSpPr/>
          <p:nvPr/>
        </p:nvSpPr>
        <p:spPr>
          <a:xfrm>
            <a:off x="3139450" y="2418300"/>
            <a:ext cx="300900" cy="2154300"/>
          </a:xfrm>
          <a:prstGeom prst="roundRect">
            <a:avLst>
              <a:gd fmla="val 16667" name="adj"/>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66"/>
          <p:cNvSpPr/>
          <p:nvPr/>
        </p:nvSpPr>
        <p:spPr>
          <a:xfrm>
            <a:off x="4542000" y="3274275"/>
            <a:ext cx="3124200" cy="525300"/>
          </a:xfrm>
          <a:prstGeom prst="roundRect">
            <a:avLst>
              <a:gd fmla="val 16667" name="adj"/>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66"/>
          <p:cNvSpPr txBox="1"/>
          <p:nvPr/>
        </p:nvSpPr>
        <p:spPr>
          <a:xfrm>
            <a:off x="4572000" y="2822550"/>
            <a:ext cx="4231500" cy="384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1300">
                <a:solidFill>
                  <a:schemeClr val="lt2"/>
                </a:solidFill>
                <a:latin typeface="Lato"/>
                <a:ea typeface="Lato"/>
                <a:cs typeface="Lato"/>
                <a:sym typeface="Lato"/>
              </a:rPr>
              <a:t>ENCRYPTED MESSAGE:</a:t>
            </a:r>
            <a:endParaRPr sz="1300">
              <a:solidFill>
                <a:schemeClr val="lt2"/>
              </a:solidFill>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78"/>
                                        </p:tgtEl>
                                        <p:attrNameLst>
                                          <p:attrName>style.visibility</p:attrName>
                                        </p:attrNameLst>
                                      </p:cBhvr>
                                      <p:to>
                                        <p:strVal val="visible"/>
                                      </p:to>
                                    </p:set>
                                    <p:animEffect filter="fade" transition="in">
                                      <p:cBhvr>
                                        <p:cTn dur="1000"/>
                                        <p:tgtEl>
                                          <p:spTgt spid="67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79"/>
                                        </p:tgtEl>
                                        <p:attrNameLst>
                                          <p:attrName>style.visibility</p:attrName>
                                        </p:attrNameLst>
                                      </p:cBhvr>
                                      <p:to>
                                        <p:strVal val="visible"/>
                                      </p:to>
                                    </p:set>
                                    <p:animEffect filter="fade" transition="in">
                                      <p:cBhvr>
                                        <p:cTn dur="1000"/>
                                        <p:tgtEl>
                                          <p:spTgt spid="67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89"/>
                                        </p:tgtEl>
                                        <p:attrNameLst>
                                          <p:attrName>style.visibility</p:attrName>
                                        </p:attrNameLst>
                                      </p:cBhvr>
                                      <p:to>
                                        <p:strVal val="visible"/>
                                      </p:to>
                                    </p:set>
                                    <p:animEffect filter="fade" transition="in">
                                      <p:cBhvr>
                                        <p:cTn dur="1000"/>
                                        <p:tgtEl>
                                          <p:spTgt spid="68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84"/>
                                        </p:tgtEl>
                                        <p:attrNameLst>
                                          <p:attrName>style.visibility</p:attrName>
                                        </p:attrNameLst>
                                      </p:cBhvr>
                                      <p:to>
                                        <p:strVal val="visible"/>
                                      </p:to>
                                    </p:set>
                                    <p:animEffect filter="fade" transition="in">
                                      <p:cBhvr>
                                        <p:cTn dur="1000"/>
                                        <p:tgtEl>
                                          <p:spTgt spid="684"/>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680"/>
                                        </p:tgtEl>
                                        <p:attrNameLst>
                                          <p:attrName>style.visibility</p:attrName>
                                        </p:attrNameLst>
                                      </p:cBhvr>
                                      <p:to>
                                        <p:strVal val="visible"/>
                                      </p:to>
                                    </p:set>
                                    <p:animEffect filter="fade" transition="in">
                                      <p:cBhvr>
                                        <p:cTn dur="1000"/>
                                        <p:tgtEl>
                                          <p:spTgt spid="68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684"/>
                                        </p:tgtEl>
                                      </p:cBhvr>
                                    </p:animEffect>
                                    <p:set>
                                      <p:cBhvr>
                                        <p:cTn dur="1" fill="hold">
                                          <p:stCondLst>
                                            <p:cond delay="1000"/>
                                          </p:stCondLst>
                                        </p:cTn>
                                        <p:tgtEl>
                                          <p:spTgt spid="684"/>
                                        </p:tgtEl>
                                        <p:attrNameLst>
                                          <p:attrName>style.visibility</p:attrName>
                                        </p:attrNameLst>
                                      </p:cBhvr>
                                      <p:to>
                                        <p:strVal val="hidden"/>
                                      </p:to>
                                    </p:se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685"/>
                                        </p:tgtEl>
                                        <p:attrNameLst>
                                          <p:attrName>style.visibility</p:attrName>
                                        </p:attrNameLst>
                                      </p:cBhvr>
                                      <p:to>
                                        <p:strVal val="visible"/>
                                      </p:to>
                                    </p:set>
                                    <p:animEffect filter="fade" transition="in">
                                      <p:cBhvr>
                                        <p:cTn dur="1000"/>
                                        <p:tgtEl>
                                          <p:spTgt spid="685"/>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681"/>
                                        </p:tgtEl>
                                        <p:attrNameLst>
                                          <p:attrName>style.visibility</p:attrName>
                                        </p:attrNameLst>
                                      </p:cBhvr>
                                      <p:to>
                                        <p:strVal val="visible"/>
                                      </p:to>
                                    </p:set>
                                    <p:animEffect filter="fade" transition="in">
                                      <p:cBhvr>
                                        <p:cTn dur="1000"/>
                                        <p:tgtEl>
                                          <p:spTgt spid="68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685"/>
                                        </p:tgtEl>
                                      </p:cBhvr>
                                    </p:animEffect>
                                    <p:set>
                                      <p:cBhvr>
                                        <p:cTn dur="1" fill="hold">
                                          <p:stCondLst>
                                            <p:cond delay="1000"/>
                                          </p:stCondLst>
                                        </p:cTn>
                                        <p:tgtEl>
                                          <p:spTgt spid="685"/>
                                        </p:tgtEl>
                                        <p:attrNameLst>
                                          <p:attrName>style.visibility</p:attrName>
                                        </p:attrNameLst>
                                      </p:cBhvr>
                                      <p:to>
                                        <p:strVal val="hidden"/>
                                      </p:to>
                                    </p:se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686"/>
                                        </p:tgtEl>
                                        <p:attrNameLst>
                                          <p:attrName>style.visibility</p:attrName>
                                        </p:attrNameLst>
                                      </p:cBhvr>
                                      <p:to>
                                        <p:strVal val="visible"/>
                                      </p:to>
                                    </p:set>
                                    <p:animEffect filter="fade" transition="in">
                                      <p:cBhvr>
                                        <p:cTn dur="1000"/>
                                        <p:tgtEl>
                                          <p:spTgt spid="686"/>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682"/>
                                        </p:tgtEl>
                                        <p:attrNameLst>
                                          <p:attrName>style.visibility</p:attrName>
                                        </p:attrNameLst>
                                      </p:cBhvr>
                                      <p:to>
                                        <p:strVal val="visible"/>
                                      </p:to>
                                    </p:set>
                                    <p:animEffect filter="fade" transition="in">
                                      <p:cBhvr>
                                        <p:cTn dur="1000"/>
                                        <p:tgtEl>
                                          <p:spTgt spid="68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686"/>
                                        </p:tgtEl>
                                      </p:cBhvr>
                                    </p:animEffect>
                                    <p:set>
                                      <p:cBhvr>
                                        <p:cTn dur="1" fill="hold">
                                          <p:stCondLst>
                                            <p:cond delay="1000"/>
                                          </p:stCondLst>
                                        </p:cTn>
                                        <p:tgtEl>
                                          <p:spTgt spid="686"/>
                                        </p:tgtEl>
                                        <p:attrNameLst>
                                          <p:attrName>style.visibility</p:attrName>
                                        </p:attrNameLst>
                                      </p:cBhvr>
                                      <p:to>
                                        <p:strVal val="hidden"/>
                                      </p:to>
                                    </p:se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687"/>
                                        </p:tgtEl>
                                        <p:attrNameLst>
                                          <p:attrName>style.visibility</p:attrName>
                                        </p:attrNameLst>
                                      </p:cBhvr>
                                      <p:to>
                                        <p:strVal val="visible"/>
                                      </p:to>
                                    </p:set>
                                    <p:animEffect filter="fade" transition="in">
                                      <p:cBhvr>
                                        <p:cTn dur="1000"/>
                                        <p:tgtEl>
                                          <p:spTgt spid="687"/>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683"/>
                                        </p:tgtEl>
                                        <p:attrNameLst>
                                          <p:attrName>style.visibility</p:attrName>
                                        </p:attrNameLst>
                                      </p:cBhvr>
                                      <p:to>
                                        <p:strVal val="visible"/>
                                      </p:to>
                                    </p:set>
                                    <p:animEffect filter="fade" transition="in">
                                      <p:cBhvr>
                                        <p:cTn dur="1000"/>
                                        <p:tgtEl>
                                          <p:spTgt spid="68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687"/>
                                        </p:tgtEl>
                                      </p:cBhvr>
                                    </p:animEffect>
                                    <p:set>
                                      <p:cBhvr>
                                        <p:cTn dur="1" fill="hold">
                                          <p:stCondLst>
                                            <p:cond delay="1000"/>
                                          </p:stCondLst>
                                        </p:cTn>
                                        <p:tgtEl>
                                          <p:spTgt spid="687"/>
                                        </p:tgtEl>
                                        <p:attrNameLst>
                                          <p:attrName>style.visibility</p:attrName>
                                        </p:attrNameLst>
                                      </p:cBhvr>
                                      <p:to>
                                        <p:strVal val="hidden"/>
                                      </p:to>
                                    </p:se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688"/>
                                        </p:tgtEl>
                                        <p:attrNameLst>
                                          <p:attrName>style.visibility</p:attrName>
                                        </p:attrNameLst>
                                      </p:cBhvr>
                                      <p:to>
                                        <p:strVal val="visible"/>
                                      </p:to>
                                    </p:set>
                                    <p:animEffect filter="fade" transition="in">
                                      <p:cBhvr>
                                        <p:cTn dur="1000"/>
                                        <p:tgtEl>
                                          <p:spTgt spid="68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3" name="Shape 693"/>
        <p:cNvGrpSpPr/>
        <p:nvPr/>
      </p:nvGrpSpPr>
      <p:grpSpPr>
        <a:xfrm>
          <a:off x="0" y="0"/>
          <a:ext cx="0" cy="0"/>
          <a:chOff x="0" y="0"/>
          <a:chExt cx="0" cy="0"/>
        </a:xfrm>
      </p:grpSpPr>
      <p:sp>
        <p:nvSpPr>
          <p:cNvPr id="694" name="Google Shape;694;p67"/>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Simulation - Decryption</a:t>
            </a:r>
            <a:endParaRPr/>
          </a:p>
        </p:txBody>
      </p:sp>
      <p:sp>
        <p:nvSpPr>
          <p:cNvPr id="695" name="Google Shape;695;p67"/>
          <p:cNvSpPr txBox="1"/>
          <p:nvPr>
            <p:ph idx="1" type="body"/>
          </p:nvPr>
        </p:nvSpPr>
        <p:spPr>
          <a:xfrm>
            <a:off x="1243725" y="2571750"/>
            <a:ext cx="7038900" cy="635400"/>
          </a:xfrm>
          <a:prstGeom prst="rect">
            <a:avLst/>
          </a:prstGeom>
        </p:spPr>
        <p:txBody>
          <a:bodyPr anchorCtr="0" anchor="t" bIns="91425" lIns="91425" spcFirstLastPara="1" rIns="91425" wrap="square" tIns="91425">
            <a:normAutofit fontScale="25000" lnSpcReduction="20000"/>
          </a:bodyPr>
          <a:lstStyle/>
          <a:p>
            <a:pPr indent="0" lvl="0" marL="0" rtl="0" algn="l">
              <a:spcBef>
                <a:spcPts val="0"/>
              </a:spcBef>
              <a:spcAft>
                <a:spcPts val="1200"/>
              </a:spcAft>
              <a:buNone/>
            </a:pPr>
            <a:r>
              <a:rPr lang="en" sz="12000">
                <a:latin typeface="Arial"/>
                <a:ea typeface="Arial"/>
                <a:cs typeface="Arial"/>
                <a:sym typeface="Arial"/>
              </a:rPr>
              <a:t>Message: ROPCTAPRYYGH </a:t>
            </a:r>
            <a:endParaRPr/>
          </a:p>
        </p:txBody>
      </p:sp>
      <p:sp>
        <p:nvSpPr>
          <p:cNvPr id="696" name="Google Shape;696;p67"/>
          <p:cNvSpPr txBox="1"/>
          <p:nvPr/>
        </p:nvSpPr>
        <p:spPr>
          <a:xfrm>
            <a:off x="1297500" y="1307850"/>
            <a:ext cx="5473200" cy="492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2000">
                <a:solidFill>
                  <a:schemeClr val="lt2"/>
                </a:solidFill>
                <a:latin typeface="Lato"/>
                <a:ea typeface="Lato"/>
                <a:cs typeface="Lato"/>
                <a:sym typeface="Lato"/>
              </a:rPr>
              <a:t>Step 1: Get message and keyword</a:t>
            </a:r>
            <a:endParaRPr sz="2000">
              <a:solidFill>
                <a:schemeClr val="lt2"/>
              </a:solidFill>
            </a:endParaRPr>
          </a:p>
        </p:txBody>
      </p:sp>
      <p:sp>
        <p:nvSpPr>
          <p:cNvPr id="697" name="Google Shape;697;p67"/>
          <p:cNvSpPr txBox="1"/>
          <p:nvPr/>
        </p:nvSpPr>
        <p:spPr>
          <a:xfrm>
            <a:off x="1243725" y="3352775"/>
            <a:ext cx="3000000" cy="646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3000">
                <a:solidFill>
                  <a:schemeClr val="lt1"/>
                </a:solidFill>
              </a:rPr>
              <a:t>Keyword: CATS</a:t>
            </a:r>
            <a:endParaRPr sz="30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94"/>
                                        </p:tgtEl>
                                        <p:attrNameLst>
                                          <p:attrName>style.visibility</p:attrName>
                                        </p:attrNameLst>
                                      </p:cBhvr>
                                      <p:to>
                                        <p:strVal val="visible"/>
                                      </p:to>
                                    </p:set>
                                    <p:animEffect filter="fade" transition="in">
                                      <p:cBhvr>
                                        <p:cTn dur="1000"/>
                                        <p:tgtEl>
                                          <p:spTgt spid="69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96"/>
                                        </p:tgtEl>
                                        <p:attrNameLst>
                                          <p:attrName>style.visibility</p:attrName>
                                        </p:attrNameLst>
                                      </p:cBhvr>
                                      <p:to>
                                        <p:strVal val="visible"/>
                                      </p:to>
                                    </p:set>
                                    <p:animEffect filter="fade" transition="in">
                                      <p:cBhvr>
                                        <p:cTn dur="1000"/>
                                        <p:tgtEl>
                                          <p:spTgt spid="69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95"/>
                                        </p:tgtEl>
                                        <p:attrNameLst>
                                          <p:attrName>style.visibility</p:attrName>
                                        </p:attrNameLst>
                                      </p:cBhvr>
                                      <p:to>
                                        <p:strVal val="visible"/>
                                      </p:to>
                                    </p:set>
                                    <p:animEffect filter="fade" transition="in">
                                      <p:cBhvr>
                                        <p:cTn dur="1000"/>
                                        <p:tgtEl>
                                          <p:spTgt spid="69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97"/>
                                        </p:tgtEl>
                                        <p:attrNameLst>
                                          <p:attrName>style.visibility</p:attrName>
                                        </p:attrNameLst>
                                      </p:cBhvr>
                                      <p:to>
                                        <p:strVal val="visible"/>
                                      </p:to>
                                    </p:set>
                                    <p:animEffect filter="fade" transition="in">
                                      <p:cBhvr>
                                        <p:cTn dur="1000"/>
                                        <p:tgtEl>
                                          <p:spTgt spid="69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1" name="Shape 701"/>
        <p:cNvGrpSpPr/>
        <p:nvPr/>
      </p:nvGrpSpPr>
      <p:grpSpPr>
        <a:xfrm>
          <a:off x="0" y="0"/>
          <a:ext cx="0" cy="0"/>
          <a:chOff x="0" y="0"/>
          <a:chExt cx="0" cy="0"/>
        </a:xfrm>
      </p:grpSpPr>
      <p:sp>
        <p:nvSpPr>
          <p:cNvPr id="702" name="Google Shape;702;p68"/>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Simulation - </a:t>
            </a:r>
            <a:r>
              <a:rPr lang="en"/>
              <a:t>Decryption</a:t>
            </a:r>
            <a:endParaRPr/>
          </a:p>
        </p:txBody>
      </p:sp>
      <p:sp>
        <p:nvSpPr>
          <p:cNvPr id="703" name="Google Shape;703;p68"/>
          <p:cNvSpPr txBox="1"/>
          <p:nvPr>
            <p:ph idx="1" type="body"/>
          </p:nvPr>
        </p:nvSpPr>
        <p:spPr>
          <a:xfrm>
            <a:off x="1243725" y="2571750"/>
            <a:ext cx="7038900" cy="635400"/>
          </a:xfrm>
          <a:prstGeom prst="rect">
            <a:avLst/>
          </a:prstGeom>
        </p:spPr>
        <p:txBody>
          <a:bodyPr anchorCtr="0" anchor="t" bIns="91425" lIns="91425" spcFirstLastPara="1" rIns="91425" wrap="square" tIns="91425">
            <a:normAutofit fontScale="25000" lnSpcReduction="20000"/>
          </a:bodyPr>
          <a:lstStyle/>
          <a:p>
            <a:pPr indent="0" lvl="0" marL="0" rtl="0" algn="l">
              <a:spcBef>
                <a:spcPts val="0"/>
              </a:spcBef>
              <a:spcAft>
                <a:spcPts val="1200"/>
              </a:spcAft>
              <a:buNone/>
            </a:pPr>
            <a:r>
              <a:rPr lang="en" sz="12000">
                <a:latin typeface="Arial"/>
                <a:ea typeface="Arial"/>
                <a:cs typeface="Arial"/>
                <a:sym typeface="Arial"/>
              </a:rPr>
              <a:t>ROPCTAPRYYGH </a:t>
            </a:r>
            <a:r>
              <a:rPr lang="en" sz="12000">
                <a:latin typeface="Arial"/>
                <a:ea typeface="Arial"/>
                <a:cs typeface="Arial"/>
                <a:sym typeface="Arial"/>
              </a:rPr>
              <a:t>	= 12</a:t>
            </a:r>
            <a:endParaRPr/>
          </a:p>
        </p:txBody>
      </p:sp>
      <p:sp>
        <p:nvSpPr>
          <p:cNvPr id="704" name="Google Shape;704;p68"/>
          <p:cNvSpPr txBox="1"/>
          <p:nvPr/>
        </p:nvSpPr>
        <p:spPr>
          <a:xfrm>
            <a:off x="1297500" y="1307850"/>
            <a:ext cx="6985200" cy="492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2000">
                <a:solidFill>
                  <a:schemeClr val="lt2"/>
                </a:solidFill>
                <a:latin typeface="Lato"/>
                <a:ea typeface="Lato"/>
                <a:cs typeface="Lato"/>
                <a:sym typeface="Lato"/>
              </a:rPr>
              <a:t>Step 2: Get the length of the message and keyword</a:t>
            </a:r>
            <a:endParaRPr sz="2000">
              <a:solidFill>
                <a:schemeClr val="lt2"/>
              </a:solidFill>
            </a:endParaRPr>
          </a:p>
        </p:txBody>
      </p:sp>
      <p:sp>
        <p:nvSpPr>
          <p:cNvPr id="705" name="Google Shape;705;p68"/>
          <p:cNvSpPr txBox="1"/>
          <p:nvPr/>
        </p:nvSpPr>
        <p:spPr>
          <a:xfrm>
            <a:off x="1243725" y="3332600"/>
            <a:ext cx="4995600" cy="646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3000">
                <a:solidFill>
                  <a:schemeClr val="lt1"/>
                </a:solidFill>
              </a:rPr>
              <a:t>CATS						=  4</a:t>
            </a:r>
            <a:endParaRPr sz="30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04"/>
                                        </p:tgtEl>
                                        <p:attrNameLst>
                                          <p:attrName>style.visibility</p:attrName>
                                        </p:attrNameLst>
                                      </p:cBhvr>
                                      <p:to>
                                        <p:strVal val="visible"/>
                                      </p:to>
                                    </p:set>
                                    <p:animEffect filter="fade" transition="in">
                                      <p:cBhvr>
                                        <p:cTn dur="1000"/>
                                        <p:tgtEl>
                                          <p:spTgt spid="70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03"/>
                                        </p:tgtEl>
                                        <p:attrNameLst>
                                          <p:attrName>style.visibility</p:attrName>
                                        </p:attrNameLst>
                                      </p:cBhvr>
                                      <p:to>
                                        <p:strVal val="visible"/>
                                      </p:to>
                                    </p:set>
                                    <p:animEffect filter="fade" transition="in">
                                      <p:cBhvr>
                                        <p:cTn dur="1000"/>
                                        <p:tgtEl>
                                          <p:spTgt spid="70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05"/>
                                        </p:tgtEl>
                                        <p:attrNameLst>
                                          <p:attrName>style.visibility</p:attrName>
                                        </p:attrNameLst>
                                      </p:cBhvr>
                                      <p:to>
                                        <p:strVal val="visible"/>
                                      </p:to>
                                    </p:set>
                                    <p:animEffect filter="fade" transition="in">
                                      <p:cBhvr>
                                        <p:cTn dur="1000"/>
                                        <p:tgtEl>
                                          <p:spTgt spid="70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9" name="Shape 709"/>
        <p:cNvGrpSpPr/>
        <p:nvPr/>
      </p:nvGrpSpPr>
      <p:grpSpPr>
        <a:xfrm>
          <a:off x="0" y="0"/>
          <a:ext cx="0" cy="0"/>
          <a:chOff x="0" y="0"/>
          <a:chExt cx="0" cy="0"/>
        </a:xfrm>
      </p:grpSpPr>
      <p:sp>
        <p:nvSpPr>
          <p:cNvPr id="710" name="Google Shape;710;p69"/>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Simulation - </a:t>
            </a:r>
            <a:r>
              <a:rPr lang="en"/>
              <a:t>Decryption</a:t>
            </a:r>
            <a:endParaRPr/>
          </a:p>
        </p:txBody>
      </p:sp>
      <p:sp>
        <p:nvSpPr>
          <p:cNvPr id="711" name="Google Shape;711;p69"/>
          <p:cNvSpPr txBox="1"/>
          <p:nvPr>
            <p:ph idx="1" type="body"/>
          </p:nvPr>
        </p:nvSpPr>
        <p:spPr>
          <a:xfrm>
            <a:off x="1297500" y="2058438"/>
            <a:ext cx="7038900" cy="15093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SzPts val="275"/>
              <a:buNone/>
            </a:pPr>
            <a:r>
              <a:rPr lang="en" sz="2500">
                <a:latin typeface="Arial"/>
                <a:ea typeface="Arial"/>
                <a:cs typeface="Arial"/>
                <a:sym typeface="Arial"/>
              </a:rPr>
              <a:t>Row	   = messageLength / keyLength</a:t>
            </a:r>
            <a:endParaRPr sz="2500">
              <a:latin typeface="Arial"/>
              <a:ea typeface="Arial"/>
              <a:cs typeface="Arial"/>
              <a:sym typeface="Arial"/>
            </a:endParaRPr>
          </a:p>
          <a:p>
            <a:pPr indent="0" lvl="0" marL="0" rtl="0" algn="l">
              <a:lnSpc>
                <a:spcPct val="95000"/>
              </a:lnSpc>
              <a:spcBef>
                <a:spcPts val="1200"/>
              </a:spcBef>
              <a:spcAft>
                <a:spcPts val="0"/>
              </a:spcAft>
              <a:buSzPts val="275"/>
              <a:buNone/>
            </a:pPr>
            <a:r>
              <a:rPr lang="en" sz="2500">
                <a:latin typeface="Arial"/>
                <a:ea typeface="Arial"/>
                <a:cs typeface="Arial"/>
                <a:sym typeface="Arial"/>
              </a:rPr>
              <a:t>		   = 12 / 4</a:t>
            </a:r>
            <a:endParaRPr sz="2500">
              <a:latin typeface="Arial"/>
              <a:ea typeface="Arial"/>
              <a:cs typeface="Arial"/>
              <a:sym typeface="Arial"/>
            </a:endParaRPr>
          </a:p>
          <a:p>
            <a:pPr indent="0" lvl="0" marL="0" rtl="0" algn="l">
              <a:lnSpc>
                <a:spcPct val="95000"/>
              </a:lnSpc>
              <a:spcBef>
                <a:spcPts val="1200"/>
              </a:spcBef>
              <a:spcAft>
                <a:spcPts val="1200"/>
              </a:spcAft>
              <a:buSzPts val="275"/>
              <a:buNone/>
            </a:pPr>
            <a:r>
              <a:rPr lang="en" sz="2500">
                <a:latin typeface="Arial"/>
                <a:ea typeface="Arial"/>
                <a:cs typeface="Arial"/>
                <a:sym typeface="Arial"/>
              </a:rPr>
              <a:t>		   = 3</a:t>
            </a:r>
            <a:endParaRPr sz="2500">
              <a:latin typeface="Arial"/>
              <a:ea typeface="Arial"/>
              <a:cs typeface="Arial"/>
              <a:sym typeface="Arial"/>
            </a:endParaRPr>
          </a:p>
        </p:txBody>
      </p:sp>
      <p:sp>
        <p:nvSpPr>
          <p:cNvPr id="712" name="Google Shape;712;p69"/>
          <p:cNvSpPr txBox="1"/>
          <p:nvPr/>
        </p:nvSpPr>
        <p:spPr>
          <a:xfrm>
            <a:off x="1297500" y="1307850"/>
            <a:ext cx="6985200" cy="492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2000">
                <a:solidFill>
                  <a:schemeClr val="lt2"/>
                </a:solidFill>
                <a:latin typeface="Lato"/>
                <a:ea typeface="Lato"/>
                <a:cs typeface="Lato"/>
                <a:sym typeface="Lato"/>
              </a:rPr>
              <a:t>Step 3: Get the row and column lengths</a:t>
            </a:r>
            <a:endParaRPr sz="2000">
              <a:solidFill>
                <a:schemeClr val="lt2"/>
              </a:solidFill>
            </a:endParaRPr>
          </a:p>
        </p:txBody>
      </p:sp>
      <p:sp>
        <p:nvSpPr>
          <p:cNvPr id="713" name="Google Shape;713;p69"/>
          <p:cNvSpPr txBox="1"/>
          <p:nvPr/>
        </p:nvSpPr>
        <p:spPr>
          <a:xfrm>
            <a:off x="1297500" y="3825750"/>
            <a:ext cx="4995600" cy="1165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2500">
                <a:solidFill>
                  <a:schemeClr val="lt1"/>
                </a:solidFill>
              </a:rPr>
              <a:t>Column = key length</a:t>
            </a:r>
            <a:endParaRPr sz="2500">
              <a:solidFill>
                <a:schemeClr val="lt1"/>
              </a:solidFill>
            </a:endParaRPr>
          </a:p>
          <a:p>
            <a:pPr indent="0" lvl="0" marL="0" rtl="0" algn="l">
              <a:lnSpc>
                <a:spcPct val="115000"/>
              </a:lnSpc>
              <a:spcBef>
                <a:spcPts val="1200"/>
              </a:spcBef>
              <a:spcAft>
                <a:spcPts val="1200"/>
              </a:spcAft>
              <a:buNone/>
            </a:pPr>
            <a:r>
              <a:rPr lang="en" sz="2500">
                <a:solidFill>
                  <a:schemeClr val="lt1"/>
                </a:solidFill>
              </a:rPr>
              <a:t>		   = 4</a:t>
            </a:r>
            <a:endParaRPr sz="2500">
              <a:solidFill>
                <a:schemeClr val="lt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12"/>
                                        </p:tgtEl>
                                        <p:attrNameLst>
                                          <p:attrName>style.visibility</p:attrName>
                                        </p:attrNameLst>
                                      </p:cBhvr>
                                      <p:to>
                                        <p:strVal val="visible"/>
                                      </p:to>
                                    </p:set>
                                    <p:animEffect filter="fade" transition="in">
                                      <p:cBhvr>
                                        <p:cTn dur="1000"/>
                                        <p:tgtEl>
                                          <p:spTgt spid="71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11"/>
                                        </p:tgtEl>
                                        <p:attrNameLst>
                                          <p:attrName>style.visibility</p:attrName>
                                        </p:attrNameLst>
                                      </p:cBhvr>
                                      <p:to>
                                        <p:strVal val="visible"/>
                                      </p:to>
                                    </p:set>
                                    <p:animEffect filter="fade" transition="in">
                                      <p:cBhvr>
                                        <p:cTn dur="1000"/>
                                        <p:tgtEl>
                                          <p:spTgt spid="71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13"/>
                                        </p:tgtEl>
                                        <p:attrNameLst>
                                          <p:attrName>style.visibility</p:attrName>
                                        </p:attrNameLst>
                                      </p:cBhvr>
                                      <p:to>
                                        <p:strVal val="visible"/>
                                      </p:to>
                                    </p:set>
                                    <p:animEffect filter="fade" transition="in">
                                      <p:cBhvr>
                                        <p:cTn dur="1000"/>
                                        <p:tgtEl>
                                          <p:spTgt spid="71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7" name="Shape 717"/>
        <p:cNvGrpSpPr/>
        <p:nvPr/>
      </p:nvGrpSpPr>
      <p:grpSpPr>
        <a:xfrm>
          <a:off x="0" y="0"/>
          <a:ext cx="0" cy="0"/>
          <a:chOff x="0" y="0"/>
          <a:chExt cx="0" cy="0"/>
        </a:xfrm>
      </p:grpSpPr>
      <p:sp>
        <p:nvSpPr>
          <p:cNvPr id="718" name="Google Shape;718;p70"/>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Simulation - </a:t>
            </a:r>
            <a:r>
              <a:rPr lang="en"/>
              <a:t>Decryption</a:t>
            </a:r>
            <a:endParaRPr/>
          </a:p>
        </p:txBody>
      </p:sp>
      <p:sp>
        <p:nvSpPr>
          <p:cNvPr id="719" name="Google Shape;719;p70"/>
          <p:cNvSpPr txBox="1"/>
          <p:nvPr/>
        </p:nvSpPr>
        <p:spPr>
          <a:xfrm>
            <a:off x="1297500" y="1307850"/>
            <a:ext cx="6985200" cy="492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2000">
                <a:solidFill>
                  <a:schemeClr val="lt2"/>
                </a:solidFill>
                <a:latin typeface="Lato"/>
                <a:ea typeface="Lato"/>
                <a:cs typeface="Lato"/>
                <a:sym typeface="Lato"/>
              </a:rPr>
              <a:t>Step 4: Create a matrix and insert the message in the matrix</a:t>
            </a:r>
            <a:endParaRPr sz="2000">
              <a:solidFill>
                <a:schemeClr val="lt2"/>
              </a:solidFill>
              <a:latin typeface="Lato"/>
              <a:ea typeface="Lato"/>
              <a:cs typeface="Lato"/>
              <a:sym typeface="Lato"/>
            </a:endParaRPr>
          </a:p>
        </p:txBody>
      </p:sp>
      <p:sp>
        <p:nvSpPr>
          <p:cNvPr id="720" name="Google Shape;720;p70"/>
          <p:cNvSpPr txBox="1"/>
          <p:nvPr/>
        </p:nvSpPr>
        <p:spPr>
          <a:xfrm>
            <a:off x="2292300" y="3298575"/>
            <a:ext cx="2489100" cy="569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2500">
                <a:solidFill>
                  <a:schemeClr val="lt1"/>
                </a:solidFill>
              </a:rPr>
              <a:t>matrix[3][4] =</a:t>
            </a:r>
            <a:endParaRPr sz="2500">
              <a:solidFill>
                <a:schemeClr val="lt1"/>
              </a:solidFill>
            </a:endParaRPr>
          </a:p>
        </p:txBody>
      </p:sp>
      <p:graphicFrame>
        <p:nvGraphicFramePr>
          <p:cNvPr id="721" name="Google Shape;721;p70"/>
          <p:cNvGraphicFramePr/>
          <p:nvPr/>
        </p:nvGraphicFramePr>
        <p:xfrm>
          <a:off x="4781375" y="2600275"/>
          <a:ext cx="3000000" cy="3000000"/>
        </p:xfrm>
        <a:graphic>
          <a:graphicData uri="http://schemas.openxmlformats.org/drawingml/2006/table">
            <a:tbl>
              <a:tblPr>
                <a:noFill/>
                <a:tableStyleId>{E411E89E-CD07-40C0-A447-2C83C039E8EA}</a:tableStyleId>
              </a:tblPr>
              <a:tblGrid>
                <a:gridCol w="491500"/>
                <a:gridCol w="491500"/>
                <a:gridCol w="491500"/>
                <a:gridCol w="491500"/>
              </a:tblGrid>
              <a:tr h="491500">
                <a:tc>
                  <a:txBody>
                    <a:bodyPr/>
                    <a:lstStyle/>
                    <a:p>
                      <a:pPr indent="0" lvl="0" marL="0" rtl="0" algn="ctr">
                        <a:spcBef>
                          <a:spcPts val="0"/>
                        </a:spcBef>
                        <a:spcAft>
                          <a:spcPts val="0"/>
                        </a:spcAft>
                        <a:buNone/>
                      </a:pPr>
                      <a:r>
                        <a:t/>
                      </a:r>
                      <a:endParaRPr b="1" sz="2000">
                        <a:solidFill>
                          <a:schemeClr val="lt2"/>
                        </a:solidFill>
                      </a:endParaRPr>
                    </a:p>
                  </a:txBody>
                  <a:tcPr marT="91425" marB="91425" marR="91425" marL="91425">
                    <a:lnL cap="flat" cmpd="sng" w="9525">
                      <a:solidFill>
                        <a:schemeClr val="accent3">
                          <a:alpha val="0"/>
                        </a:schemeClr>
                      </a:solidFill>
                      <a:prstDash val="solid"/>
                      <a:round/>
                      <a:headEnd len="sm" w="sm" type="none"/>
                      <a:tailEnd len="sm" w="sm" type="none"/>
                    </a:lnL>
                    <a:lnR cap="flat" cmpd="sng" w="9525">
                      <a:solidFill>
                        <a:schemeClr val="accent3">
                          <a:alpha val="0"/>
                        </a:schemeClr>
                      </a:solidFill>
                      <a:prstDash val="solid"/>
                      <a:round/>
                      <a:headEnd len="sm" w="sm" type="none"/>
                      <a:tailEnd len="sm" w="sm" type="none"/>
                    </a:lnR>
                    <a:lnT cap="flat" cmpd="sng" w="9525">
                      <a:solidFill>
                        <a:schemeClr val="accent3">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t/>
                      </a:r>
                      <a:endParaRPr b="1" sz="2000">
                        <a:solidFill>
                          <a:schemeClr val="lt2"/>
                        </a:solidFill>
                      </a:endParaRPr>
                    </a:p>
                  </a:txBody>
                  <a:tcPr marT="91425" marB="91425" marR="91425" marL="91425">
                    <a:lnL cap="flat" cmpd="sng" w="9525">
                      <a:solidFill>
                        <a:schemeClr val="accent3">
                          <a:alpha val="0"/>
                        </a:schemeClr>
                      </a:solidFill>
                      <a:prstDash val="solid"/>
                      <a:round/>
                      <a:headEnd len="sm" w="sm" type="none"/>
                      <a:tailEnd len="sm" w="sm" type="none"/>
                    </a:lnL>
                    <a:lnR cap="flat" cmpd="sng" w="9525">
                      <a:solidFill>
                        <a:schemeClr val="accent3">
                          <a:alpha val="0"/>
                        </a:schemeClr>
                      </a:solidFill>
                      <a:prstDash val="solid"/>
                      <a:round/>
                      <a:headEnd len="sm" w="sm" type="none"/>
                      <a:tailEnd len="sm" w="sm" type="none"/>
                    </a:lnR>
                    <a:lnT cap="flat" cmpd="sng" w="9525">
                      <a:solidFill>
                        <a:schemeClr val="accent3">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chemeClr val="accent3">
                          <a:alpha val="0"/>
                        </a:schemeClr>
                      </a:solidFill>
                      <a:prstDash val="solid"/>
                      <a:round/>
                      <a:headEnd len="sm" w="sm" type="none"/>
                      <a:tailEnd len="sm" w="sm" type="none"/>
                    </a:lnL>
                    <a:lnR cap="flat" cmpd="sng" w="9525">
                      <a:solidFill>
                        <a:schemeClr val="accent3">
                          <a:alpha val="0"/>
                        </a:schemeClr>
                      </a:solidFill>
                      <a:prstDash val="solid"/>
                      <a:round/>
                      <a:headEnd len="sm" w="sm" type="none"/>
                      <a:tailEnd len="sm" w="sm" type="none"/>
                    </a:lnR>
                    <a:lnT cap="flat" cmpd="sng" w="9525">
                      <a:solidFill>
                        <a:schemeClr val="accent3">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chemeClr val="accent3">
                          <a:alpha val="0"/>
                        </a:schemeClr>
                      </a:solidFill>
                      <a:prstDash val="solid"/>
                      <a:round/>
                      <a:headEnd len="sm" w="sm" type="none"/>
                      <a:tailEnd len="sm" w="sm" type="none"/>
                    </a:lnL>
                    <a:lnR cap="flat" cmpd="sng" w="9525">
                      <a:solidFill>
                        <a:schemeClr val="accent3">
                          <a:alpha val="0"/>
                        </a:schemeClr>
                      </a:solidFill>
                      <a:prstDash val="solid"/>
                      <a:round/>
                      <a:headEnd len="sm" w="sm" type="none"/>
                      <a:tailEnd len="sm" w="sm" type="none"/>
                    </a:lnR>
                    <a:lnT cap="flat" cmpd="sng" w="9525">
                      <a:solidFill>
                        <a:schemeClr val="accent3">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r>
              <a:tr h="491500">
                <a:tc>
                  <a:txBody>
                    <a:bodyPr/>
                    <a:lstStyle/>
                    <a:p>
                      <a:pPr indent="0" lvl="0" marL="0" rtl="0" algn="ctr">
                        <a:spcBef>
                          <a:spcPts val="0"/>
                        </a:spcBef>
                        <a:spcAft>
                          <a:spcPts val="0"/>
                        </a:spcAft>
                        <a:buNone/>
                      </a:pPr>
                      <a:r>
                        <a:rPr lang="en" sz="2000">
                          <a:solidFill>
                            <a:schemeClr val="lt1"/>
                          </a:solidFill>
                        </a:rPr>
                        <a:t>R</a:t>
                      </a:r>
                      <a:endParaRPr sz="20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r>
              <a:tr h="491500">
                <a:tc>
                  <a:txBody>
                    <a:bodyPr/>
                    <a:lstStyle/>
                    <a:p>
                      <a:pPr indent="0" lvl="0" marL="0" rtl="0" algn="ctr">
                        <a:spcBef>
                          <a:spcPts val="0"/>
                        </a:spcBef>
                        <a:spcAft>
                          <a:spcPts val="0"/>
                        </a:spcAft>
                        <a:buNone/>
                      </a:pPr>
                      <a:r>
                        <a:rPr lang="en" sz="2000">
                          <a:solidFill>
                            <a:schemeClr val="lt1"/>
                          </a:solidFill>
                        </a:rPr>
                        <a:t>O</a:t>
                      </a:r>
                      <a:endParaRPr sz="20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r>
              <a:tr h="491500">
                <a:tc>
                  <a:txBody>
                    <a:bodyPr/>
                    <a:lstStyle/>
                    <a:p>
                      <a:pPr indent="0" lvl="0" marL="0" rtl="0" algn="ctr">
                        <a:spcBef>
                          <a:spcPts val="0"/>
                        </a:spcBef>
                        <a:spcAft>
                          <a:spcPts val="0"/>
                        </a:spcAft>
                        <a:buNone/>
                      </a:pPr>
                      <a:r>
                        <a:rPr lang="en" sz="2000">
                          <a:solidFill>
                            <a:schemeClr val="lt1"/>
                          </a:solidFill>
                        </a:rPr>
                        <a:t>P</a:t>
                      </a:r>
                      <a:endParaRPr sz="20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r>
            </a:tbl>
          </a:graphicData>
        </a:graphic>
      </p:graphicFrame>
      <p:graphicFrame>
        <p:nvGraphicFramePr>
          <p:cNvPr id="722" name="Google Shape;722;p70"/>
          <p:cNvGraphicFramePr/>
          <p:nvPr/>
        </p:nvGraphicFramePr>
        <p:xfrm>
          <a:off x="4781375" y="2600275"/>
          <a:ext cx="3000000" cy="3000000"/>
        </p:xfrm>
        <a:graphic>
          <a:graphicData uri="http://schemas.openxmlformats.org/drawingml/2006/table">
            <a:tbl>
              <a:tblPr>
                <a:noFill/>
                <a:tableStyleId>{E411E89E-CD07-40C0-A447-2C83C039E8EA}</a:tableStyleId>
              </a:tblPr>
              <a:tblGrid>
                <a:gridCol w="491500"/>
                <a:gridCol w="491500"/>
                <a:gridCol w="491500"/>
                <a:gridCol w="491500"/>
              </a:tblGrid>
              <a:tr h="491500">
                <a:tc>
                  <a:txBody>
                    <a:bodyPr/>
                    <a:lstStyle/>
                    <a:p>
                      <a:pPr indent="0" lvl="0" marL="0" rtl="0" algn="ctr">
                        <a:spcBef>
                          <a:spcPts val="0"/>
                        </a:spcBef>
                        <a:spcAft>
                          <a:spcPts val="0"/>
                        </a:spcAft>
                        <a:buNone/>
                      </a:pPr>
                      <a:r>
                        <a:t/>
                      </a:r>
                      <a:endParaRPr b="1" sz="2000">
                        <a:solidFill>
                          <a:schemeClr val="lt2"/>
                        </a:solidFill>
                      </a:endParaRPr>
                    </a:p>
                  </a:txBody>
                  <a:tcPr marT="91425" marB="91425" marR="91425" marL="91425">
                    <a:lnL cap="flat" cmpd="sng" w="9525">
                      <a:solidFill>
                        <a:schemeClr val="accent3">
                          <a:alpha val="0"/>
                        </a:schemeClr>
                      </a:solidFill>
                      <a:prstDash val="solid"/>
                      <a:round/>
                      <a:headEnd len="sm" w="sm" type="none"/>
                      <a:tailEnd len="sm" w="sm" type="none"/>
                    </a:lnL>
                    <a:lnR cap="flat" cmpd="sng" w="9525">
                      <a:solidFill>
                        <a:schemeClr val="accent3">
                          <a:alpha val="0"/>
                        </a:schemeClr>
                      </a:solidFill>
                      <a:prstDash val="solid"/>
                      <a:round/>
                      <a:headEnd len="sm" w="sm" type="none"/>
                      <a:tailEnd len="sm" w="sm" type="none"/>
                    </a:lnR>
                    <a:lnT cap="flat" cmpd="sng" w="9525">
                      <a:solidFill>
                        <a:schemeClr val="accent3">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t/>
                      </a:r>
                      <a:endParaRPr b="1" sz="2000">
                        <a:solidFill>
                          <a:schemeClr val="lt2"/>
                        </a:solidFill>
                      </a:endParaRPr>
                    </a:p>
                  </a:txBody>
                  <a:tcPr marT="91425" marB="91425" marR="91425" marL="91425">
                    <a:lnL cap="flat" cmpd="sng" w="9525">
                      <a:solidFill>
                        <a:schemeClr val="accent3">
                          <a:alpha val="0"/>
                        </a:schemeClr>
                      </a:solidFill>
                      <a:prstDash val="solid"/>
                      <a:round/>
                      <a:headEnd len="sm" w="sm" type="none"/>
                      <a:tailEnd len="sm" w="sm" type="none"/>
                    </a:lnL>
                    <a:lnR cap="flat" cmpd="sng" w="9525">
                      <a:solidFill>
                        <a:schemeClr val="accent3">
                          <a:alpha val="0"/>
                        </a:schemeClr>
                      </a:solidFill>
                      <a:prstDash val="solid"/>
                      <a:round/>
                      <a:headEnd len="sm" w="sm" type="none"/>
                      <a:tailEnd len="sm" w="sm" type="none"/>
                    </a:lnR>
                    <a:lnT cap="flat" cmpd="sng" w="9525">
                      <a:solidFill>
                        <a:schemeClr val="accent3">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chemeClr val="accent3">
                          <a:alpha val="0"/>
                        </a:schemeClr>
                      </a:solidFill>
                      <a:prstDash val="solid"/>
                      <a:round/>
                      <a:headEnd len="sm" w="sm" type="none"/>
                      <a:tailEnd len="sm" w="sm" type="none"/>
                    </a:lnL>
                    <a:lnR cap="flat" cmpd="sng" w="9525">
                      <a:solidFill>
                        <a:schemeClr val="accent3">
                          <a:alpha val="0"/>
                        </a:schemeClr>
                      </a:solidFill>
                      <a:prstDash val="solid"/>
                      <a:round/>
                      <a:headEnd len="sm" w="sm" type="none"/>
                      <a:tailEnd len="sm" w="sm" type="none"/>
                    </a:lnR>
                    <a:lnT cap="flat" cmpd="sng" w="9525">
                      <a:solidFill>
                        <a:schemeClr val="accent3">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chemeClr val="accent3">
                          <a:alpha val="0"/>
                        </a:schemeClr>
                      </a:solidFill>
                      <a:prstDash val="solid"/>
                      <a:round/>
                      <a:headEnd len="sm" w="sm" type="none"/>
                      <a:tailEnd len="sm" w="sm" type="none"/>
                    </a:lnL>
                    <a:lnR cap="flat" cmpd="sng" w="9525">
                      <a:solidFill>
                        <a:schemeClr val="accent3">
                          <a:alpha val="0"/>
                        </a:schemeClr>
                      </a:solidFill>
                      <a:prstDash val="solid"/>
                      <a:round/>
                      <a:headEnd len="sm" w="sm" type="none"/>
                      <a:tailEnd len="sm" w="sm" type="none"/>
                    </a:lnR>
                    <a:lnT cap="flat" cmpd="sng" w="9525">
                      <a:solidFill>
                        <a:schemeClr val="accent3">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r>
              <a:tr h="491500">
                <a:tc>
                  <a:txBody>
                    <a:bodyPr/>
                    <a:lstStyle/>
                    <a:p>
                      <a:pPr indent="0" lvl="0" marL="0" rtl="0" algn="l">
                        <a:spcBef>
                          <a:spcPts val="0"/>
                        </a:spcBef>
                        <a:spcAft>
                          <a:spcPts val="0"/>
                        </a:spcAft>
                        <a:buNone/>
                      </a:pPr>
                      <a:r>
                        <a:t/>
                      </a:r>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2000">
                          <a:solidFill>
                            <a:schemeClr val="lt1"/>
                          </a:solidFill>
                        </a:rPr>
                        <a:t>C</a:t>
                      </a:r>
                      <a:endParaRPr sz="20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r>
              <a:tr h="491500">
                <a:tc>
                  <a:txBody>
                    <a:bodyPr/>
                    <a:lstStyle/>
                    <a:p>
                      <a:pPr indent="0" lvl="0" marL="0" rtl="0" algn="l">
                        <a:spcBef>
                          <a:spcPts val="0"/>
                        </a:spcBef>
                        <a:spcAft>
                          <a:spcPts val="0"/>
                        </a:spcAft>
                        <a:buNone/>
                      </a:pPr>
                      <a:r>
                        <a:t/>
                      </a:r>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2000">
                          <a:solidFill>
                            <a:schemeClr val="lt1"/>
                          </a:solidFill>
                        </a:rPr>
                        <a:t>T</a:t>
                      </a:r>
                      <a:endParaRPr sz="20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r>
              <a:tr h="491500">
                <a:tc>
                  <a:txBody>
                    <a:bodyPr/>
                    <a:lstStyle/>
                    <a:p>
                      <a:pPr indent="0" lvl="0" marL="0" rtl="0" algn="l">
                        <a:spcBef>
                          <a:spcPts val="0"/>
                        </a:spcBef>
                        <a:spcAft>
                          <a:spcPts val="0"/>
                        </a:spcAft>
                        <a:buNone/>
                      </a:pPr>
                      <a:r>
                        <a:t/>
                      </a:r>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2000">
                          <a:solidFill>
                            <a:schemeClr val="lt1"/>
                          </a:solidFill>
                        </a:rPr>
                        <a:t>A</a:t>
                      </a:r>
                      <a:endParaRPr sz="20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r>
            </a:tbl>
          </a:graphicData>
        </a:graphic>
      </p:graphicFrame>
      <p:graphicFrame>
        <p:nvGraphicFramePr>
          <p:cNvPr id="723" name="Google Shape;723;p70"/>
          <p:cNvGraphicFramePr/>
          <p:nvPr/>
        </p:nvGraphicFramePr>
        <p:xfrm>
          <a:off x="4781375" y="2600275"/>
          <a:ext cx="3000000" cy="3000000"/>
        </p:xfrm>
        <a:graphic>
          <a:graphicData uri="http://schemas.openxmlformats.org/drawingml/2006/table">
            <a:tbl>
              <a:tblPr>
                <a:noFill/>
                <a:tableStyleId>{E411E89E-CD07-40C0-A447-2C83C039E8EA}</a:tableStyleId>
              </a:tblPr>
              <a:tblGrid>
                <a:gridCol w="491500"/>
                <a:gridCol w="491500"/>
                <a:gridCol w="491500"/>
                <a:gridCol w="491500"/>
              </a:tblGrid>
              <a:tr h="491500">
                <a:tc>
                  <a:txBody>
                    <a:bodyPr/>
                    <a:lstStyle/>
                    <a:p>
                      <a:pPr indent="0" lvl="0" marL="0" rtl="0" algn="l">
                        <a:spcBef>
                          <a:spcPts val="0"/>
                        </a:spcBef>
                        <a:spcAft>
                          <a:spcPts val="0"/>
                        </a:spcAft>
                        <a:buNone/>
                      </a:pPr>
                      <a:r>
                        <a:t/>
                      </a:r>
                      <a:endParaRPr/>
                    </a:p>
                  </a:txBody>
                  <a:tcPr marT="91425" marB="91425" marR="91425" marL="91425">
                    <a:lnL cap="flat" cmpd="sng" w="9525">
                      <a:solidFill>
                        <a:schemeClr val="accent3">
                          <a:alpha val="0"/>
                        </a:schemeClr>
                      </a:solidFill>
                      <a:prstDash val="solid"/>
                      <a:round/>
                      <a:headEnd len="sm" w="sm" type="none"/>
                      <a:tailEnd len="sm" w="sm" type="none"/>
                    </a:lnL>
                    <a:lnR cap="flat" cmpd="sng" w="9525">
                      <a:solidFill>
                        <a:schemeClr val="accent3">
                          <a:alpha val="0"/>
                        </a:schemeClr>
                      </a:solidFill>
                      <a:prstDash val="solid"/>
                      <a:round/>
                      <a:headEnd len="sm" w="sm" type="none"/>
                      <a:tailEnd len="sm" w="sm" type="none"/>
                    </a:lnR>
                    <a:lnT cap="flat" cmpd="sng" w="9525">
                      <a:solidFill>
                        <a:schemeClr val="accent3">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chemeClr val="accent3">
                          <a:alpha val="0"/>
                        </a:schemeClr>
                      </a:solidFill>
                      <a:prstDash val="solid"/>
                      <a:round/>
                      <a:headEnd len="sm" w="sm" type="none"/>
                      <a:tailEnd len="sm" w="sm" type="none"/>
                    </a:lnL>
                    <a:lnR cap="flat" cmpd="sng" w="9525">
                      <a:solidFill>
                        <a:schemeClr val="accent3">
                          <a:alpha val="0"/>
                        </a:schemeClr>
                      </a:solidFill>
                      <a:prstDash val="solid"/>
                      <a:round/>
                      <a:headEnd len="sm" w="sm" type="none"/>
                      <a:tailEnd len="sm" w="sm" type="none"/>
                    </a:lnR>
                    <a:lnT cap="flat" cmpd="sng" w="9525">
                      <a:solidFill>
                        <a:schemeClr val="accent3">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chemeClr val="accent3">
                          <a:alpha val="0"/>
                        </a:schemeClr>
                      </a:solidFill>
                      <a:prstDash val="solid"/>
                      <a:round/>
                      <a:headEnd len="sm" w="sm" type="none"/>
                      <a:tailEnd len="sm" w="sm" type="none"/>
                    </a:lnL>
                    <a:lnR cap="flat" cmpd="sng" w="9525">
                      <a:solidFill>
                        <a:schemeClr val="accent3">
                          <a:alpha val="0"/>
                        </a:schemeClr>
                      </a:solidFill>
                      <a:prstDash val="solid"/>
                      <a:round/>
                      <a:headEnd len="sm" w="sm" type="none"/>
                      <a:tailEnd len="sm" w="sm" type="none"/>
                    </a:lnR>
                    <a:lnT cap="flat" cmpd="sng" w="9525">
                      <a:solidFill>
                        <a:schemeClr val="accent3">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t/>
                      </a:r>
                      <a:endParaRPr b="1" sz="2000">
                        <a:solidFill>
                          <a:schemeClr val="lt2"/>
                        </a:solidFill>
                      </a:endParaRPr>
                    </a:p>
                  </a:txBody>
                  <a:tcPr marT="91425" marB="91425" marR="91425" marL="91425">
                    <a:lnL cap="flat" cmpd="sng" w="9525">
                      <a:solidFill>
                        <a:schemeClr val="accent3">
                          <a:alpha val="0"/>
                        </a:schemeClr>
                      </a:solidFill>
                      <a:prstDash val="solid"/>
                      <a:round/>
                      <a:headEnd len="sm" w="sm" type="none"/>
                      <a:tailEnd len="sm" w="sm" type="none"/>
                    </a:lnL>
                    <a:lnR cap="flat" cmpd="sng" w="9525">
                      <a:solidFill>
                        <a:schemeClr val="accent3">
                          <a:alpha val="0"/>
                        </a:schemeClr>
                      </a:solidFill>
                      <a:prstDash val="solid"/>
                      <a:round/>
                      <a:headEnd len="sm" w="sm" type="none"/>
                      <a:tailEnd len="sm" w="sm" type="none"/>
                    </a:lnR>
                    <a:lnT cap="flat" cmpd="sng" w="9525">
                      <a:solidFill>
                        <a:schemeClr val="accent3">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r>
              <a:tr h="491500">
                <a:tc>
                  <a:txBody>
                    <a:bodyPr/>
                    <a:lstStyle/>
                    <a:p>
                      <a:pPr indent="0" lvl="0" marL="0" rtl="0" algn="l">
                        <a:spcBef>
                          <a:spcPts val="0"/>
                        </a:spcBef>
                        <a:spcAft>
                          <a:spcPts val="0"/>
                        </a:spcAft>
                        <a:buNone/>
                      </a:pPr>
                      <a:r>
                        <a:t/>
                      </a:r>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2000">
                          <a:solidFill>
                            <a:schemeClr val="lt1"/>
                          </a:solidFill>
                        </a:rPr>
                        <a:t>Y</a:t>
                      </a:r>
                      <a:endParaRPr sz="20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r>
              <a:tr h="491500">
                <a:tc>
                  <a:txBody>
                    <a:bodyPr/>
                    <a:lstStyle/>
                    <a:p>
                      <a:pPr indent="0" lvl="0" marL="0" rtl="0" algn="l">
                        <a:spcBef>
                          <a:spcPts val="0"/>
                        </a:spcBef>
                        <a:spcAft>
                          <a:spcPts val="0"/>
                        </a:spcAft>
                        <a:buNone/>
                      </a:pPr>
                      <a:r>
                        <a:t/>
                      </a:r>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2000">
                          <a:solidFill>
                            <a:schemeClr val="lt1"/>
                          </a:solidFill>
                        </a:rPr>
                        <a:t>G</a:t>
                      </a:r>
                      <a:endParaRPr sz="20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r>
              <a:tr h="491500">
                <a:tc>
                  <a:txBody>
                    <a:bodyPr/>
                    <a:lstStyle/>
                    <a:p>
                      <a:pPr indent="0" lvl="0" marL="0" rtl="0" algn="l">
                        <a:spcBef>
                          <a:spcPts val="0"/>
                        </a:spcBef>
                        <a:spcAft>
                          <a:spcPts val="0"/>
                        </a:spcAft>
                        <a:buNone/>
                      </a:pPr>
                      <a:r>
                        <a:t/>
                      </a:r>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2000">
                          <a:solidFill>
                            <a:schemeClr val="lt1"/>
                          </a:solidFill>
                        </a:rPr>
                        <a:t>H</a:t>
                      </a:r>
                      <a:endParaRPr sz="20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r>
            </a:tbl>
          </a:graphicData>
        </a:graphic>
      </p:graphicFrame>
      <p:graphicFrame>
        <p:nvGraphicFramePr>
          <p:cNvPr id="724" name="Google Shape;724;p70"/>
          <p:cNvGraphicFramePr/>
          <p:nvPr/>
        </p:nvGraphicFramePr>
        <p:xfrm>
          <a:off x="4781375" y="2600275"/>
          <a:ext cx="3000000" cy="3000000"/>
        </p:xfrm>
        <a:graphic>
          <a:graphicData uri="http://schemas.openxmlformats.org/drawingml/2006/table">
            <a:tbl>
              <a:tblPr>
                <a:noFill/>
                <a:tableStyleId>{E411E89E-CD07-40C0-A447-2C83C039E8EA}</a:tableStyleId>
              </a:tblPr>
              <a:tblGrid>
                <a:gridCol w="491500"/>
                <a:gridCol w="491500"/>
                <a:gridCol w="491500"/>
                <a:gridCol w="491500"/>
              </a:tblGrid>
              <a:tr h="491500">
                <a:tc>
                  <a:txBody>
                    <a:bodyPr/>
                    <a:lstStyle/>
                    <a:p>
                      <a:pPr indent="0" lvl="0" marL="0" rtl="0" algn="l">
                        <a:spcBef>
                          <a:spcPts val="0"/>
                        </a:spcBef>
                        <a:spcAft>
                          <a:spcPts val="0"/>
                        </a:spcAft>
                        <a:buNone/>
                      </a:pPr>
                      <a:r>
                        <a:t/>
                      </a:r>
                      <a:endParaRPr/>
                    </a:p>
                  </a:txBody>
                  <a:tcPr marT="91425" marB="91425" marR="91425" marL="91425">
                    <a:lnL cap="flat" cmpd="sng" w="9525">
                      <a:solidFill>
                        <a:schemeClr val="accent3">
                          <a:alpha val="0"/>
                        </a:schemeClr>
                      </a:solidFill>
                      <a:prstDash val="solid"/>
                      <a:round/>
                      <a:headEnd len="sm" w="sm" type="none"/>
                      <a:tailEnd len="sm" w="sm" type="none"/>
                    </a:lnL>
                    <a:lnR cap="flat" cmpd="sng" w="9525">
                      <a:solidFill>
                        <a:schemeClr val="accent3">
                          <a:alpha val="0"/>
                        </a:schemeClr>
                      </a:solidFill>
                      <a:prstDash val="solid"/>
                      <a:round/>
                      <a:headEnd len="sm" w="sm" type="none"/>
                      <a:tailEnd len="sm" w="sm" type="none"/>
                    </a:lnR>
                    <a:lnT cap="flat" cmpd="sng" w="9525">
                      <a:solidFill>
                        <a:schemeClr val="accent3">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t/>
                      </a:r>
                      <a:endParaRPr b="1" sz="2000">
                        <a:solidFill>
                          <a:schemeClr val="lt2"/>
                        </a:solidFill>
                      </a:endParaRPr>
                    </a:p>
                  </a:txBody>
                  <a:tcPr marT="91425" marB="91425" marR="91425" marL="91425">
                    <a:lnL cap="flat" cmpd="sng" w="9525">
                      <a:solidFill>
                        <a:schemeClr val="accent3">
                          <a:alpha val="0"/>
                        </a:schemeClr>
                      </a:solidFill>
                      <a:prstDash val="solid"/>
                      <a:round/>
                      <a:headEnd len="sm" w="sm" type="none"/>
                      <a:tailEnd len="sm" w="sm" type="none"/>
                    </a:lnL>
                    <a:lnR cap="flat" cmpd="sng" w="9525">
                      <a:solidFill>
                        <a:schemeClr val="accent3">
                          <a:alpha val="0"/>
                        </a:schemeClr>
                      </a:solidFill>
                      <a:prstDash val="solid"/>
                      <a:round/>
                      <a:headEnd len="sm" w="sm" type="none"/>
                      <a:tailEnd len="sm" w="sm" type="none"/>
                    </a:lnR>
                    <a:lnT cap="flat" cmpd="sng" w="9525">
                      <a:solidFill>
                        <a:schemeClr val="accent3">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t/>
                      </a:r>
                      <a:endParaRPr b="1" sz="2000">
                        <a:solidFill>
                          <a:schemeClr val="lt2"/>
                        </a:solidFill>
                      </a:endParaRPr>
                    </a:p>
                  </a:txBody>
                  <a:tcPr marT="91425" marB="91425" marR="91425" marL="91425">
                    <a:lnL cap="flat" cmpd="sng" w="9525">
                      <a:solidFill>
                        <a:schemeClr val="accent3">
                          <a:alpha val="0"/>
                        </a:schemeClr>
                      </a:solidFill>
                      <a:prstDash val="solid"/>
                      <a:round/>
                      <a:headEnd len="sm" w="sm" type="none"/>
                      <a:tailEnd len="sm" w="sm" type="none"/>
                    </a:lnL>
                    <a:lnR cap="flat" cmpd="sng" w="9525">
                      <a:solidFill>
                        <a:schemeClr val="accent3">
                          <a:alpha val="0"/>
                        </a:schemeClr>
                      </a:solidFill>
                      <a:prstDash val="solid"/>
                      <a:round/>
                      <a:headEnd len="sm" w="sm" type="none"/>
                      <a:tailEnd len="sm" w="sm" type="none"/>
                    </a:lnR>
                    <a:lnT cap="flat" cmpd="sng" w="9525">
                      <a:solidFill>
                        <a:schemeClr val="accent3">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t/>
                      </a:r>
                      <a:endParaRPr b="1" sz="2000">
                        <a:solidFill>
                          <a:schemeClr val="lt2"/>
                        </a:solidFill>
                      </a:endParaRPr>
                    </a:p>
                  </a:txBody>
                  <a:tcPr marT="91425" marB="91425" marR="91425" marL="91425">
                    <a:lnL cap="flat" cmpd="sng" w="9525">
                      <a:solidFill>
                        <a:schemeClr val="accent3">
                          <a:alpha val="0"/>
                        </a:schemeClr>
                      </a:solidFill>
                      <a:prstDash val="solid"/>
                      <a:round/>
                      <a:headEnd len="sm" w="sm" type="none"/>
                      <a:tailEnd len="sm" w="sm" type="none"/>
                    </a:lnL>
                    <a:lnR cap="flat" cmpd="sng" w="9525">
                      <a:solidFill>
                        <a:schemeClr val="accent3">
                          <a:alpha val="0"/>
                        </a:schemeClr>
                      </a:solidFill>
                      <a:prstDash val="solid"/>
                      <a:round/>
                      <a:headEnd len="sm" w="sm" type="none"/>
                      <a:tailEnd len="sm" w="sm" type="none"/>
                    </a:lnR>
                    <a:lnT cap="flat" cmpd="sng" w="9525">
                      <a:solidFill>
                        <a:schemeClr val="accent3">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r>
              <a:tr h="491500">
                <a:tc>
                  <a:txBody>
                    <a:bodyPr/>
                    <a:lstStyle/>
                    <a:p>
                      <a:pPr indent="0" lvl="0" marL="0" rtl="0" algn="l">
                        <a:spcBef>
                          <a:spcPts val="0"/>
                        </a:spcBef>
                        <a:spcAft>
                          <a:spcPts val="0"/>
                        </a:spcAft>
                        <a:buNone/>
                      </a:pPr>
                      <a:r>
                        <a:t/>
                      </a:r>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2000">
                          <a:solidFill>
                            <a:schemeClr val="lt1"/>
                          </a:solidFill>
                        </a:rPr>
                        <a:t>P</a:t>
                      </a:r>
                      <a:endParaRPr sz="20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r>
              <a:tr h="491500">
                <a:tc>
                  <a:txBody>
                    <a:bodyPr/>
                    <a:lstStyle/>
                    <a:p>
                      <a:pPr indent="0" lvl="0" marL="0" rtl="0" algn="l">
                        <a:spcBef>
                          <a:spcPts val="0"/>
                        </a:spcBef>
                        <a:spcAft>
                          <a:spcPts val="0"/>
                        </a:spcAft>
                        <a:buNone/>
                      </a:pPr>
                      <a:r>
                        <a:t/>
                      </a:r>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2000">
                          <a:solidFill>
                            <a:schemeClr val="lt1"/>
                          </a:solidFill>
                        </a:rPr>
                        <a:t>R</a:t>
                      </a:r>
                      <a:endParaRPr sz="20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r>
              <a:tr h="491500">
                <a:tc>
                  <a:txBody>
                    <a:bodyPr/>
                    <a:lstStyle/>
                    <a:p>
                      <a:pPr indent="0" lvl="0" marL="0" rtl="0" algn="l">
                        <a:spcBef>
                          <a:spcPts val="0"/>
                        </a:spcBef>
                        <a:spcAft>
                          <a:spcPts val="0"/>
                        </a:spcAft>
                        <a:buNone/>
                      </a:pPr>
                      <a:r>
                        <a:t/>
                      </a:r>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2000">
                          <a:solidFill>
                            <a:schemeClr val="lt1"/>
                          </a:solidFill>
                        </a:rPr>
                        <a:t>Y</a:t>
                      </a:r>
                      <a:endParaRPr sz="20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r>
            </a:tbl>
          </a:graphicData>
        </a:graphic>
      </p:graphicFrame>
      <p:graphicFrame>
        <p:nvGraphicFramePr>
          <p:cNvPr id="725" name="Google Shape;725;p70"/>
          <p:cNvGraphicFramePr/>
          <p:nvPr/>
        </p:nvGraphicFramePr>
        <p:xfrm>
          <a:off x="4781375" y="2600275"/>
          <a:ext cx="3000000" cy="3000000"/>
        </p:xfrm>
        <a:graphic>
          <a:graphicData uri="http://schemas.openxmlformats.org/drawingml/2006/table">
            <a:tbl>
              <a:tblPr>
                <a:noFill/>
                <a:tableStyleId>{E411E89E-CD07-40C0-A447-2C83C039E8EA}</a:tableStyleId>
              </a:tblPr>
              <a:tblGrid>
                <a:gridCol w="491500"/>
                <a:gridCol w="491500"/>
                <a:gridCol w="491500"/>
                <a:gridCol w="491500"/>
              </a:tblGrid>
              <a:tr h="491500">
                <a:tc>
                  <a:txBody>
                    <a:bodyPr/>
                    <a:lstStyle/>
                    <a:p>
                      <a:pPr indent="0" lvl="0" marL="0" rtl="0" algn="ctr">
                        <a:spcBef>
                          <a:spcPts val="0"/>
                        </a:spcBef>
                        <a:spcAft>
                          <a:spcPts val="0"/>
                        </a:spcAft>
                        <a:buNone/>
                      </a:pPr>
                      <a:r>
                        <a:t/>
                      </a:r>
                      <a:endParaRPr b="1" sz="2000">
                        <a:solidFill>
                          <a:schemeClr val="lt2"/>
                        </a:solidFill>
                      </a:endParaRPr>
                    </a:p>
                  </a:txBody>
                  <a:tcPr marT="91425" marB="91425" marR="91425" marL="91425">
                    <a:lnL cap="flat" cmpd="sng" w="9525">
                      <a:solidFill>
                        <a:schemeClr val="accent3">
                          <a:alpha val="0"/>
                        </a:schemeClr>
                      </a:solidFill>
                      <a:prstDash val="solid"/>
                      <a:round/>
                      <a:headEnd len="sm" w="sm" type="none"/>
                      <a:tailEnd len="sm" w="sm" type="none"/>
                    </a:lnL>
                    <a:lnR cap="flat" cmpd="sng" w="9525">
                      <a:solidFill>
                        <a:schemeClr val="accent3">
                          <a:alpha val="0"/>
                        </a:schemeClr>
                      </a:solidFill>
                      <a:prstDash val="solid"/>
                      <a:round/>
                      <a:headEnd len="sm" w="sm" type="none"/>
                      <a:tailEnd len="sm" w="sm" type="none"/>
                    </a:lnR>
                    <a:lnT cap="flat" cmpd="sng" w="9525">
                      <a:solidFill>
                        <a:schemeClr val="accent3">
                          <a:alpha val="0"/>
                        </a:schemeClr>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t/>
                      </a:r>
                      <a:endParaRPr b="1" sz="2000">
                        <a:solidFill>
                          <a:schemeClr val="lt2"/>
                        </a:solidFill>
                      </a:endParaRPr>
                    </a:p>
                  </a:txBody>
                  <a:tcPr marT="91425" marB="91425" marR="91425" marL="91425">
                    <a:lnL cap="flat" cmpd="sng" w="9525">
                      <a:solidFill>
                        <a:schemeClr val="accent3">
                          <a:alpha val="0"/>
                        </a:schemeClr>
                      </a:solidFill>
                      <a:prstDash val="solid"/>
                      <a:round/>
                      <a:headEnd len="sm" w="sm" type="none"/>
                      <a:tailEnd len="sm" w="sm" type="none"/>
                    </a:lnL>
                    <a:lnR cap="flat" cmpd="sng" w="9525">
                      <a:solidFill>
                        <a:schemeClr val="accent3">
                          <a:alpha val="0"/>
                        </a:schemeClr>
                      </a:solidFill>
                      <a:prstDash val="solid"/>
                      <a:round/>
                      <a:headEnd len="sm" w="sm" type="none"/>
                      <a:tailEnd len="sm" w="sm" type="none"/>
                    </a:lnR>
                    <a:lnT cap="flat" cmpd="sng" w="9525">
                      <a:solidFill>
                        <a:schemeClr val="accent3">
                          <a:alpha val="0"/>
                        </a:schemeClr>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t/>
                      </a:r>
                      <a:endParaRPr b="1" sz="2000">
                        <a:solidFill>
                          <a:schemeClr val="lt2"/>
                        </a:solidFill>
                      </a:endParaRPr>
                    </a:p>
                  </a:txBody>
                  <a:tcPr marT="91425" marB="91425" marR="91425" marL="91425">
                    <a:lnL cap="flat" cmpd="sng" w="9525">
                      <a:solidFill>
                        <a:schemeClr val="accent3">
                          <a:alpha val="0"/>
                        </a:schemeClr>
                      </a:solidFill>
                      <a:prstDash val="solid"/>
                      <a:round/>
                      <a:headEnd len="sm" w="sm" type="none"/>
                      <a:tailEnd len="sm" w="sm" type="none"/>
                    </a:lnL>
                    <a:lnR cap="flat" cmpd="sng" w="9525">
                      <a:solidFill>
                        <a:schemeClr val="accent3">
                          <a:alpha val="0"/>
                        </a:schemeClr>
                      </a:solidFill>
                      <a:prstDash val="solid"/>
                      <a:round/>
                      <a:headEnd len="sm" w="sm" type="none"/>
                      <a:tailEnd len="sm" w="sm" type="none"/>
                    </a:lnR>
                    <a:lnT cap="flat" cmpd="sng" w="9525">
                      <a:solidFill>
                        <a:schemeClr val="accent3">
                          <a:alpha val="0"/>
                        </a:schemeClr>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t/>
                      </a:r>
                      <a:endParaRPr b="1" sz="2000">
                        <a:solidFill>
                          <a:schemeClr val="lt2"/>
                        </a:solidFill>
                      </a:endParaRPr>
                    </a:p>
                  </a:txBody>
                  <a:tcPr marT="91425" marB="91425" marR="91425" marL="91425">
                    <a:lnL cap="flat" cmpd="sng" w="9525">
                      <a:solidFill>
                        <a:schemeClr val="accent3">
                          <a:alpha val="0"/>
                        </a:schemeClr>
                      </a:solidFill>
                      <a:prstDash val="solid"/>
                      <a:round/>
                      <a:headEnd len="sm" w="sm" type="none"/>
                      <a:tailEnd len="sm" w="sm" type="none"/>
                    </a:lnL>
                    <a:lnR cap="flat" cmpd="sng" w="9525">
                      <a:solidFill>
                        <a:schemeClr val="accent3">
                          <a:alpha val="0"/>
                        </a:schemeClr>
                      </a:solidFill>
                      <a:prstDash val="solid"/>
                      <a:round/>
                      <a:headEnd len="sm" w="sm" type="none"/>
                      <a:tailEnd len="sm" w="sm" type="none"/>
                    </a:lnR>
                    <a:lnT cap="flat" cmpd="sng" w="9525">
                      <a:solidFill>
                        <a:schemeClr val="accent3">
                          <a:alpha val="0"/>
                        </a:schemeClr>
                      </a:solidFill>
                      <a:prstDash val="solid"/>
                      <a:round/>
                      <a:headEnd len="sm" w="sm" type="none"/>
                      <a:tailEnd len="sm" w="sm" type="none"/>
                    </a:lnT>
                    <a:lnB cap="flat" cmpd="sng" w="9525">
                      <a:solidFill>
                        <a:schemeClr val="lt1"/>
                      </a:solidFill>
                      <a:prstDash val="solid"/>
                      <a:round/>
                      <a:headEnd len="sm" w="sm" type="none"/>
                      <a:tailEnd len="sm" w="sm" type="none"/>
                    </a:lnB>
                  </a:tcPr>
                </a:tc>
              </a:tr>
              <a:tr h="491500">
                <a:tc>
                  <a:txBody>
                    <a:bodyPr/>
                    <a:lstStyle/>
                    <a:p>
                      <a:pPr indent="0" lvl="0" marL="0" rtl="0" algn="ctr">
                        <a:spcBef>
                          <a:spcPts val="0"/>
                        </a:spcBef>
                        <a:spcAft>
                          <a:spcPts val="0"/>
                        </a:spcAft>
                        <a:buNone/>
                      </a:pPr>
                      <a:r>
                        <a:t/>
                      </a:r>
                      <a:endParaRPr sz="20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t/>
                      </a:r>
                      <a:endParaRPr sz="20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t/>
                      </a:r>
                      <a:endParaRPr sz="20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t/>
                      </a:r>
                      <a:endParaRPr sz="20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491500">
                <a:tc>
                  <a:txBody>
                    <a:bodyPr/>
                    <a:lstStyle/>
                    <a:p>
                      <a:pPr indent="0" lvl="0" marL="0" rtl="0" algn="ctr">
                        <a:spcBef>
                          <a:spcPts val="0"/>
                        </a:spcBef>
                        <a:spcAft>
                          <a:spcPts val="0"/>
                        </a:spcAft>
                        <a:buNone/>
                      </a:pPr>
                      <a:r>
                        <a:t/>
                      </a:r>
                      <a:endParaRPr sz="20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t/>
                      </a:r>
                      <a:endParaRPr sz="20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t/>
                      </a:r>
                      <a:endParaRPr sz="20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t/>
                      </a:r>
                      <a:endParaRPr sz="20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491500">
                <a:tc>
                  <a:txBody>
                    <a:bodyPr/>
                    <a:lstStyle/>
                    <a:p>
                      <a:pPr indent="0" lvl="0" marL="0" rtl="0" algn="ctr">
                        <a:spcBef>
                          <a:spcPts val="0"/>
                        </a:spcBef>
                        <a:spcAft>
                          <a:spcPts val="0"/>
                        </a:spcAft>
                        <a:buNone/>
                      </a:pPr>
                      <a:r>
                        <a:t/>
                      </a:r>
                      <a:endParaRPr sz="20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t/>
                      </a:r>
                      <a:endParaRPr sz="20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t/>
                      </a:r>
                      <a:endParaRPr sz="20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t/>
                      </a:r>
                      <a:endParaRPr sz="20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bl>
          </a:graphicData>
        </a:graphic>
      </p:graphicFrame>
      <p:graphicFrame>
        <p:nvGraphicFramePr>
          <p:cNvPr id="726" name="Google Shape;726;p70"/>
          <p:cNvGraphicFramePr/>
          <p:nvPr/>
        </p:nvGraphicFramePr>
        <p:xfrm>
          <a:off x="4781375" y="2600275"/>
          <a:ext cx="3000000" cy="3000000"/>
        </p:xfrm>
        <a:graphic>
          <a:graphicData uri="http://schemas.openxmlformats.org/drawingml/2006/table">
            <a:tbl>
              <a:tblPr>
                <a:noFill/>
                <a:tableStyleId>{E411E89E-CD07-40C0-A447-2C83C039E8EA}</a:tableStyleId>
              </a:tblPr>
              <a:tblGrid>
                <a:gridCol w="491500"/>
                <a:gridCol w="491500"/>
                <a:gridCol w="491500"/>
                <a:gridCol w="491500"/>
              </a:tblGrid>
              <a:tr h="491500">
                <a:tc>
                  <a:txBody>
                    <a:bodyPr/>
                    <a:lstStyle/>
                    <a:p>
                      <a:pPr indent="0" lvl="0" marL="0" rtl="0" algn="ctr">
                        <a:spcBef>
                          <a:spcPts val="0"/>
                        </a:spcBef>
                        <a:spcAft>
                          <a:spcPts val="0"/>
                        </a:spcAft>
                        <a:buNone/>
                      </a:pPr>
                      <a:r>
                        <a:rPr b="1" lang="en" sz="2000">
                          <a:solidFill>
                            <a:schemeClr val="lt2"/>
                          </a:solidFill>
                        </a:rPr>
                        <a:t>A</a:t>
                      </a:r>
                      <a:endParaRPr b="1" sz="2000">
                        <a:solidFill>
                          <a:schemeClr val="lt2"/>
                        </a:solidFill>
                      </a:endParaRPr>
                    </a:p>
                  </a:txBody>
                  <a:tcPr marT="91425" marB="91425" marR="91425" marL="91425">
                    <a:lnL cap="flat" cmpd="sng" w="9525">
                      <a:solidFill>
                        <a:schemeClr val="accent3">
                          <a:alpha val="0"/>
                        </a:schemeClr>
                      </a:solidFill>
                      <a:prstDash val="solid"/>
                      <a:round/>
                      <a:headEnd len="sm" w="sm" type="none"/>
                      <a:tailEnd len="sm" w="sm" type="none"/>
                    </a:lnL>
                    <a:lnR cap="flat" cmpd="sng" w="9525">
                      <a:solidFill>
                        <a:schemeClr val="accent3">
                          <a:alpha val="0"/>
                        </a:schemeClr>
                      </a:solidFill>
                      <a:prstDash val="solid"/>
                      <a:round/>
                      <a:headEnd len="sm" w="sm" type="none"/>
                      <a:tailEnd len="sm" w="sm" type="none"/>
                    </a:lnR>
                    <a:lnT cap="flat" cmpd="sng" w="9525">
                      <a:solidFill>
                        <a:schemeClr val="accent3">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b="1" lang="en" sz="2000">
                          <a:solidFill>
                            <a:schemeClr val="lt2"/>
                          </a:solidFill>
                        </a:rPr>
                        <a:t>C</a:t>
                      </a:r>
                      <a:endParaRPr b="1" sz="2000">
                        <a:solidFill>
                          <a:schemeClr val="lt2"/>
                        </a:solidFill>
                      </a:endParaRPr>
                    </a:p>
                  </a:txBody>
                  <a:tcPr marT="91425" marB="91425" marR="91425" marL="91425">
                    <a:lnL cap="flat" cmpd="sng" w="9525">
                      <a:solidFill>
                        <a:schemeClr val="accent3">
                          <a:alpha val="0"/>
                        </a:schemeClr>
                      </a:solidFill>
                      <a:prstDash val="solid"/>
                      <a:round/>
                      <a:headEnd len="sm" w="sm" type="none"/>
                      <a:tailEnd len="sm" w="sm" type="none"/>
                    </a:lnL>
                    <a:lnR cap="flat" cmpd="sng" w="9525">
                      <a:solidFill>
                        <a:schemeClr val="accent3">
                          <a:alpha val="0"/>
                        </a:schemeClr>
                      </a:solidFill>
                      <a:prstDash val="solid"/>
                      <a:round/>
                      <a:headEnd len="sm" w="sm" type="none"/>
                      <a:tailEnd len="sm" w="sm" type="none"/>
                    </a:lnR>
                    <a:lnT cap="flat" cmpd="sng" w="9525">
                      <a:solidFill>
                        <a:schemeClr val="accent3">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b="1" lang="en" sz="2000">
                          <a:solidFill>
                            <a:schemeClr val="lt2"/>
                          </a:solidFill>
                        </a:rPr>
                        <a:t>S</a:t>
                      </a:r>
                      <a:endParaRPr b="1" sz="2000">
                        <a:solidFill>
                          <a:schemeClr val="lt2"/>
                        </a:solidFill>
                      </a:endParaRPr>
                    </a:p>
                  </a:txBody>
                  <a:tcPr marT="91425" marB="91425" marR="91425" marL="91425">
                    <a:lnL cap="flat" cmpd="sng" w="9525">
                      <a:solidFill>
                        <a:schemeClr val="accent3">
                          <a:alpha val="0"/>
                        </a:schemeClr>
                      </a:solidFill>
                      <a:prstDash val="solid"/>
                      <a:round/>
                      <a:headEnd len="sm" w="sm" type="none"/>
                      <a:tailEnd len="sm" w="sm" type="none"/>
                    </a:lnL>
                    <a:lnR cap="flat" cmpd="sng" w="9525">
                      <a:solidFill>
                        <a:schemeClr val="accent3">
                          <a:alpha val="0"/>
                        </a:schemeClr>
                      </a:solidFill>
                      <a:prstDash val="solid"/>
                      <a:round/>
                      <a:headEnd len="sm" w="sm" type="none"/>
                      <a:tailEnd len="sm" w="sm" type="none"/>
                    </a:lnR>
                    <a:lnT cap="flat" cmpd="sng" w="9525">
                      <a:solidFill>
                        <a:schemeClr val="accent3">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b="1" lang="en" sz="2000">
                          <a:solidFill>
                            <a:schemeClr val="lt2"/>
                          </a:solidFill>
                        </a:rPr>
                        <a:t>T</a:t>
                      </a:r>
                      <a:endParaRPr b="1" sz="2000">
                        <a:solidFill>
                          <a:schemeClr val="lt2"/>
                        </a:solidFill>
                      </a:endParaRPr>
                    </a:p>
                  </a:txBody>
                  <a:tcPr marT="91425" marB="91425" marR="91425" marL="91425">
                    <a:lnL cap="flat" cmpd="sng" w="9525">
                      <a:solidFill>
                        <a:schemeClr val="accent3">
                          <a:alpha val="0"/>
                        </a:schemeClr>
                      </a:solidFill>
                      <a:prstDash val="solid"/>
                      <a:round/>
                      <a:headEnd len="sm" w="sm" type="none"/>
                      <a:tailEnd len="sm" w="sm" type="none"/>
                    </a:lnL>
                    <a:lnR cap="flat" cmpd="sng" w="9525">
                      <a:solidFill>
                        <a:schemeClr val="accent3">
                          <a:alpha val="0"/>
                        </a:schemeClr>
                      </a:solidFill>
                      <a:prstDash val="solid"/>
                      <a:round/>
                      <a:headEnd len="sm" w="sm" type="none"/>
                      <a:tailEnd len="sm" w="sm" type="none"/>
                    </a:lnR>
                    <a:lnT cap="flat" cmpd="sng" w="9525">
                      <a:solidFill>
                        <a:schemeClr val="accent3">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r>
            </a:tbl>
          </a:graphicData>
        </a:graphic>
      </p:graphicFrame>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19"/>
                                        </p:tgtEl>
                                        <p:attrNameLst>
                                          <p:attrName>style.visibility</p:attrName>
                                        </p:attrNameLst>
                                      </p:cBhvr>
                                      <p:to>
                                        <p:strVal val="visible"/>
                                      </p:to>
                                    </p:set>
                                    <p:animEffect filter="fade" transition="in">
                                      <p:cBhvr>
                                        <p:cTn dur="1000"/>
                                        <p:tgtEl>
                                          <p:spTgt spid="71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20"/>
                                        </p:tgtEl>
                                        <p:attrNameLst>
                                          <p:attrName>style.visibility</p:attrName>
                                        </p:attrNameLst>
                                      </p:cBhvr>
                                      <p:to>
                                        <p:strVal val="visible"/>
                                      </p:to>
                                    </p:set>
                                    <p:animEffect filter="fade" transition="in">
                                      <p:cBhvr>
                                        <p:cTn dur="1000"/>
                                        <p:tgtEl>
                                          <p:spTgt spid="72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25"/>
                                        </p:tgtEl>
                                        <p:attrNameLst>
                                          <p:attrName>style.visibility</p:attrName>
                                        </p:attrNameLst>
                                      </p:cBhvr>
                                      <p:to>
                                        <p:strVal val="visible"/>
                                      </p:to>
                                    </p:set>
                                    <p:animEffect filter="fade" transition="in">
                                      <p:cBhvr>
                                        <p:cTn dur="1000"/>
                                        <p:tgtEl>
                                          <p:spTgt spid="72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21"/>
                                        </p:tgtEl>
                                        <p:attrNameLst>
                                          <p:attrName>style.visibility</p:attrName>
                                        </p:attrNameLst>
                                      </p:cBhvr>
                                      <p:to>
                                        <p:strVal val="visible"/>
                                      </p:to>
                                    </p:set>
                                    <p:animEffect filter="fade" transition="in">
                                      <p:cBhvr>
                                        <p:cTn dur="1000"/>
                                        <p:tgtEl>
                                          <p:spTgt spid="72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22"/>
                                        </p:tgtEl>
                                        <p:attrNameLst>
                                          <p:attrName>style.visibility</p:attrName>
                                        </p:attrNameLst>
                                      </p:cBhvr>
                                      <p:to>
                                        <p:strVal val="visible"/>
                                      </p:to>
                                    </p:set>
                                    <p:animEffect filter="fade" transition="in">
                                      <p:cBhvr>
                                        <p:cTn dur="1000"/>
                                        <p:tgtEl>
                                          <p:spTgt spid="72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24"/>
                                        </p:tgtEl>
                                        <p:attrNameLst>
                                          <p:attrName>style.visibility</p:attrName>
                                        </p:attrNameLst>
                                      </p:cBhvr>
                                      <p:to>
                                        <p:strVal val="visible"/>
                                      </p:to>
                                    </p:set>
                                    <p:animEffect filter="fade" transition="in">
                                      <p:cBhvr>
                                        <p:cTn dur="1000"/>
                                        <p:tgtEl>
                                          <p:spTgt spid="72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23"/>
                                        </p:tgtEl>
                                        <p:attrNameLst>
                                          <p:attrName>style.visibility</p:attrName>
                                        </p:attrNameLst>
                                      </p:cBhvr>
                                      <p:to>
                                        <p:strVal val="visible"/>
                                      </p:to>
                                    </p:set>
                                    <p:animEffect filter="fade" transition="in">
                                      <p:cBhvr>
                                        <p:cTn dur="1000"/>
                                        <p:tgtEl>
                                          <p:spTgt spid="72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26"/>
                                        </p:tgtEl>
                                        <p:attrNameLst>
                                          <p:attrName>style.visibility</p:attrName>
                                        </p:attrNameLst>
                                      </p:cBhvr>
                                      <p:to>
                                        <p:strVal val="visible"/>
                                      </p:to>
                                    </p:set>
                                    <p:animEffect filter="fade" transition="in">
                                      <p:cBhvr>
                                        <p:cTn dur="1000"/>
                                        <p:tgtEl>
                                          <p:spTgt spid="72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0" name="Shape 730"/>
        <p:cNvGrpSpPr/>
        <p:nvPr/>
      </p:nvGrpSpPr>
      <p:grpSpPr>
        <a:xfrm>
          <a:off x="0" y="0"/>
          <a:ext cx="0" cy="0"/>
          <a:chOff x="0" y="0"/>
          <a:chExt cx="0" cy="0"/>
        </a:xfrm>
      </p:grpSpPr>
      <p:sp>
        <p:nvSpPr>
          <p:cNvPr id="731" name="Google Shape;731;p71"/>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Simulation - </a:t>
            </a:r>
            <a:r>
              <a:rPr lang="en"/>
              <a:t>Decryption</a:t>
            </a:r>
            <a:endParaRPr/>
          </a:p>
        </p:txBody>
      </p:sp>
      <p:sp>
        <p:nvSpPr>
          <p:cNvPr id="732" name="Google Shape;732;p71"/>
          <p:cNvSpPr txBox="1"/>
          <p:nvPr/>
        </p:nvSpPr>
        <p:spPr>
          <a:xfrm>
            <a:off x="1297500" y="1307850"/>
            <a:ext cx="7120500" cy="492600"/>
          </a:xfrm>
          <a:prstGeom prst="rect">
            <a:avLst/>
          </a:prstGeom>
          <a:noFill/>
          <a:ln>
            <a:noFill/>
          </a:ln>
        </p:spPr>
        <p:txBody>
          <a:bodyPr anchorCtr="0" anchor="t" bIns="91425" lIns="91425" spcFirstLastPara="1" rIns="91425" wrap="square" tIns="91425">
            <a:spAutoFit/>
          </a:bodyPr>
          <a:lstStyle/>
          <a:p>
            <a:pPr indent="-800100" lvl="0" marL="800100" rtl="0" algn="l">
              <a:lnSpc>
                <a:spcPct val="115000"/>
              </a:lnSpc>
              <a:spcBef>
                <a:spcPts val="0"/>
              </a:spcBef>
              <a:spcAft>
                <a:spcPts val="1200"/>
              </a:spcAft>
              <a:buNone/>
            </a:pPr>
            <a:r>
              <a:rPr lang="en" sz="2000">
                <a:solidFill>
                  <a:schemeClr val="lt2"/>
                </a:solidFill>
                <a:latin typeface="Lato"/>
                <a:ea typeface="Lato"/>
                <a:cs typeface="Lato"/>
                <a:sym typeface="Lato"/>
              </a:rPr>
              <a:t>Step 5: Rearrange the columns according to the keyword</a:t>
            </a:r>
            <a:endParaRPr sz="2000">
              <a:solidFill>
                <a:schemeClr val="lt2"/>
              </a:solidFill>
              <a:latin typeface="Lato"/>
              <a:ea typeface="Lato"/>
              <a:cs typeface="Lato"/>
              <a:sym typeface="Lato"/>
            </a:endParaRPr>
          </a:p>
        </p:txBody>
      </p:sp>
      <p:graphicFrame>
        <p:nvGraphicFramePr>
          <p:cNvPr id="733" name="Google Shape;733;p71"/>
          <p:cNvGraphicFramePr/>
          <p:nvPr/>
        </p:nvGraphicFramePr>
        <p:xfrm>
          <a:off x="1975350" y="2393475"/>
          <a:ext cx="3000000" cy="3000000"/>
        </p:xfrm>
        <a:graphic>
          <a:graphicData uri="http://schemas.openxmlformats.org/drawingml/2006/table">
            <a:tbl>
              <a:tblPr>
                <a:noFill/>
                <a:tableStyleId>{E411E89E-CD07-40C0-A447-2C83C039E8EA}</a:tableStyleId>
              </a:tblPr>
              <a:tblGrid>
                <a:gridCol w="491500"/>
                <a:gridCol w="491500"/>
                <a:gridCol w="491500"/>
                <a:gridCol w="491500"/>
              </a:tblGrid>
              <a:tr h="491500">
                <a:tc>
                  <a:txBody>
                    <a:bodyPr/>
                    <a:lstStyle/>
                    <a:p>
                      <a:pPr indent="0" lvl="0" marL="0" rtl="0" algn="ctr">
                        <a:spcBef>
                          <a:spcPts val="0"/>
                        </a:spcBef>
                        <a:spcAft>
                          <a:spcPts val="0"/>
                        </a:spcAft>
                        <a:buNone/>
                      </a:pPr>
                      <a:r>
                        <a:rPr b="1" lang="en" sz="2000">
                          <a:solidFill>
                            <a:schemeClr val="lt2"/>
                          </a:solidFill>
                        </a:rPr>
                        <a:t>A</a:t>
                      </a:r>
                      <a:endParaRPr b="1" sz="2000">
                        <a:solidFill>
                          <a:schemeClr val="lt2"/>
                        </a:solidFill>
                      </a:endParaRPr>
                    </a:p>
                  </a:txBody>
                  <a:tcPr marT="91425" marB="91425" marR="91425" marL="91425">
                    <a:lnL cap="flat" cmpd="sng" w="9525">
                      <a:solidFill>
                        <a:schemeClr val="accent3">
                          <a:alpha val="0"/>
                        </a:schemeClr>
                      </a:solidFill>
                      <a:prstDash val="solid"/>
                      <a:round/>
                      <a:headEnd len="sm" w="sm" type="none"/>
                      <a:tailEnd len="sm" w="sm" type="none"/>
                    </a:lnL>
                    <a:lnR cap="flat" cmpd="sng" w="9525">
                      <a:solidFill>
                        <a:schemeClr val="accent3">
                          <a:alpha val="0"/>
                        </a:schemeClr>
                      </a:solidFill>
                      <a:prstDash val="solid"/>
                      <a:round/>
                      <a:headEnd len="sm" w="sm" type="none"/>
                      <a:tailEnd len="sm" w="sm" type="none"/>
                    </a:lnR>
                    <a:lnT cap="flat" cmpd="sng" w="9525">
                      <a:solidFill>
                        <a:schemeClr val="accent3">
                          <a:alpha val="0"/>
                        </a:schemeClr>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rPr b="1" lang="en" sz="2000">
                          <a:solidFill>
                            <a:schemeClr val="lt2"/>
                          </a:solidFill>
                        </a:rPr>
                        <a:t>C</a:t>
                      </a:r>
                      <a:endParaRPr b="1" sz="2000">
                        <a:solidFill>
                          <a:schemeClr val="lt2"/>
                        </a:solidFill>
                      </a:endParaRPr>
                    </a:p>
                  </a:txBody>
                  <a:tcPr marT="91425" marB="91425" marR="91425" marL="91425">
                    <a:lnL cap="flat" cmpd="sng" w="9525">
                      <a:solidFill>
                        <a:schemeClr val="accent3">
                          <a:alpha val="0"/>
                        </a:schemeClr>
                      </a:solidFill>
                      <a:prstDash val="solid"/>
                      <a:round/>
                      <a:headEnd len="sm" w="sm" type="none"/>
                      <a:tailEnd len="sm" w="sm" type="none"/>
                    </a:lnL>
                    <a:lnR cap="flat" cmpd="sng" w="9525">
                      <a:solidFill>
                        <a:schemeClr val="accent3">
                          <a:alpha val="0"/>
                        </a:schemeClr>
                      </a:solidFill>
                      <a:prstDash val="solid"/>
                      <a:round/>
                      <a:headEnd len="sm" w="sm" type="none"/>
                      <a:tailEnd len="sm" w="sm" type="none"/>
                    </a:lnR>
                    <a:lnT cap="flat" cmpd="sng" w="9525">
                      <a:solidFill>
                        <a:schemeClr val="accent3">
                          <a:alpha val="0"/>
                        </a:schemeClr>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rPr b="1" lang="en" sz="2000">
                          <a:solidFill>
                            <a:schemeClr val="lt2"/>
                          </a:solidFill>
                        </a:rPr>
                        <a:t>S</a:t>
                      </a:r>
                      <a:endParaRPr b="1" sz="2000">
                        <a:solidFill>
                          <a:schemeClr val="lt2"/>
                        </a:solidFill>
                      </a:endParaRPr>
                    </a:p>
                  </a:txBody>
                  <a:tcPr marT="91425" marB="91425" marR="91425" marL="91425">
                    <a:lnL cap="flat" cmpd="sng" w="9525">
                      <a:solidFill>
                        <a:schemeClr val="accent3">
                          <a:alpha val="0"/>
                        </a:schemeClr>
                      </a:solidFill>
                      <a:prstDash val="solid"/>
                      <a:round/>
                      <a:headEnd len="sm" w="sm" type="none"/>
                      <a:tailEnd len="sm" w="sm" type="none"/>
                    </a:lnL>
                    <a:lnR cap="flat" cmpd="sng" w="9525">
                      <a:solidFill>
                        <a:schemeClr val="accent3">
                          <a:alpha val="0"/>
                        </a:schemeClr>
                      </a:solidFill>
                      <a:prstDash val="solid"/>
                      <a:round/>
                      <a:headEnd len="sm" w="sm" type="none"/>
                      <a:tailEnd len="sm" w="sm" type="none"/>
                    </a:lnR>
                    <a:lnT cap="flat" cmpd="sng" w="9525">
                      <a:solidFill>
                        <a:schemeClr val="accent3">
                          <a:alpha val="0"/>
                        </a:schemeClr>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rPr b="1" lang="en" sz="2000">
                          <a:solidFill>
                            <a:schemeClr val="lt2"/>
                          </a:solidFill>
                        </a:rPr>
                        <a:t>T</a:t>
                      </a:r>
                      <a:endParaRPr b="1" sz="2000">
                        <a:solidFill>
                          <a:schemeClr val="lt2"/>
                        </a:solidFill>
                      </a:endParaRPr>
                    </a:p>
                  </a:txBody>
                  <a:tcPr marT="91425" marB="91425" marR="91425" marL="91425">
                    <a:lnL cap="flat" cmpd="sng" w="9525">
                      <a:solidFill>
                        <a:schemeClr val="accent3">
                          <a:alpha val="0"/>
                        </a:schemeClr>
                      </a:solidFill>
                      <a:prstDash val="solid"/>
                      <a:round/>
                      <a:headEnd len="sm" w="sm" type="none"/>
                      <a:tailEnd len="sm" w="sm" type="none"/>
                    </a:lnL>
                    <a:lnR cap="flat" cmpd="sng" w="9525">
                      <a:solidFill>
                        <a:schemeClr val="accent3">
                          <a:alpha val="0"/>
                        </a:schemeClr>
                      </a:solidFill>
                      <a:prstDash val="solid"/>
                      <a:round/>
                      <a:headEnd len="sm" w="sm" type="none"/>
                      <a:tailEnd len="sm" w="sm" type="none"/>
                    </a:lnR>
                    <a:lnT cap="flat" cmpd="sng" w="9525">
                      <a:solidFill>
                        <a:schemeClr val="accent3">
                          <a:alpha val="0"/>
                        </a:schemeClr>
                      </a:solidFill>
                      <a:prstDash val="solid"/>
                      <a:round/>
                      <a:headEnd len="sm" w="sm" type="none"/>
                      <a:tailEnd len="sm" w="sm" type="none"/>
                    </a:lnT>
                    <a:lnB cap="flat" cmpd="sng" w="9525">
                      <a:solidFill>
                        <a:srgbClr val="FFFFFF"/>
                      </a:solidFill>
                      <a:prstDash val="solid"/>
                      <a:round/>
                      <a:headEnd len="sm" w="sm" type="none"/>
                      <a:tailEnd len="sm" w="sm" type="none"/>
                    </a:lnB>
                  </a:tcPr>
                </a:tc>
              </a:tr>
              <a:tr h="491500">
                <a:tc>
                  <a:txBody>
                    <a:bodyPr/>
                    <a:lstStyle/>
                    <a:p>
                      <a:pPr indent="0" lvl="0" marL="0" rtl="0" algn="ctr">
                        <a:lnSpc>
                          <a:spcPct val="120000"/>
                        </a:lnSpc>
                        <a:spcBef>
                          <a:spcPts val="0"/>
                        </a:spcBef>
                        <a:spcAft>
                          <a:spcPts val="0"/>
                        </a:spcAft>
                        <a:buNone/>
                      </a:pPr>
                      <a:r>
                        <a:rPr lang="en" sz="2000">
                          <a:solidFill>
                            <a:srgbClr val="FFFFFF"/>
                          </a:solidFill>
                        </a:rPr>
                        <a:t>R</a:t>
                      </a:r>
                      <a:endParaRPr sz="2000">
                        <a:solidFill>
                          <a:srgbClr val="FFFFFF"/>
                        </a:solidFill>
                      </a:endParaRPr>
                    </a:p>
                  </a:txBody>
                  <a:tcPr marT="95250" marB="95250" marR="95250" marL="952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ctr">
                        <a:lnSpc>
                          <a:spcPct val="120000"/>
                        </a:lnSpc>
                        <a:spcBef>
                          <a:spcPts val="0"/>
                        </a:spcBef>
                        <a:spcAft>
                          <a:spcPts val="0"/>
                        </a:spcAft>
                        <a:buNone/>
                      </a:pPr>
                      <a:r>
                        <a:rPr lang="en" sz="2000">
                          <a:solidFill>
                            <a:srgbClr val="FFFFFF"/>
                          </a:solidFill>
                        </a:rPr>
                        <a:t>C</a:t>
                      </a:r>
                      <a:endParaRPr sz="2000">
                        <a:solidFill>
                          <a:srgbClr val="FFFFFF"/>
                        </a:solidFill>
                      </a:endParaRPr>
                    </a:p>
                  </a:txBody>
                  <a:tcPr marT="95250" marB="95250" marR="95250" marL="952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ctr">
                        <a:lnSpc>
                          <a:spcPct val="120000"/>
                        </a:lnSpc>
                        <a:spcBef>
                          <a:spcPts val="0"/>
                        </a:spcBef>
                        <a:spcAft>
                          <a:spcPts val="0"/>
                        </a:spcAft>
                        <a:buNone/>
                      </a:pPr>
                      <a:r>
                        <a:rPr lang="en" sz="2000">
                          <a:solidFill>
                            <a:srgbClr val="FFFFFF"/>
                          </a:solidFill>
                        </a:rPr>
                        <a:t>P</a:t>
                      </a:r>
                      <a:endParaRPr sz="2000">
                        <a:solidFill>
                          <a:srgbClr val="FFFFFF"/>
                        </a:solidFill>
                      </a:endParaRPr>
                    </a:p>
                  </a:txBody>
                  <a:tcPr marT="95250" marB="95250" marR="95250" marL="952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ctr">
                        <a:lnSpc>
                          <a:spcPct val="120000"/>
                        </a:lnSpc>
                        <a:spcBef>
                          <a:spcPts val="0"/>
                        </a:spcBef>
                        <a:spcAft>
                          <a:spcPts val="0"/>
                        </a:spcAft>
                        <a:buNone/>
                      </a:pPr>
                      <a:r>
                        <a:rPr lang="en" sz="2000">
                          <a:solidFill>
                            <a:srgbClr val="FFFFFF"/>
                          </a:solidFill>
                        </a:rPr>
                        <a:t>Y</a:t>
                      </a:r>
                      <a:endParaRPr sz="2000">
                        <a:solidFill>
                          <a:srgbClr val="FFFFFF"/>
                        </a:solidFill>
                      </a:endParaRPr>
                    </a:p>
                  </a:txBody>
                  <a:tcPr marT="95250" marB="95250" marR="95250" marL="952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491500">
                <a:tc>
                  <a:txBody>
                    <a:bodyPr/>
                    <a:lstStyle/>
                    <a:p>
                      <a:pPr indent="0" lvl="0" marL="0" rtl="0" algn="ctr">
                        <a:lnSpc>
                          <a:spcPct val="120000"/>
                        </a:lnSpc>
                        <a:spcBef>
                          <a:spcPts val="0"/>
                        </a:spcBef>
                        <a:spcAft>
                          <a:spcPts val="0"/>
                        </a:spcAft>
                        <a:buNone/>
                      </a:pPr>
                      <a:r>
                        <a:rPr lang="en" sz="2000">
                          <a:solidFill>
                            <a:srgbClr val="FFFFFF"/>
                          </a:solidFill>
                        </a:rPr>
                        <a:t>O</a:t>
                      </a:r>
                      <a:endParaRPr sz="2000">
                        <a:solidFill>
                          <a:srgbClr val="FFFFFF"/>
                        </a:solidFill>
                      </a:endParaRPr>
                    </a:p>
                  </a:txBody>
                  <a:tcPr marT="95250" marB="95250" marR="95250" marL="952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ctr">
                        <a:lnSpc>
                          <a:spcPct val="120000"/>
                        </a:lnSpc>
                        <a:spcBef>
                          <a:spcPts val="0"/>
                        </a:spcBef>
                        <a:spcAft>
                          <a:spcPts val="0"/>
                        </a:spcAft>
                        <a:buNone/>
                      </a:pPr>
                      <a:r>
                        <a:rPr lang="en" sz="2000">
                          <a:solidFill>
                            <a:srgbClr val="FFFFFF"/>
                          </a:solidFill>
                        </a:rPr>
                        <a:t>T</a:t>
                      </a:r>
                      <a:endParaRPr sz="2000">
                        <a:solidFill>
                          <a:srgbClr val="FFFFFF"/>
                        </a:solidFill>
                      </a:endParaRPr>
                    </a:p>
                  </a:txBody>
                  <a:tcPr marT="95250" marB="95250" marR="95250" marL="952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ctr">
                        <a:lnSpc>
                          <a:spcPct val="120000"/>
                        </a:lnSpc>
                        <a:spcBef>
                          <a:spcPts val="0"/>
                        </a:spcBef>
                        <a:spcAft>
                          <a:spcPts val="0"/>
                        </a:spcAft>
                        <a:buNone/>
                      </a:pPr>
                      <a:r>
                        <a:rPr lang="en" sz="2000">
                          <a:solidFill>
                            <a:srgbClr val="FFFFFF"/>
                          </a:solidFill>
                        </a:rPr>
                        <a:t>R</a:t>
                      </a:r>
                      <a:endParaRPr sz="2000">
                        <a:solidFill>
                          <a:srgbClr val="FFFFFF"/>
                        </a:solidFill>
                      </a:endParaRPr>
                    </a:p>
                  </a:txBody>
                  <a:tcPr marT="95250" marB="95250" marR="95250" marL="952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ctr">
                        <a:lnSpc>
                          <a:spcPct val="120000"/>
                        </a:lnSpc>
                        <a:spcBef>
                          <a:spcPts val="0"/>
                        </a:spcBef>
                        <a:spcAft>
                          <a:spcPts val="0"/>
                        </a:spcAft>
                        <a:buNone/>
                      </a:pPr>
                      <a:r>
                        <a:rPr lang="en" sz="2000">
                          <a:solidFill>
                            <a:srgbClr val="FFFFFF"/>
                          </a:solidFill>
                        </a:rPr>
                        <a:t>G</a:t>
                      </a:r>
                      <a:endParaRPr sz="2000">
                        <a:solidFill>
                          <a:srgbClr val="FFFFFF"/>
                        </a:solidFill>
                      </a:endParaRPr>
                    </a:p>
                  </a:txBody>
                  <a:tcPr marT="95250" marB="95250" marR="95250" marL="952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491500">
                <a:tc>
                  <a:txBody>
                    <a:bodyPr/>
                    <a:lstStyle/>
                    <a:p>
                      <a:pPr indent="0" lvl="0" marL="0" rtl="0" algn="ctr">
                        <a:lnSpc>
                          <a:spcPct val="120000"/>
                        </a:lnSpc>
                        <a:spcBef>
                          <a:spcPts val="0"/>
                        </a:spcBef>
                        <a:spcAft>
                          <a:spcPts val="0"/>
                        </a:spcAft>
                        <a:buNone/>
                      </a:pPr>
                      <a:r>
                        <a:rPr lang="en" sz="2000">
                          <a:solidFill>
                            <a:srgbClr val="FFFFFF"/>
                          </a:solidFill>
                        </a:rPr>
                        <a:t>P</a:t>
                      </a:r>
                      <a:endParaRPr sz="2000">
                        <a:solidFill>
                          <a:srgbClr val="FFFFFF"/>
                        </a:solidFill>
                      </a:endParaRPr>
                    </a:p>
                  </a:txBody>
                  <a:tcPr marT="95250" marB="95250" marR="95250" marL="952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ctr">
                        <a:lnSpc>
                          <a:spcPct val="120000"/>
                        </a:lnSpc>
                        <a:spcBef>
                          <a:spcPts val="0"/>
                        </a:spcBef>
                        <a:spcAft>
                          <a:spcPts val="0"/>
                        </a:spcAft>
                        <a:buNone/>
                      </a:pPr>
                      <a:r>
                        <a:rPr lang="en" sz="2000">
                          <a:solidFill>
                            <a:srgbClr val="FFFFFF"/>
                          </a:solidFill>
                        </a:rPr>
                        <a:t>A</a:t>
                      </a:r>
                      <a:endParaRPr sz="2000">
                        <a:solidFill>
                          <a:srgbClr val="FFFFFF"/>
                        </a:solidFill>
                      </a:endParaRPr>
                    </a:p>
                  </a:txBody>
                  <a:tcPr marT="95250" marB="95250" marR="95250" marL="952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ctr">
                        <a:lnSpc>
                          <a:spcPct val="120000"/>
                        </a:lnSpc>
                        <a:spcBef>
                          <a:spcPts val="0"/>
                        </a:spcBef>
                        <a:spcAft>
                          <a:spcPts val="0"/>
                        </a:spcAft>
                        <a:buNone/>
                      </a:pPr>
                      <a:r>
                        <a:rPr lang="en" sz="2000">
                          <a:solidFill>
                            <a:srgbClr val="FFFFFF"/>
                          </a:solidFill>
                        </a:rPr>
                        <a:t>Y</a:t>
                      </a:r>
                      <a:endParaRPr sz="2000">
                        <a:solidFill>
                          <a:srgbClr val="FFFFFF"/>
                        </a:solidFill>
                      </a:endParaRPr>
                    </a:p>
                  </a:txBody>
                  <a:tcPr marT="95250" marB="95250" marR="95250" marL="952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ctr">
                        <a:lnSpc>
                          <a:spcPct val="120000"/>
                        </a:lnSpc>
                        <a:spcBef>
                          <a:spcPts val="0"/>
                        </a:spcBef>
                        <a:spcAft>
                          <a:spcPts val="0"/>
                        </a:spcAft>
                        <a:buNone/>
                      </a:pPr>
                      <a:r>
                        <a:rPr lang="en" sz="2000">
                          <a:solidFill>
                            <a:srgbClr val="FFFFFF"/>
                          </a:solidFill>
                        </a:rPr>
                        <a:t>H</a:t>
                      </a:r>
                      <a:endParaRPr sz="2000">
                        <a:solidFill>
                          <a:srgbClr val="FFFFFF"/>
                        </a:solidFill>
                      </a:endParaRPr>
                    </a:p>
                  </a:txBody>
                  <a:tcPr marT="95250" marB="95250" marR="95250" marL="952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bl>
          </a:graphicData>
        </a:graphic>
      </p:graphicFrame>
      <p:cxnSp>
        <p:nvCxnSpPr>
          <p:cNvPr id="734" name="Google Shape;734;p71"/>
          <p:cNvCxnSpPr/>
          <p:nvPr/>
        </p:nvCxnSpPr>
        <p:spPr>
          <a:xfrm>
            <a:off x="4350125" y="3650875"/>
            <a:ext cx="524400" cy="0"/>
          </a:xfrm>
          <a:prstGeom prst="straightConnector1">
            <a:avLst/>
          </a:prstGeom>
          <a:noFill/>
          <a:ln cap="flat" cmpd="sng" w="19050">
            <a:solidFill>
              <a:schemeClr val="dk2"/>
            </a:solidFill>
            <a:prstDash val="solid"/>
            <a:round/>
            <a:headEnd len="med" w="med" type="none"/>
            <a:tailEnd len="med" w="med" type="triangle"/>
          </a:ln>
        </p:spPr>
      </p:cxnSp>
      <p:graphicFrame>
        <p:nvGraphicFramePr>
          <p:cNvPr id="735" name="Google Shape;735;p71"/>
          <p:cNvGraphicFramePr/>
          <p:nvPr/>
        </p:nvGraphicFramePr>
        <p:xfrm>
          <a:off x="5283300" y="2404875"/>
          <a:ext cx="3000000" cy="3000000"/>
        </p:xfrm>
        <a:graphic>
          <a:graphicData uri="http://schemas.openxmlformats.org/drawingml/2006/table">
            <a:tbl>
              <a:tblPr>
                <a:noFill/>
                <a:tableStyleId>{E411E89E-CD07-40C0-A447-2C83C039E8EA}</a:tableStyleId>
              </a:tblPr>
              <a:tblGrid>
                <a:gridCol w="491500"/>
                <a:gridCol w="491500"/>
                <a:gridCol w="491500"/>
                <a:gridCol w="491500"/>
              </a:tblGrid>
              <a:tr h="491500">
                <a:tc>
                  <a:txBody>
                    <a:bodyPr/>
                    <a:lstStyle/>
                    <a:p>
                      <a:pPr indent="0" lvl="0" marL="0" rtl="0" algn="ctr">
                        <a:spcBef>
                          <a:spcPts val="0"/>
                        </a:spcBef>
                        <a:spcAft>
                          <a:spcPts val="0"/>
                        </a:spcAft>
                        <a:buNone/>
                      </a:pPr>
                      <a:r>
                        <a:rPr b="1" lang="en" sz="2000">
                          <a:solidFill>
                            <a:schemeClr val="lt2"/>
                          </a:solidFill>
                        </a:rPr>
                        <a:t>C</a:t>
                      </a:r>
                      <a:endParaRPr b="1" sz="2000">
                        <a:solidFill>
                          <a:schemeClr val="lt2"/>
                        </a:solidFill>
                      </a:endParaRPr>
                    </a:p>
                  </a:txBody>
                  <a:tcPr marT="91425" marB="91425" marR="91425" marL="91425">
                    <a:lnL cap="flat" cmpd="sng" w="9525">
                      <a:solidFill>
                        <a:schemeClr val="accent3">
                          <a:alpha val="0"/>
                        </a:schemeClr>
                      </a:solidFill>
                      <a:prstDash val="solid"/>
                      <a:round/>
                      <a:headEnd len="sm" w="sm" type="none"/>
                      <a:tailEnd len="sm" w="sm" type="none"/>
                    </a:lnL>
                    <a:lnR cap="flat" cmpd="sng" w="9525">
                      <a:solidFill>
                        <a:schemeClr val="accent3">
                          <a:alpha val="0"/>
                        </a:schemeClr>
                      </a:solidFill>
                      <a:prstDash val="solid"/>
                      <a:round/>
                      <a:headEnd len="sm" w="sm" type="none"/>
                      <a:tailEnd len="sm" w="sm" type="none"/>
                    </a:lnR>
                    <a:lnT cap="flat" cmpd="sng" w="9525">
                      <a:solidFill>
                        <a:schemeClr val="accent3">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t/>
                      </a:r>
                      <a:endParaRPr b="1" sz="2000">
                        <a:solidFill>
                          <a:schemeClr val="lt2"/>
                        </a:solidFill>
                      </a:endParaRPr>
                    </a:p>
                  </a:txBody>
                  <a:tcPr marT="91425" marB="91425" marR="91425" marL="91425">
                    <a:lnL cap="flat" cmpd="sng" w="9525">
                      <a:solidFill>
                        <a:schemeClr val="accent3">
                          <a:alpha val="0"/>
                        </a:schemeClr>
                      </a:solidFill>
                      <a:prstDash val="solid"/>
                      <a:round/>
                      <a:headEnd len="sm" w="sm" type="none"/>
                      <a:tailEnd len="sm" w="sm" type="none"/>
                    </a:lnL>
                    <a:lnR cap="flat" cmpd="sng" w="9525">
                      <a:solidFill>
                        <a:schemeClr val="accent3">
                          <a:alpha val="0"/>
                        </a:schemeClr>
                      </a:solidFill>
                      <a:prstDash val="solid"/>
                      <a:round/>
                      <a:headEnd len="sm" w="sm" type="none"/>
                      <a:tailEnd len="sm" w="sm" type="none"/>
                    </a:lnR>
                    <a:lnT cap="flat" cmpd="sng" w="9525">
                      <a:solidFill>
                        <a:schemeClr val="accent3">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chemeClr val="accent3">
                          <a:alpha val="0"/>
                        </a:schemeClr>
                      </a:solidFill>
                      <a:prstDash val="solid"/>
                      <a:round/>
                      <a:headEnd len="sm" w="sm" type="none"/>
                      <a:tailEnd len="sm" w="sm" type="none"/>
                    </a:lnL>
                    <a:lnR cap="flat" cmpd="sng" w="9525">
                      <a:solidFill>
                        <a:schemeClr val="accent3">
                          <a:alpha val="0"/>
                        </a:schemeClr>
                      </a:solidFill>
                      <a:prstDash val="solid"/>
                      <a:round/>
                      <a:headEnd len="sm" w="sm" type="none"/>
                      <a:tailEnd len="sm" w="sm" type="none"/>
                    </a:lnR>
                    <a:lnT cap="flat" cmpd="sng" w="9525">
                      <a:solidFill>
                        <a:schemeClr val="accent3">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chemeClr val="accent3">
                          <a:alpha val="0"/>
                        </a:schemeClr>
                      </a:solidFill>
                      <a:prstDash val="solid"/>
                      <a:round/>
                      <a:headEnd len="sm" w="sm" type="none"/>
                      <a:tailEnd len="sm" w="sm" type="none"/>
                    </a:lnL>
                    <a:lnR cap="flat" cmpd="sng" w="9525">
                      <a:solidFill>
                        <a:schemeClr val="accent3">
                          <a:alpha val="0"/>
                        </a:schemeClr>
                      </a:solidFill>
                      <a:prstDash val="solid"/>
                      <a:round/>
                      <a:headEnd len="sm" w="sm" type="none"/>
                      <a:tailEnd len="sm" w="sm" type="none"/>
                    </a:lnR>
                    <a:lnT cap="flat" cmpd="sng" w="9525">
                      <a:solidFill>
                        <a:schemeClr val="accent3">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r>
              <a:tr h="491500">
                <a:tc>
                  <a:txBody>
                    <a:bodyPr/>
                    <a:lstStyle/>
                    <a:p>
                      <a:pPr indent="0" lvl="0" marL="0" rtl="0" algn="ctr">
                        <a:spcBef>
                          <a:spcPts val="0"/>
                        </a:spcBef>
                        <a:spcAft>
                          <a:spcPts val="0"/>
                        </a:spcAft>
                        <a:buNone/>
                      </a:pPr>
                      <a:r>
                        <a:rPr lang="en" sz="2000">
                          <a:solidFill>
                            <a:schemeClr val="lt1"/>
                          </a:solidFill>
                        </a:rPr>
                        <a:t>C</a:t>
                      </a:r>
                      <a:endParaRPr sz="20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r>
              <a:tr h="491500">
                <a:tc>
                  <a:txBody>
                    <a:bodyPr/>
                    <a:lstStyle/>
                    <a:p>
                      <a:pPr indent="0" lvl="0" marL="0" rtl="0" algn="ctr">
                        <a:spcBef>
                          <a:spcPts val="0"/>
                        </a:spcBef>
                        <a:spcAft>
                          <a:spcPts val="0"/>
                        </a:spcAft>
                        <a:buNone/>
                      </a:pPr>
                      <a:r>
                        <a:rPr lang="en" sz="2000">
                          <a:solidFill>
                            <a:schemeClr val="lt1"/>
                          </a:solidFill>
                        </a:rPr>
                        <a:t>T</a:t>
                      </a:r>
                      <a:endParaRPr sz="20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r>
              <a:tr h="491500">
                <a:tc>
                  <a:txBody>
                    <a:bodyPr/>
                    <a:lstStyle/>
                    <a:p>
                      <a:pPr indent="0" lvl="0" marL="0" rtl="0" algn="ctr">
                        <a:spcBef>
                          <a:spcPts val="0"/>
                        </a:spcBef>
                        <a:spcAft>
                          <a:spcPts val="0"/>
                        </a:spcAft>
                        <a:buNone/>
                      </a:pPr>
                      <a:r>
                        <a:rPr lang="en" sz="2000">
                          <a:solidFill>
                            <a:schemeClr val="lt1"/>
                          </a:solidFill>
                        </a:rPr>
                        <a:t>A</a:t>
                      </a:r>
                      <a:endParaRPr sz="20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r>
            </a:tbl>
          </a:graphicData>
        </a:graphic>
      </p:graphicFrame>
      <p:graphicFrame>
        <p:nvGraphicFramePr>
          <p:cNvPr id="736" name="Google Shape;736;p71"/>
          <p:cNvGraphicFramePr/>
          <p:nvPr/>
        </p:nvGraphicFramePr>
        <p:xfrm>
          <a:off x="5283300" y="2404875"/>
          <a:ext cx="3000000" cy="3000000"/>
        </p:xfrm>
        <a:graphic>
          <a:graphicData uri="http://schemas.openxmlformats.org/drawingml/2006/table">
            <a:tbl>
              <a:tblPr>
                <a:noFill/>
                <a:tableStyleId>{E411E89E-CD07-40C0-A447-2C83C039E8EA}</a:tableStyleId>
              </a:tblPr>
              <a:tblGrid>
                <a:gridCol w="491500"/>
                <a:gridCol w="491500"/>
                <a:gridCol w="491500"/>
                <a:gridCol w="491500"/>
              </a:tblGrid>
              <a:tr h="491500">
                <a:tc>
                  <a:txBody>
                    <a:bodyPr/>
                    <a:lstStyle/>
                    <a:p>
                      <a:pPr indent="0" lvl="0" marL="0" rtl="0" algn="ctr">
                        <a:spcBef>
                          <a:spcPts val="0"/>
                        </a:spcBef>
                        <a:spcAft>
                          <a:spcPts val="0"/>
                        </a:spcAft>
                        <a:buNone/>
                      </a:pPr>
                      <a:r>
                        <a:t/>
                      </a:r>
                      <a:endParaRPr b="1" sz="2000">
                        <a:solidFill>
                          <a:schemeClr val="lt2"/>
                        </a:solidFill>
                      </a:endParaRPr>
                    </a:p>
                  </a:txBody>
                  <a:tcPr marT="91425" marB="91425" marR="91425" marL="91425">
                    <a:lnL cap="flat" cmpd="sng" w="9525">
                      <a:solidFill>
                        <a:schemeClr val="accent3">
                          <a:alpha val="0"/>
                        </a:schemeClr>
                      </a:solidFill>
                      <a:prstDash val="solid"/>
                      <a:round/>
                      <a:headEnd len="sm" w="sm" type="none"/>
                      <a:tailEnd len="sm" w="sm" type="none"/>
                    </a:lnL>
                    <a:lnR cap="flat" cmpd="sng" w="9525">
                      <a:solidFill>
                        <a:schemeClr val="accent3">
                          <a:alpha val="0"/>
                        </a:schemeClr>
                      </a:solidFill>
                      <a:prstDash val="solid"/>
                      <a:round/>
                      <a:headEnd len="sm" w="sm" type="none"/>
                      <a:tailEnd len="sm" w="sm" type="none"/>
                    </a:lnR>
                    <a:lnT cap="flat" cmpd="sng" w="9525">
                      <a:solidFill>
                        <a:schemeClr val="accent3">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b="1" lang="en" sz="2000">
                          <a:solidFill>
                            <a:schemeClr val="lt2"/>
                          </a:solidFill>
                        </a:rPr>
                        <a:t>A</a:t>
                      </a:r>
                      <a:endParaRPr b="1" sz="2000">
                        <a:solidFill>
                          <a:schemeClr val="lt2"/>
                        </a:solidFill>
                      </a:endParaRPr>
                    </a:p>
                  </a:txBody>
                  <a:tcPr marT="91425" marB="91425" marR="91425" marL="91425">
                    <a:lnL cap="flat" cmpd="sng" w="9525">
                      <a:solidFill>
                        <a:schemeClr val="accent3">
                          <a:alpha val="0"/>
                        </a:schemeClr>
                      </a:solidFill>
                      <a:prstDash val="solid"/>
                      <a:round/>
                      <a:headEnd len="sm" w="sm" type="none"/>
                      <a:tailEnd len="sm" w="sm" type="none"/>
                    </a:lnL>
                    <a:lnR cap="flat" cmpd="sng" w="9525">
                      <a:solidFill>
                        <a:schemeClr val="accent3">
                          <a:alpha val="0"/>
                        </a:schemeClr>
                      </a:solidFill>
                      <a:prstDash val="solid"/>
                      <a:round/>
                      <a:headEnd len="sm" w="sm" type="none"/>
                      <a:tailEnd len="sm" w="sm" type="none"/>
                    </a:lnR>
                    <a:lnT cap="flat" cmpd="sng" w="9525">
                      <a:solidFill>
                        <a:schemeClr val="accent3">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chemeClr val="accent3">
                          <a:alpha val="0"/>
                        </a:schemeClr>
                      </a:solidFill>
                      <a:prstDash val="solid"/>
                      <a:round/>
                      <a:headEnd len="sm" w="sm" type="none"/>
                      <a:tailEnd len="sm" w="sm" type="none"/>
                    </a:lnL>
                    <a:lnR cap="flat" cmpd="sng" w="9525">
                      <a:solidFill>
                        <a:schemeClr val="accent3">
                          <a:alpha val="0"/>
                        </a:schemeClr>
                      </a:solidFill>
                      <a:prstDash val="solid"/>
                      <a:round/>
                      <a:headEnd len="sm" w="sm" type="none"/>
                      <a:tailEnd len="sm" w="sm" type="none"/>
                    </a:lnR>
                    <a:lnT cap="flat" cmpd="sng" w="9525">
                      <a:solidFill>
                        <a:schemeClr val="accent3">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chemeClr val="accent3">
                          <a:alpha val="0"/>
                        </a:schemeClr>
                      </a:solidFill>
                      <a:prstDash val="solid"/>
                      <a:round/>
                      <a:headEnd len="sm" w="sm" type="none"/>
                      <a:tailEnd len="sm" w="sm" type="none"/>
                    </a:lnL>
                    <a:lnR cap="flat" cmpd="sng" w="9525">
                      <a:solidFill>
                        <a:schemeClr val="accent3">
                          <a:alpha val="0"/>
                        </a:schemeClr>
                      </a:solidFill>
                      <a:prstDash val="solid"/>
                      <a:round/>
                      <a:headEnd len="sm" w="sm" type="none"/>
                      <a:tailEnd len="sm" w="sm" type="none"/>
                    </a:lnR>
                    <a:lnT cap="flat" cmpd="sng" w="9525">
                      <a:solidFill>
                        <a:schemeClr val="accent3">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r>
              <a:tr h="491500">
                <a:tc>
                  <a:txBody>
                    <a:bodyPr/>
                    <a:lstStyle/>
                    <a:p>
                      <a:pPr indent="0" lvl="0" marL="0" rtl="0" algn="l">
                        <a:spcBef>
                          <a:spcPts val="0"/>
                        </a:spcBef>
                        <a:spcAft>
                          <a:spcPts val="0"/>
                        </a:spcAft>
                        <a:buNone/>
                      </a:pPr>
                      <a:r>
                        <a:t/>
                      </a:r>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2000">
                          <a:solidFill>
                            <a:schemeClr val="lt1"/>
                          </a:solidFill>
                        </a:rPr>
                        <a:t>R</a:t>
                      </a:r>
                      <a:endParaRPr sz="20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r>
              <a:tr h="491500">
                <a:tc>
                  <a:txBody>
                    <a:bodyPr/>
                    <a:lstStyle/>
                    <a:p>
                      <a:pPr indent="0" lvl="0" marL="0" rtl="0" algn="l">
                        <a:spcBef>
                          <a:spcPts val="0"/>
                        </a:spcBef>
                        <a:spcAft>
                          <a:spcPts val="0"/>
                        </a:spcAft>
                        <a:buNone/>
                      </a:pPr>
                      <a:r>
                        <a:t/>
                      </a:r>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2000">
                          <a:solidFill>
                            <a:schemeClr val="lt1"/>
                          </a:solidFill>
                        </a:rPr>
                        <a:t>O</a:t>
                      </a:r>
                      <a:endParaRPr sz="20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r>
              <a:tr h="491500">
                <a:tc>
                  <a:txBody>
                    <a:bodyPr/>
                    <a:lstStyle/>
                    <a:p>
                      <a:pPr indent="0" lvl="0" marL="0" rtl="0" algn="l">
                        <a:spcBef>
                          <a:spcPts val="0"/>
                        </a:spcBef>
                        <a:spcAft>
                          <a:spcPts val="0"/>
                        </a:spcAft>
                        <a:buNone/>
                      </a:pPr>
                      <a:r>
                        <a:t/>
                      </a:r>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2000">
                          <a:solidFill>
                            <a:schemeClr val="lt1"/>
                          </a:solidFill>
                        </a:rPr>
                        <a:t>P</a:t>
                      </a:r>
                      <a:endParaRPr sz="20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r>
            </a:tbl>
          </a:graphicData>
        </a:graphic>
      </p:graphicFrame>
      <p:graphicFrame>
        <p:nvGraphicFramePr>
          <p:cNvPr id="737" name="Google Shape;737;p71"/>
          <p:cNvGraphicFramePr/>
          <p:nvPr/>
        </p:nvGraphicFramePr>
        <p:xfrm>
          <a:off x="5283300" y="2404875"/>
          <a:ext cx="3000000" cy="3000000"/>
        </p:xfrm>
        <a:graphic>
          <a:graphicData uri="http://schemas.openxmlformats.org/drawingml/2006/table">
            <a:tbl>
              <a:tblPr>
                <a:noFill/>
                <a:tableStyleId>{E411E89E-CD07-40C0-A447-2C83C039E8EA}</a:tableStyleId>
              </a:tblPr>
              <a:tblGrid>
                <a:gridCol w="491500"/>
                <a:gridCol w="491500"/>
                <a:gridCol w="491500"/>
                <a:gridCol w="491500"/>
              </a:tblGrid>
              <a:tr h="491500">
                <a:tc>
                  <a:txBody>
                    <a:bodyPr/>
                    <a:lstStyle/>
                    <a:p>
                      <a:pPr indent="0" lvl="0" marL="0" rtl="0" algn="l">
                        <a:spcBef>
                          <a:spcPts val="0"/>
                        </a:spcBef>
                        <a:spcAft>
                          <a:spcPts val="0"/>
                        </a:spcAft>
                        <a:buNone/>
                      </a:pPr>
                      <a:r>
                        <a:t/>
                      </a:r>
                      <a:endParaRPr/>
                    </a:p>
                  </a:txBody>
                  <a:tcPr marT="91425" marB="91425" marR="91425" marL="91425">
                    <a:lnL cap="flat" cmpd="sng" w="9525">
                      <a:solidFill>
                        <a:schemeClr val="accent3">
                          <a:alpha val="0"/>
                        </a:schemeClr>
                      </a:solidFill>
                      <a:prstDash val="solid"/>
                      <a:round/>
                      <a:headEnd len="sm" w="sm" type="none"/>
                      <a:tailEnd len="sm" w="sm" type="none"/>
                    </a:lnL>
                    <a:lnR cap="flat" cmpd="sng" w="9525">
                      <a:solidFill>
                        <a:schemeClr val="accent3">
                          <a:alpha val="0"/>
                        </a:schemeClr>
                      </a:solidFill>
                      <a:prstDash val="solid"/>
                      <a:round/>
                      <a:headEnd len="sm" w="sm" type="none"/>
                      <a:tailEnd len="sm" w="sm" type="none"/>
                    </a:lnR>
                    <a:lnT cap="flat" cmpd="sng" w="9525">
                      <a:solidFill>
                        <a:schemeClr val="accent3">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chemeClr val="accent3">
                          <a:alpha val="0"/>
                        </a:schemeClr>
                      </a:solidFill>
                      <a:prstDash val="solid"/>
                      <a:round/>
                      <a:headEnd len="sm" w="sm" type="none"/>
                      <a:tailEnd len="sm" w="sm" type="none"/>
                    </a:lnL>
                    <a:lnR cap="flat" cmpd="sng" w="9525">
                      <a:solidFill>
                        <a:schemeClr val="accent3">
                          <a:alpha val="0"/>
                        </a:schemeClr>
                      </a:solidFill>
                      <a:prstDash val="solid"/>
                      <a:round/>
                      <a:headEnd len="sm" w="sm" type="none"/>
                      <a:tailEnd len="sm" w="sm" type="none"/>
                    </a:lnR>
                    <a:lnT cap="flat" cmpd="sng" w="9525">
                      <a:solidFill>
                        <a:schemeClr val="accent3">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chemeClr val="accent3">
                          <a:alpha val="0"/>
                        </a:schemeClr>
                      </a:solidFill>
                      <a:prstDash val="solid"/>
                      <a:round/>
                      <a:headEnd len="sm" w="sm" type="none"/>
                      <a:tailEnd len="sm" w="sm" type="none"/>
                    </a:lnL>
                    <a:lnR cap="flat" cmpd="sng" w="9525">
                      <a:solidFill>
                        <a:schemeClr val="accent3">
                          <a:alpha val="0"/>
                        </a:schemeClr>
                      </a:solidFill>
                      <a:prstDash val="solid"/>
                      <a:round/>
                      <a:headEnd len="sm" w="sm" type="none"/>
                      <a:tailEnd len="sm" w="sm" type="none"/>
                    </a:lnR>
                    <a:lnT cap="flat" cmpd="sng" w="9525">
                      <a:solidFill>
                        <a:schemeClr val="accent3">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b="1" lang="en" sz="2000">
                          <a:solidFill>
                            <a:schemeClr val="lt2"/>
                          </a:solidFill>
                        </a:rPr>
                        <a:t>S</a:t>
                      </a:r>
                      <a:endParaRPr b="1" sz="2000">
                        <a:solidFill>
                          <a:schemeClr val="lt2"/>
                        </a:solidFill>
                      </a:endParaRPr>
                    </a:p>
                  </a:txBody>
                  <a:tcPr marT="91425" marB="91425" marR="91425" marL="91425">
                    <a:lnL cap="flat" cmpd="sng" w="9525">
                      <a:solidFill>
                        <a:schemeClr val="accent3">
                          <a:alpha val="0"/>
                        </a:schemeClr>
                      </a:solidFill>
                      <a:prstDash val="solid"/>
                      <a:round/>
                      <a:headEnd len="sm" w="sm" type="none"/>
                      <a:tailEnd len="sm" w="sm" type="none"/>
                    </a:lnL>
                    <a:lnR cap="flat" cmpd="sng" w="9525">
                      <a:solidFill>
                        <a:schemeClr val="accent3">
                          <a:alpha val="0"/>
                        </a:schemeClr>
                      </a:solidFill>
                      <a:prstDash val="solid"/>
                      <a:round/>
                      <a:headEnd len="sm" w="sm" type="none"/>
                      <a:tailEnd len="sm" w="sm" type="none"/>
                    </a:lnR>
                    <a:lnT cap="flat" cmpd="sng" w="9525">
                      <a:solidFill>
                        <a:schemeClr val="accent3">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r>
              <a:tr h="491500">
                <a:tc>
                  <a:txBody>
                    <a:bodyPr/>
                    <a:lstStyle/>
                    <a:p>
                      <a:pPr indent="0" lvl="0" marL="0" rtl="0" algn="l">
                        <a:spcBef>
                          <a:spcPts val="0"/>
                        </a:spcBef>
                        <a:spcAft>
                          <a:spcPts val="0"/>
                        </a:spcAft>
                        <a:buNone/>
                      </a:pPr>
                      <a:r>
                        <a:t/>
                      </a:r>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2000">
                          <a:solidFill>
                            <a:schemeClr val="lt1"/>
                          </a:solidFill>
                        </a:rPr>
                        <a:t>P</a:t>
                      </a:r>
                      <a:endParaRPr sz="20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r>
              <a:tr h="491500">
                <a:tc>
                  <a:txBody>
                    <a:bodyPr/>
                    <a:lstStyle/>
                    <a:p>
                      <a:pPr indent="0" lvl="0" marL="0" rtl="0" algn="l">
                        <a:spcBef>
                          <a:spcPts val="0"/>
                        </a:spcBef>
                        <a:spcAft>
                          <a:spcPts val="0"/>
                        </a:spcAft>
                        <a:buNone/>
                      </a:pPr>
                      <a:r>
                        <a:t/>
                      </a:r>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2000">
                          <a:solidFill>
                            <a:schemeClr val="lt1"/>
                          </a:solidFill>
                        </a:rPr>
                        <a:t>R</a:t>
                      </a:r>
                      <a:endParaRPr sz="20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r>
              <a:tr h="491500">
                <a:tc>
                  <a:txBody>
                    <a:bodyPr/>
                    <a:lstStyle/>
                    <a:p>
                      <a:pPr indent="0" lvl="0" marL="0" rtl="0" algn="l">
                        <a:spcBef>
                          <a:spcPts val="0"/>
                        </a:spcBef>
                        <a:spcAft>
                          <a:spcPts val="0"/>
                        </a:spcAft>
                        <a:buNone/>
                      </a:pPr>
                      <a:r>
                        <a:t/>
                      </a:r>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2000">
                          <a:solidFill>
                            <a:schemeClr val="lt1"/>
                          </a:solidFill>
                        </a:rPr>
                        <a:t>Y</a:t>
                      </a:r>
                      <a:endParaRPr sz="20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r>
            </a:tbl>
          </a:graphicData>
        </a:graphic>
      </p:graphicFrame>
      <p:graphicFrame>
        <p:nvGraphicFramePr>
          <p:cNvPr id="738" name="Google Shape;738;p71"/>
          <p:cNvGraphicFramePr/>
          <p:nvPr/>
        </p:nvGraphicFramePr>
        <p:xfrm>
          <a:off x="5283300" y="2404875"/>
          <a:ext cx="3000000" cy="3000000"/>
        </p:xfrm>
        <a:graphic>
          <a:graphicData uri="http://schemas.openxmlformats.org/drawingml/2006/table">
            <a:tbl>
              <a:tblPr>
                <a:noFill/>
                <a:tableStyleId>{E411E89E-CD07-40C0-A447-2C83C039E8EA}</a:tableStyleId>
              </a:tblPr>
              <a:tblGrid>
                <a:gridCol w="491500"/>
                <a:gridCol w="491500"/>
                <a:gridCol w="491500"/>
                <a:gridCol w="491500"/>
              </a:tblGrid>
              <a:tr h="491500">
                <a:tc>
                  <a:txBody>
                    <a:bodyPr/>
                    <a:lstStyle/>
                    <a:p>
                      <a:pPr indent="0" lvl="0" marL="0" rtl="0" algn="l">
                        <a:spcBef>
                          <a:spcPts val="0"/>
                        </a:spcBef>
                        <a:spcAft>
                          <a:spcPts val="0"/>
                        </a:spcAft>
                        <a:buNone/>
                      </a:pPr>
                      <a:r>
                        <a:t/>
                      </a:r>
                      <a:endParaRPr/>
                    </a:p>
                  </a:txBody>
                  <a:tcPr marT="91425" marB="91425" marR="91425" marL="91425">
                    <a:lnL cap="flat" cmpd="sng" w="9525">
                      <a:solidFill>
                        <a:schemeClr val="accent3">
                          <a:alpha val="0"/>
                        </a:schemeClr>
                      </a:solidFill>
                      <a:prstDash val="solid"/>
                      <a:round/>
                      <a:headEnd len="sm" w="sm" type="none"/>
                      <a:tailEnd len="sm" w="sm" type="none"/>
                    </a:lnL>
                    <a:lnR cap="flat" cmpd="sng" w="9525">
                      <a:solidFill>
                        <a:schemeClr val="accent3">
                          <a:alpha val="0"/>
                        </a:schemeClr>
                      </a:solidFill>
                      <a:prstDash val="solid"/>
                      <a:round/>
                      <a:headEnd len="sm" w="sm" type="none"/>
                      <a:tailEnd len="sm" w="sm" type="none"/>
                    </a:lnR>
                    <a:lnT cap="flat" cmpd="sng" w="9525">
                      <a:solidFill>
                        <a:schemeClr val="accent3">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t/>
                      </a:r>
                      <a:endParaRPr b="1" sz="2000">
                        <a:solidFill>
                          <a:schemeClr val="lt2"/>
                        </a:solidFill>
                      </a:endParaRPr>
                    </a:p>
                  </a:txBody>
                  <a:tcPr marT="91425" marB="91425" marR="91425" marL="91425">
                    <a:lnL cap="flat" cmpd="sng" w="9525">
                      <a:solidFill>
                        <a:schemeClr val="accent3">
                          <a:alpha val="0"/>
                        </a:schemeClr>
                      </a:solidFill>
                      <a:prstDash val="solid"/>
                      <a:round/>
                      <a:headEnd len="sm" w="sm" type="none"/>
                      <a:tailEnd len="sm" w="sm" type="none"/>
                    </a:lnL>
                    <a:lnR cap="flat" cmpd="sng" w="9525">
                      <a:solidFill>
                        <a:schemeClr val="accent3">
                          <a:alpha val="0"/>
                        </a:schemeClr>
                      </a:solidFill>
                      <a:prstDash val="solid"/>
                      <a:round/>
                      <a:headEnd len="sm" w="sm" type="none"/>
                      <a:tailEnd len="sm" w="sm" type="none"/>
                    </a:lnR>
                    <a:lnT cap="flat" cmpd="sng" w="9525">
                      <a:solidFill>
                        <a:schemeClr val="accent3">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b="1" lang="en" sz="2000">
                          <a:solidFill>
                            <a:schemeClr val="lt2"/>
                          </a:solidFill>
                        </a:rPr>
                        <a:t>T</a:t>
                      </a:r>
                      <a:endParaRPr b="1" sz="2000">
                        <a:solidFill>
                          <a:schemeClr val="lt2"/>
                        </a:solidFill>
                      </a:endParaRPr>
                    </a:p>
                  </a:txBody>
                  <a:tcPr marT="91425" marB="91425" marR="91425" marL="91425">
                    <a:lnL cap="flat" cmpd="sng" w="9525">
                      <a:solidFill>
                        <a:schemeClr val="accent3">
                          <a:alpha val="0"/>
                        </a:schemeClr>
                      </a:solidFill>
                      <a:prstDash val="solid"/>
                      <a:round/>
                      <a:headEnd len="sm" w="sm" type="none"/>
                      <a:tailEnd len="sm" w="sm" type="none"/>
                    </a:lnL>
                    <a:lnR cap="flat" cmpd="sng" w="9525">
                      <a:solidFill>
                        <a:schemeClr val="accent3">
                          <a:alpha val="0"/>
                        </a:schemeClr>
                      </a:solidFill>
                      <a:prstDash val="solid"/>
                      <a:round/>
                      <a:headEnd len="sm" w="sm" type="none"/>
                      <a:tailEnd len="sm" w="sm" type="none"/>
                    </a:lnR>
                    <a:lnT cap="flat" cmpd="sng" w="9525">
                      <a:solidFill>
                        <a:schemeClr val="accent3">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t/>
                      </a:r>
                      <a:endParaRPr b="1" sz="2000">
                        <a:solidFill>
                          <a:schemeClr val="lt2"/>
                        </a:solidFill>
                      </a:endParaRPr>
                    </a:p>
                  </a:txBody>
                  <a:tcPr marT="91425" marB="91425" marR="91425" marL="91425">
                    <a:lnL cap="flat" cmpd="sng" w="9525">
                      <a:solidFill>
                        <a:schemeClr val="accent3">
                          <a:alpha val="0"/>
                        </a:schemeClr>
                      </a:solidFill>
                      <a:prstDash val="solid"/>
                      <a:round/>
                      <a:headEnd len="sm" w="sm" type="none"/>
                      <a:tailEnd len="sm" w="sm" type="none"/>
                    </a:lnL>
                    <a:lnR cap="flat" cmpd="sng" w="9525">
                      <a:solidFill>
                        <a:schemeClr val="accent3">
                          <a:alpha val="0"/>
                        </a:schemeClr>
                      </a:solidFill>
                      <a:prstDash val="solid"/>
                      <a:round/>
                      <a:headEnd len="sm" w="sm" type="none"/>
                      <a:tailEnd len="sm" w="sm" type="none"/>
                    </a:lnR>
                    <a:lnT cap="flat" cmpd="sng" w="9525">
                      <a:solidFill>
                        <a:schemeClr val="accent3">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r>
              <a:tr h="491500">
                <a:tc>
                  <a:txBody>
                    <a:bodyPr/>
                    <a:lstStyle/>
                    <a:p>
                      <a:pPr indent="0" lvl="0" marL="0" rtl="0" algn="l">
                        <a:spcBef>
                          <a:spcPts val="0"/>
                        </a:spcBef>
                        <a:spcAft>
                          <a:spcPts val="0"/>
                        </a:spcAft>
                        <a:buNone/>
                      </a:pPr>
                      <a:r>
                        <a:t/>
                      </a:r>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2000">
                          <a:solidFill>
                            <a:schemeClr val="lt1"/>
                          </a:solidFill>
                        </a:rPr>
                        <a:t>Y</a:t>
                      </a:r>
                      <a:endParaRPr sz="20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r>
              <a:tr h="491500">
                <a:tc>
                  <a:txBody>
                    <a:bodyPr/>
                    <a:lstStyle/>
                    <a:p>
                      <a:pPr indent="0" lvl="0" marL="0" rtl="0" algn="l">
                        <a:spcBef>
                          <a:spcPts val="0"/>
                        </a:spcBef>
                        <a:spcAft>
                          <a:spcPts val="0"/>
                        </a:spcAft>
                        <a:buNone/>
                      </a:pPr>
                      <a:r>
                        <a:t/>
                      </a:r>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2000">
                          <a:solidFill>
                            <a:schemeClr val="lt1"/>
                          </a:solidFill>
                        </a:rPr>
                        <a:t>G</a:t>
                      </a:r>
                      <a:endParaRPr sz="20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r>
              <a:tr h="491500">
                <a:tc>
                  <a:txBody>
                    <a:bodyPr/>
                    <a:lstStyle/>
                    <a:p>
                      <a:pPr indent="0" lvl="0" marL="0" rtl="0" algn="l">
                        <a:spcBef>
                          <a:spcPts val="0"/>
                        </a:spcBef>
                        <a:spcAft>
                          <a:spcPts val="0"/>
                        </a:spcAft>
                        <a:buNone/>
                      </a:pPr>
                      <a:r>
                        <a:t/>
                      </a:r>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2000">
                          <a:solidFill>
                            <a:schemeClr val="lt1"/>
                          </a:solidFill>
                        </a:rPr>
                        <a:t>H</a:t>
                      </a:r>
                      <a:endParaRPr sz="2000">
                        <a:solidFill>
                          <a:schemeClr val="lt1"/>
                        </a:solidFill>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r>
            </a:tbl>
          </a:graphicData>
        </a:graphic>
      </p:graphicFrame>
      <p:graphicFrame>
        <p:nvGraphicFramePr>
          <p:cNvPr id="739" name="Google Shape;739;p71"/>
          <p:cNvGraphicFramePr/>
          <p:nvPr/>
        </p:nvGraphicFramePr>
        <p:xfrm>
          <a:off x="5283300" y="2404875"/>
          <a:ext cx="3000000" cy="3000000"/>
        </p:xfrm>
        <a:graphic>
          <a:graphicData uri="http://schemas.openxmlformats.org/drawingml/2006/table">
            <a:tbl>
              <a:tblPr>
                <a:noFill/>
                <a:tableStyleId>{E411E89E-CD07-40C0-A447-2C83C039E8EA}</a:tableStyleId>
              </a:tblPr>
              <a:tblGrid>
                <a:gridCol w="491500"/>
                <a:gridCol w="491500"/>
                <a:gridCol w="491500"/>
                <a:gridCol w="491500"/>
              </a:tblGrid>
              <a:tr h="491500">
                <a:tc>
                  <a:txBody>
                    <a:bodyPr/>
                    <a:lstStyle/>
                    <a:p>
                      <a:pPr indent="0" lvl="0" marL="0" rtl="0" algn="ctr">
                        <a:spcBef>
                          <a:spcPts val="0"/>
                        </a:spcBef>
                        <a:spcAft>
                          <a:spcPts val="0"/>
                        </a:spcAft>
                        <a:buNone/>
                      </a:pPr>
                      <a:r>
                        <a:t/>
                      </a:r>
                      <a:endParaRPr b="1" sz="2000">
                        <a:solidFill>
                          <a:schemeClr val="lt2"/>
                        </a:solidFill>
                      </a:endParaRPr>
                    </a:p>
                  </a:txBody>
                  <a:tcPr marT="91425" marB="91425" marR="91425" marL="91425">
                    <a:lnL cap="flat" cmpd="sng" w="9525">
                      <a:solidFill>
                        <a:schemeClr val="accent3">
                          <a:alpha val="0"/>
                        </a:schemeClr>
                      </a:solidFill>
                      <a:prstDash val="solid"/>
                      <a:round/>
                      <a:headEnd len="sm" w="sm" type="none"/>
                      <a:tailEnd len="sm" w="sm" type="none"/>
                    </a:lnL>
                    <a:lnR cap="flat" cmpd="sng" w="9525">
                      <a:solidFill>
                        <a:schemeClr val="accent3">
                          <a:alpha val="0"/>
                        </a:schemeClr>
                      </a:solidFill>
                      <a:prstDash val="solid"/>
                      <a:round/>
                      <a:headEnd len="sm" w="sm" type="none"/>
                      <a:tailEnd len="sm" w="sm" type="none"/>
                    </a:lnR>
                    <a:lnT cap="flat" cmpd="sng" w="9525">
                      <a:solidFill>
                        <a:schemeClr val="accent3">
                          <a:alpha val="0"/>
                        </a:schemeClr>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t/>
                      </a:r>
                      <a:endParaRPr b="1" sz="2000">
                        <a:solidFill>
                          <a:schemeClr val="lt2"/>
                        </a:solidFill>
                      </a:endParaRPr>
                    </a:p>
                  </a:txBody>
                  <a:tcPr marT="91425" marB="91425" marR="91425" marL="91425">
                    <a:lnL cap="flat" cmpd="sng" w="9525">
                      <a:solidFill>
                        <a:schemeClr val="accent3">
                          <a:alpha val="0"/>
                        </a:schemeClr>
                      </a:solidFill>
                      <a:prstDash val="solid"/>
                      <a:round/>
                      <a:headEnd len="sm" w="sm" type="none"/>
                      <a:tailEnd len="sm" w="sm" type="none"/>
                    </a:lnL>
                    <a:lnR cap="flat" cmpd="sng" w="9525">
                      <a:solidFill>
                        <a:schemeClr val="accent3">
                          <a:alpha val="0"/>
                        </a:schemeClr>
                      </a:solidFill>
                      <a:prstDash val="solid"/>
                      <a:round/>
                      <a:headEnd len="sm" w="sm" type="none"/>
                      <a:tailEnd len="sm" w="sm" type="none"/>
                    </a:lnR>
                    <a:lnT cap="flat" cmpd="sng" w="9525">
                      <a:solidFill>
                        <a:schemeClr val="accent3">
                          <a:alpha val="0"/>
                        </a:schemeClr>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t/>
                      </a:r>
                      <a:endParaRPr b="1" sz="2000">
                        <a:solidFill>
                          <a:schemeClr val="lt2"/>
                        </a:solidFill>
                      </a:endParaRPr>
                    </a:p>
                  </a:txBody>
                  <a:tcPr marT="91425" marB="91425" marR="91425" marL="91425">
                    <a:lnL cap="flat" cmpd="sng" w="9525">
                      <a:solidFill>
                        <a:schemeClr val="accent3">
                          <a:alpha val="0"/>
                        </a:schemeClr>
                      </a:solidFill>
                      <a:prstDash val="solid"/>
                      <a:round/>
                      <a:headEnd len="sm" w="sm" type="none"/>
                      <a:tailEnd len="sm" w="sm" type="none"/>
                    </a:lnL>
                    <a:lnR cap="flat" cmpd="sng" w="9525">
                      <a:solidFill>
                        <a:schemeClr val="accent3">
                          <a:alpha val="0"/>
                        </a:schemeClr>
                      </a:solidFill>
                      <a:prstDash val="solid"/>
                      <a:round/>
                      <a:headEnd len="sm" w="sm" type="none"/>
                      <a:tailEnd len="sm" w="sm" type="none"/>
                    </a:lnR>
                    <a:lnT cap="flat" cmpd="sng" w="9525">
                      <a:solidFill>
                        <a:schemeClr val="accent3">
                          <a:alpha val="0"/>
                        </a:schemeClr>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t/>
                      </a:r>
                      <a:endParaRPr b="1" sz="2000">
                        <a:solidFill>
                          <a:schemeClr val="lt2"/>
                        </a:solidFill>
                      </a:endParaRPr>
                    </a:p>
                  </a:txBody>
                  <a:tcPr marT="91425" marB="91425" marR="91425" marL="91425">
                    <a:lnL cap="flat" cmpd="sng" w="9525">
                      <a:solidFill>
                        <a:schemeClr val="accent3">
                          <a:alpha val="0"/>
                        </a:schemeClr>
                      </a:solidFill>
                      <a:prstDash val="solid"/>
                      <a:round/>
                      <a:headEnd len="sm" w="sm" type="none"/>
                      <a:tailEnd len="sm" w="sm" type="none"/>
                    </a:lnL>
                    <a:lnR cap="flat" cmpd="sng" w="9525">
                      <a:solidFill>
                        <a:schemeClr val="accent3">
                          <a:alpha val="0"/>
                        </a:schemeClr>
                      </a:solidFill>
                      <a:prstDash val="solid"/>
                      <a:round/>
                      <a:headEnd len="sm" w="sm" type="none"/>
                      <a:tailEnd len="sm" w="sm" type="none"/>
                    </a:lnR>
                    <a:lnT cap="flat" cmpd="sng" w="9525">
                      <a:solidFill>
                        <a:schemeClr val="accent3">
                          <a:alpha val="0"/>
                        </a:schemeClr>
                      </a:solidFill>
                      <a:prstDash val="solid"/>
                      <a:round/>
                      <a:headEnd len="sm" w="sm" type="none"/>
                      <a:tailEnd len="sm" w="sm" type="none"/>
                    </a:lnT>
                    <a:lnB cap="flat" cmpd="sng" w="9525">
                      <a:solidFill>
                        <a:schemeClr val="lt1"/>
                      </a:solidFill>
                      <a:prstDash val="solid"/>
                      <a:round/>
                      <a:headEnd len="sm" w="sm" type="none"/>
                      <a:tailEnd len="sm" w="sm" type="none"/>
                    </a:lnB>
                  </a:tcPr>
                </a:tc>
              </a:tr>
              <a:tr h="491500">
                <a:tc>
                  <a:txBody>
                    <a:bodyPr/>
                    <a:lstStyle/>
                    <a:p>
                      <a:pPr indent="0" lvl="0" marL="0" rtl="0" algn="ctr">
                        <a:spcBef>
                          <a:spcPts val="0"/>
                        </a:spcBef>
                        <a:spcAft>
                          <a:spcPts val="0"/>
                        </a:spcAft>
                        <a:buNone/>
                      </a:pPr>
                      <a:r>
                        <a:t/>
                      </a:r>
                      <a:endParaRPr sz="20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t/>
                      </a:r>
                      <a:endParaRPr sz="20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t/>
                      </a:r>
                      <a:endParaRPr sz="20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t/>
                      </a:r>
                      <a:endParaRPr sz="20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491500">
                <a:tc>
                  <a:txBody>
                    <a:bodyPr/>
                    <a:lstStyle/>
                    <a:p>
                      <a:pPr indent="0" lvl="0" marL="0" rtl="0" algn="ctr">
                        <a:spcBef>
                          <a:spcPts val="0"/>
                        </a:spcBef>
                        <a:spcAft>
                          <a:spcPts val="0"/>
                        </a:spcAft>
                        <a:buNone/>
                      </a:pPr>
                      <a:r>
                        <a:t/>
                      </a:r>
                      <a:endParaRPr sz="20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t/>
                      </a:r>
                      <a:endParaRPr sz="20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t/>
                      </a:r>
                      <a:endParaRPr sz="20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t/>
                      </a:r>
                      <a:endParaRPr sz="20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491500">
                <a:tc>
                  <a:txBody>
                    <a:bodyPr/>
                    <a:lstStyle/>
                    <a:p>
                      <a:pPr indent="0" lvl="0" marL="0" rtl="0" algn="ctr">
                        <a:spcBef>
                          <a:spcPts val="0"/>
                        </a:spcBef>
                        <a:spcAft>
                          <a:spcPts val="0"/>
                        </a:spcAft>
                        <a:buNone/>
                      </a:pPr>
                      <a:r>
                        <a:t/>
                      </a:r>
                      <a:endParaRPr sz="20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t/>
                      </a:r>
                      <a:endParaRPr sz="20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t/>
                      </a:r>
                      <a:endParaRPr sz="20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t/>
                      </a:r>
                      <a:endParaRPr sz="20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bl>
          </a:graphicData>
        </a:graphic>
      </p:graphicFrame>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32"/>
                                        </p:tgtEl>
                                        <p:attrNameLst>
                                          <p:attrName>style.visibility</p:attrName>
                                        </p:attrNameLst>
                                      </p:cBhvr>
                                      <p:to>
                                        <p:strVal val="visible"/>
                                      </p:to>
                                    </p:set>
                                    <p:animEffect filter="fade" transition="in">
                                      <p:cBhvr>
                                        <p:cTn dur="1000"/>
                                        <p:tgtEl>
                                          <p:spTgt spid="73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33"/>
                                        </p:tgtEl>
                                        <p:attrNameLst>
                                          <p:attrName>style.visibility</p:attrName>
                                        </p:attrNameLst>
                                      </p:cBhvr>
                                      <p:to>
                                        <p:strVal val="visible"/>
                                      </p:to>
                                    </p:set>
                                    <p:animEffect filter="fade" transition="in">
                                      <p:cBhvr>
                                        <p:cTn dur="1000"/>
                                        <p:tgtEl>
                                          <p:spTgt spid="73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34"/>
                                        </p:tgtEl>
                                        <p:attrNameLst>
                                          <p:attrName>style.visibility</p:attrName>
                                        </p:attrNameLst>
                                      </p:cBhvr>
                                      <p:to>
                                        <p:strVal val="visible"/>
                                      </p:to>
                                    </p:set>
                                    <p:animEffect filter="fade" transition="in">
                                      <p:cBhvr>
                                        <p:cTn dur="1000"/>
                                        <p:tgtEl>
                                          <p:spTgt spid="73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39"/>
                                        </p:tgtEl>
                                        <p:attrNameLst>
                                          <p:attrName>style.visibility</p:attrName>
                                        </p:attrNameLst>
                                      </p:cBhvr>
                                      <p:to>
                                        <p:strVal val="visible"/>
                                      </p:to>
                                    </p:set>
                                    <p:animEffect filter="fade" transition="in">
                                      <p:cBhvr>
                                        <p:cTn dur="1000"/>
                                        <p:tgtEl>
                                          <p:spTgt spid="73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35"/>
                                        </p:tgtEl>
                                        <p:attrNameLst>
                                          <p:attrName>style.visibility</p:attrName>
                                        </p:attrNameLst>
                                      </p:cBhvr>
                                      <p:to>
                                        <p:strVal val="visible"/>
                                      </p:to>
                                    </p:set>
                                    <p:animEffect filter="fade" transition="in">
                                      <p:cBhvr>
                                        <p:cTn dur="1000"/>
                                        <p:tgtEl>
                                          <p:spTgt spid="73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36"/>
                                        </p:tgtEl>
                                        <p:attrNameLst>
                                          <p:attrName>style.visibility</p:attrName>
                                        </p:attrNameLst>
                                      </p:cBhvr>
                                      <p:to>
                                        <p:strVal val="visible"/>
                                      </p:to>
                                    </p:set>
                                    <p:animEffect filter="fade" transition="in">
                                      <p:cBhvr>
                                        <p:cTn dur="1000"/>
                                        <p:tgtEl>
                                          <p:spTgt spid="73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38"/>
                                        </p:tgtEl>
                                        <p:attrNameLst>
                                          <p:attrName>style.visibility</p:attrName>
                                        </p:attrNameLst>
                                      </p:cBhvr>
                                      <p:to>
                                        <p:strVal val="visible"/>
                                      </p:to>
                                    </p:set>
                                    <p:animEffect filter="fade" transition="in">
                                      <p:cBhvr>
                                        <p:cTn dur="1000"/>
                                        <p:tgtEl>
                                          <p:spTgt spid="73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37"/>
                                        </p:tgtEl>
                                        <p:attrNameLst>
                                          <p:attrName>style.visibility</p:attrName>
                                        </p:attrNameLst>
                                      </p:cBhvr>
                                      <p:to>
                                        <p:strVal val="visible"/>
                                      </p:to>
                                    </p:set>
                                    <p:animEffect filter="fade" transition="in">
                                      <p:cBhvr>
                                        <p:cTn dur="1000"/>
                                        <p:tgtEl>
                                          <p:spTgt spid="73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18"/>
          <p:cNvSpPr txBox="1"/>
          <p:nvPr>
            <p:ph type="title"/>
          </p:nvPr>
        </p:nvSpPr>
        <p:spPr>
          <a:xfrm>
            <a:off x="1297500" y="393750"/>
            <a:ext cx="7038900" cy="587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Cryptography Model - Bob &amp; Alice</a:t>
            </a:r>
            <a:endParaRPr b="1"/>
          </a:p>
        </p:txBody>
      </p:sp>
      <p:pic>
        <p:nvPicPr>
          <p:cNvPr id="181" name="Google Shape;181;p18"/>
          <p:cNvPicPr preferRelativeResize="0"/>
          <p:nvPr/>
        </p:nvPicPr>
        <p:blipFill>
          <a:blip r:embed="rId3">
            <a:alphaModFix/>
          </a:blip>
          <a:stretch>
            <a:fillRect/>
          </a:stretch>
        </p:blipFill>
        <p:spPr>
          <a:xfrm>
            <a:off x="1297500" y="1307850"/>
            <a:ext cx="7263161" cy="3530851"/>
          </a:xfrm>
          <a:prstGeom prst="rect">
            <a:avLst/>
          </a:prstGeom>
          <a:noFill/>
          <a:ln>
            <a:noFill/>
          </a:ln>
        </p:spPr>
      </p:pic>
      <p:pic>
        <p:nvPicPr>
          <p:cNvPr id="182" name="Google Shape;182;p18"/>
          <p:cNvPicPr preferRelativeResize="0"/>
          <p:nvPr/>
        </p:nvPicPr>
        <p:blipFill>
          <a:blip r:embed="rId4">
            <a:alphaModFix/>
          </a:blip>
          <a:stretch>
            <a:fillRect/>
          </a:stretch>
        </p:blipFill>
        <p:spPr>
          <a:xfrm>
            <a:off x="3082388" y="1684665"/>
            <a:ext cx="3693375" cy="1774175"/>
          </a:xfrm>
          <a:prstGeom prst="rect">
            <a:avLst/>
          </a:prstGeom>
          <a:noFill/>
          <a:ln>
            <a:noFill/>
          </a:ln>
        </p:spPr>
      </p:pic>
      <p:pic>
        <p:nvPicPr>
          <p:cNvPr id="183" name="Google Shape;183;p18"/>
          <p:cNvPicPr preferRelativeResize="0"/>
          <p:nvPr/>
        </p:nvPicPr>
        <p:blipFill>
          <a:blip r:embed="rId5">
            <a:alphaModFix/>
          </a:blip>
          <a:stretch>
            <a:fillRect/>
          </a:stretch>
        </p:blipFill>
        <p:spPr>
          <a:xfrm flipH="1">
            <a:off x="6299500" y="2270625"/>
            <a:ext cx="809625" cy="895350"/>
          </a:xfrm>
          <a:prstGeom prst="rect">
            <a:avLst/>
          </a:prstGeom>
          <a:noFill/>
          <a:ln>
            <a:noFill/>
          </a:ln>
        </p:spPr>
      </p:pic>
      <p:pic>
        <p:nvPicPr>
          <p:cNvPr id="184" name="Google Shape;184;p18"/>
          <p:cNvPicPr preferRelativeResize="0"/>
          <p:nvPr/>
        </p:nvPicPr>
        <p:blipFill>
          <a:blip r:embed="rId5">
            <a:alphaModFix/>
          </a:blip>
          <a:stretch>
            <a:fillRect/>
          </a:stretch>
        </p:blipFill>
        <p:spPr>
          <a:xfrm>
            <a:off x="2831425" y="2270625"/>
            <a:ext cx="809625" cy="8953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300"/>
                                        <p:tgtEl>
                                          <p:spTgt spid="183"/>
                                        </p:tgtEl>
                                      </p:cBhvr>
                                    </p:animEffect>
                                    <p:set>
                                      <p:cBhvr>
                                        <p:cTn dur="1" fill="hold">
                                          <p:stCondLst>
                                            <p:cond delay="300"/>
                                          </p:stCondLst>
                                        </p:cTn>
                                        <p:tgtEl>
                                          <p:spTgt spid="183"/>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4"/>
                                        </p:tgtEl>
                                        <p:attrNameLst>
                                          <p:attrName>style.visibility</p:attrName>
                                        </p:attrNameLst>
                                      </p:cBhvr>
                                      <p:to>
                                        <p:strVal val="visible"/>
                                      </p:to>
                                    </p:set>
                                    <p:animEffect filter="fade" transition="in">
                                      <p:cBhvr>
                                        <p:cTn dur="400"/>
                                        <p:tgtEl>
                                          <p:spTgt spid="18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400"/>
                                        <p:tgtEl>
                                          <p:spTgt spid="184"/>
                                        </p:tgtEl>
                                      </p:cBhvr>
                                    </p:animEffect>
                                    <p:set>
                                      <p:cBhvr>
                                        <p:cTn dur="1" fill="hold">
                                          <p:stCondLst>
                                            <p:cond delay="400"/>
                                          </p:stCondLst>
                                        </p:cTn>
                                        <p:tgtEl>
                                          <p:spTgt spid="184"/>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2"/>
                                        </p:tgtEl>
                                        <p:attrNameLst>
                                          <p:attrName>style.visibility</p:attrName>
                                        </p:attrNameLst>
                                      </p:cBhvr>
                                      <p:to>
                                        <p:strVal val="visible"/>
                                      </p:to>
                                    </p:set>
                                    <p:animEffect filter="fade" transition="in">
                                      <p:cBhvr>
                                        <p:cTn dur="400"/>
                                        <p:tgtEl>
                                          <p:spTgt spid="18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3" name="Shape 743"/>
        <p:cNvGrpSpPr/>
        <p:nvPr/>
      </p:nvGrpSpPr>
      <p:grpSpPr>
        <a:xfrm>
          <a:off x="0" y="0"/>
          <a:ext cx="0" cy="0"/>
          <a:chOff x="0" y="0"/>
          <a:chExt cx="0" cy="0"/>
        </a:xfrm>
      </p:grpSpPr>
      <p:sp>
        <p:nvSpPr>
          <p:cNvPr id="744" name="Google Shape;744;p72"/>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Simulation - </a:t>
            </a:r>
            <a:r>
              <a:rPr lang="en"/>
              <a:t>Decryption</a:t>
            </a:r>
            <a:endParaRPr/>
          </a:p>
        </p:txBody>
      </p:sp>
      <p:sp>
        <p:nvSpPr>
          <p:cNvPr id="745" name="Google Shape;745;p72"/>
          <p:cNvSpPr txBox="1"/>
          <p:nvPr/>
        </p:nvSpPr>
        <p:spPr>
          <a:xfrm>
            <a:off x="1297500" y="1307850"/>
            <a:ext cx="7120500" cy="492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2000">
                <a:solidFill>
                  <a:schemeClr val="lt2"/>
                </a:solidFill>
                <a:latin typeface="Lato"/>
                <a:ea typeface="Lato"/>
                <a:cs typeface="Lato"/>
                <a:sym typeface="Lato"/>
              </a:rPr>
              <a:t>Step 6: Output each row of the matrix</a:t>
            </a:r>
            <a:endParaRPr sz="2000">
              <a:solidFill>
                <a:schemeClr val="lt2"/>
              </a:solidFill>
              <a:latin typeface="Lato"/>
              <a:ea typeface="Lato"/>
              <a:cs typeface="Lato"/>
              <a:sym typeface="Lato"/>
            </a:endParaRPr>
          </a:p>
        </p:txBody>
      </p:sp>
      <p:graphicFrame>
        <p:nvGraphicFramePr>
          <p:cNvPr id="746" name="Google Shape;746;p72"/>
          <p:cNvGraphicFramePr/>
          <p:nvPr/>
        </p:nvGraphicFramePr>
        <p:xfrm>
          <a:off x="1558550" y="2393475"/>
          <a:ext cx="3000000" cy="3000000"/>
        </p:xfrm>
        <a:graphic>
          <a:graphicData uri="http://schemas.openxmlformats.org/drawingml/2006/table">
            <a:tbl>
              <a:tblPr>
                <a:noFill/>
                <a:tableStyleId>{E411E89E-CD07-40C0-A447-2C83C039E8EA}</a:tableStyleId>
              </a:tblPr>
              <a:tblGrid>
                <a:gridCol w="491500"/>
                <a:gridCol w="491500"/>
                <a:gridCol w="491500"/>
                <a:gridCol w="491500"/>
              </a:tblGrid>
              <a:tr h="491500">
                <a:tc>
                  <a:txBody>
                    <a:bodyPr/>
                    <a:lstStyle/>
                    <a:p>
                      <a:pPr indent="0" lvl="0" marL="0" rtl="0" algn="ctr">
                        <a:spcBef>
                          <a:spcPts val="0"/>
                        </a:spcBef>
                        <a:spcAft>
                          <a:spcPts val="0"/>
                        </a:spcAft>
                        <a:buNone/>
                      </a:pPr>
                      <a:r>
                        <a:rPr b="1" lang="en" sz="2000">
                          <a:solidFill>
                            <a:schemeClr val="lt2"/>
                          </a:solidFill>
                        </a:rPr>
                        <a:t>C</a:t>
                      </a:r>
                      <a:endParaRPr b="1" sz="2000">
                        <a:solidFill>
                          <a:schemeClr val="lt2"/>
                        </a:solidFill>
                      </a:endParaRPr>
                    </a:p>
                  </a:txBody>
                  <a:tcPr marT="91425" marB="91425" marR="91425" marL="91425">
                    <a:lnL cap="flat" cmpd="sng" w="9525">
                      <a:solidFill>
                        <a:schemeClr val="accent3">
                          <a:alpha val="0"/>
                        </a:schemeClr>
                      </a:solidFill>
                      <a:prstDash val="solid"/>
                      <a:round/>
                      <a:headEnd len="sm" w="sm" type="none"/>
                      <a:tailEnd len="sm" w="sm" type="none"/>
                    </a:lnL>
                    <a:lnR cap="flat" cmpd="sng" w="9525">
                      <a:solidFill>
                        <a:schemeClr val="accent3">
                          <a:alpha val="0"/>
                        </a:schemeClr>
                      </a:solidFill>
                      <a:prstDash val="solid"/>
                      <a:round/>
                      <a:headEnd len="sm" w="sm" type="none"/>
                      <a:tailEnd len="sm" w="sm" type="none"/>
                    </a:lnR>
                    <a:lnT cap="flat" cmpd="sng" w="9525">
                      <a:solidFill>
                        <a:schemeClr val="accent3">
                          <a:alpha val="0"/>
                        </a:schemeClr>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b="1" lang="en" sz="2000">
                          <a:solidFill>
                            <a:schemeClr val="lt2"/>
                          </a:solidFill>
                        </a:rPr>
                        <a:t>A</a:t>
                      </a:r>
                      <a:endParaRPr b="1" sz="2000">
                        <a:solidFill>
                          <a:schemeClr val="lt2"/>
                        </a:solidFill>
                      </a:endParaRPr>
                    </a:p>
                  </a:txBody>
                  <a:tcPr marT="91425" marB="91425" marR="91425" marL="91425">
                    <a:lnL cap="flat" cmpd="sng" w="9525">
                      <a:solidFill>
                        <a:schemeClr val="accent3">
                          <a:alpha val="0"/>
                        </a:schemeClr>
                      </a:solidFill>
                      <a:prstDash val="solid"/>
                      <a:round/>
                      <a:headEnd len="sm" w="sm" type="none"/>
                      <a:tailEnd len="sm" w="sm" type="none"/>
                    </a:lnL>
                    <a:lnR cap="flat" cmpd="sng" w="9525">
                      <a:solidFill>
                        <a:schemeClr val="accent3">
                          <a:alpha val="0"/>
                        </a:schemeClr>
                      </a:solidFill>
                      <a:prstDash val="solid"/>
                      <a:round/>
                      <a:headEnd len="sm" w="sm" type="none"/>
                      <a:tailEnd len="sm" w="sm" type="none"/>
                    </a:lnR>
                    <a:lnT cap="flat" cmpd="sng" w="9525">
                      <a:solidFill>
                        <a:schemeClr val="accent3">
                          <a:alpha val="0"/>
                        </a:schemeClr>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b="1" lang="en" sz="2000">
                          <a:solidFill>
                            <a:schemeClr val="lt2"/>
                          </a:solidFill>
                        </a:rPr>
                        <a:t>T</a:t>
                      </a:r>
                      <a:endParaRPr b="1" sz="2000">
                        <a:solidFill>
                          <a:schemeClr val="lt2"/>
                        </a:solidFill>
                      </a:endParaRPr>
                    </a:p>
                  </a:txBody>
                  <a:tcPr marT="91425" marB="91425" marR="91425" marL="91425">
                    <a:lnL cap="flat" cmpd="sng" w="9525">
                      <a:solidFill>
                        <a:schemeClr val="accent3">
                          <a:alpha val="0"/>
                        </a:schemeClr>
                      </a:solidFill>
                      <a:prstDash val="solid"/>
                      <a:round/>
                      <a:headEnd len="sm" w="sm" type="none"/>
                      <a:tailEnd len="sm" w="sm" type="none"/>
                    </a:lnL>
                    <a:lnR cap="flat" cmpd="sng" w="9525">
                      <a:solidFill>
                        <a:schemeClr val="accent3">
                          <a:alpha val="0"/>
                        </a:schemeClr>
                      </a:solidFill>
                      <a:prstDash val="solid"/>
                      <a:round/>
                      <a:headEnd len="sm" w="sm" type="none"/>
                      <a:tailEnd len="sm" w="sm" type="none"/>
                    </a:lnR>
                    <a:lnT cap="flat" cmpd="sng" w="9525">
                      <a:solidFill>
                        <a:schemeClr val="accent3">
                          <a:alpha val="0"/>
                        </a:schemeClr>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b="1" lang="en" sz="2000">
                          <a:solidFill>
                            <a:schemeClr val="lt2"/>
                          </a:solidFill>
                        </a:rPr>
                        <a:t>S</a:t>
                      </a:r>
                      <a:endParaRPr b="1" sz="2000">
                        <a:solidFill>
                          <a:schemeClr val="lt2"/>
                        </a:solidFill>
                      </a:endParaRPr>
                    </a:p>
                  </a:txBody>
                  <a:tcPr marT="91425" marB="91425" marR="91425" marL="91425">
                    <a:lnL cap="flat" cmpd="sng" w="9525">
                      <a:solidFill>
                        <a:schemeClr val="accent3">
                          <a:alpha val="0"/>
                        </a:schemeClr>
                      </a:solidFill>
                      <a:prstDash val="solid"/>
                      <a:round/>
                      <a:headEnd len="sm" w="sm" type="none"/>
                      <a:tailEnd len="sm" w="sm" type="none"/>
                    </a:lnL>
                    <a:lnR cap="flat" cmpd="sng" w="9525">
                      <a:solidFill>
                        <a:schemeClr val="accent3">
                          <a:alpha val="0"/>
                        </a:schemeClr>
                      </a:solidFill>
                      <a:prstDash val="solid"/>
                      <a:round/>
                      <a:headEnd len="sm" w="sm" type="none"/>
                      <a:tailEnd len="sm" w="sm" type="none"/>
                    </a:lnR>
                    <a:lnT cap="flat" cmpd="sng" w="9525">
                      <a:solidFill>
                        <a:schemeClr val="accent3">
                          <a:alpha val="0"/>
                        </a:schemeClr>
                      </a:solidFill>
                      <a:prstDash val="solid"/>
                      <a:round/>
                      <a:headEnd len="sm" w="sm" type="none"/>
                      <a:tailEnd len="sm" w="sm" type="none"/>
                    </a:lnT>
                    <a:lnB cap="flat" cmpd="sng" w="9525">
                      <a:solidFill>
                        <a:schemeClr val="lt1"/>
                      </a:solidFill>
                      <a:prstDash val="solid"/>
                      <a:round/>
                      <a:headEnd len="sm" w="sm" type="none"/>
                      <a:tailEnd len="sm" w="sm" type="none"/>
                    </a:lnB>
                  </a:tcPr>
                </a:tc>
              </a:tr>
              <a:tr h="491500">
                <a:tc>
                  <a:txBody>
                    <a:bodyPr/>
                    <a:lstStyle/>
                    <a:p>
                      <a:pPr indent="0" lvl="0" marL="0" rtl="0" algn="ctr">
                        <a:spcBef>
                          <a:spcPts val="0"/>
                        </a:spcBef>
                        <a:spcAft>
                          <a:spcPts val="0"/>
                        </a:spcAft>
                        <a:buNone/>
                      </a:pPr>
                      <a:r>
                        <a:rPr lang="en" sz="2000">
                          <a:solidFill>
                            <a:schemeClr val="lt1"/>
                          </a:solidFill>
                        </a:rPr>
                        <a:t>C</a:t>
                      </a:r>
                      <a:endParaRPr sz="20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sz="2000">
                          <a:solidFill>
                            <a:schemeClr val="lt1"/>
                          </a:solidFill>
                        </a:rPr>
                        <a:t>R</a:t>
                      </a:r>
                      <a:endParaRPr sz="20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sz="2000">
                          <a:solidFill>
                            <a:schemeClr val="lt1"/>
                          </a:solidFill>
                        </a:rPr>
                        <a:t>Y</a:t>
                      </a:r>
                      <a:endParaRPr sz="20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sz="2000">
                          <a:solidFill>
                            <a:schemeClr val="lt1"/>
                          </a:solidFill>
                        </a:rPr>
                        <a:t>P</a:t>
                      </a:r>
                      <a:endParaRPr sz="20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491500">
                <a:tc>
                  <a:txBody>
                    <a:bodyPr/>
                    <a:lstStyle/>
                    <a:p>
                      <a:pPr indent="0" lvl="0" marL="0" rtl="0" algn="ctr">
                        <a:spcBef>
                          <a:spcPts val="0"/>
                        </a:spcBef>
                        <a:spcAft>
                          <a:spcPts val="0"/>
                        </a:spcAft>
                        <a:buNone/>
                      </a:pPr>
                      <a:r>
                        <a:rPr lang="en" sz="2000">
                          <a:solidFill>
                            <a:schemeClr val="lt1"/>
                          </a:solidFill>
                        </a:rPr>
                        <a:t>T</a:t>
                      </a:r>
                      <a:endParaRPr sz="20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sz="2000">
                          <a:solidFill>
                            <a:schemeClr val="lt1"/>
                          </a:solidFill>
                        </a:rPr>
                        <a:t>O</a:t>
                      </a:r>
                      <a:endParaRPr sz="20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sz="2000">
                          <a:solidFill>
                            <a:schemeClr val="lt1"/>
                          </a:solidFill>
                        </a:rPr>
                        <a:t>G</a:t>
                      </a:r>
                      <a:endParaRPr sz="20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sz="2000">
                          <a:solidFill>
                            <a:schemeClr val="lt1"/>
                          </a:solidFill>
                        </a:rPr>
                        <a:t>R</a:t>
                      </a:r>
                      <a:endParaRPr sz="20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491500">
                <a:tc>
                  <a:txBody>
                    <a:bodyPr/>
                    <a:lstStyle/>
                    <a:p>
                      <a:pPr indent="0" lvl="0" marL="0" rtl="0" algn="ctr">
                        <a:spcBef>
                          <a:spcPts val="0"/>
                        </a:spcBef>
                        <a:spcAft>
                          <a:spcPts val="0"/>
                        </a:spcAft>
                        <a:buNone/>
                      </a:pPr>
                      <a:r>
                        <a:rPr lang="en" sz="2000">
                          <a:solidFill>
                            <a:schemeClr val="lt1"/>
                          </a:solidFill>
                        </a:rPr>
                        <a:t>A</a:t>
                      </a:r>
                      <a:endParaRPr sz="20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sz="2000">
                          <a:solidFill>
                            <a:schemeClr val="lt1"/>
                          </a:solidFill>
                        </a:rPr>
                        <a:t>P</a:t>
                      </a:r>
                      <a:endParaRPr sz="20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sz="2000">
                          <a:solidFill>
                            <a:schemeClr val="lt1"/>
                          </a:solidFill>
                        </a:rPr>
                        <a:t>H</a:t>
                      </a:r>
                      <a:endParaRPr sz="20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sz="2000">
                          <a:solidFill>
                            <a:schemeClr val="lt1"/>
                          </a:solidFill>
                        </a:rPr>
                        <a:t>Y</a:t>
                      </a:r>
                      <a:endParaRPr sz="20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bl>
          </a:graphicData>
        </a:graphic>
      </p:graphicFrame>
      <p:sp>
        <p:nvSpPr>
          <p:cNvPr id="747" name="Google Shape;747;p72"/>
          <p:cNvSpPr txBox="1"/>
          <p:nvPr>
            <p:ph idx="1" type="body"/>
          </p:nvPr>
        </p:nvSpPr>
        <p:spPr>
          <a:xfrm>
            <a:off x="4572000" y="3274275"/>
            <a:ext cx="1096200" cy="5937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1200"/>
              </a:spcAft>
              <a:buSzPts val="275"/>
              <a:buNone/>
            </a:pPr>
            <a:r>
              <a:rPr lang="en" sz="2500">
                <a:latin typeface="Arial"/>
                <a:ea typeface="Arial"/>
                <a:cs typeface="Arial"/>
                <a:sym typeface="Arial"/>
              </a:rPr>
              <a:t>CRYP</a:t>
            </a:r>
            <a:endParaRPr sz="2500">
              <a:latin typeface="Arial"/>
              <a:ea typeface="Arial"/>
              <a:cs typeface="Arial"/>
              <a:sym typeface="Arial"/>
            </a:endParaRPr>
          </a:p>
        </p:txBody>
      </p:sp>
      <p:sp>
        <p:nvSpPr>
          <p:cNvPr id="748" name="Google Shape;748;p72"/>
          <p:cNvSpPr txBox="1"/>
          <p:nvPr>
            <p:ph idx="1" type="body"/>
          </p:nvPr>
        </p:nvSpPr>
        <p:spPr>
          <a:xfrm>
            <a:off x="5478700" y="3274275"/>
            <a:ext cx="1096200" cy="5937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1200"/>
              </a:spcAft>
              <a:buSzPts val="275"/>
              <a:buNone/>
            </a:pPr>
            <a:r>
              <a:rPr lang="en" sz="2500">
                <a:latin typeface="Arial"/>
                <a:ea typeface="Arial"/>
                <a:cs typeface="Arial"/>
                <a:sym typeface="Arial"/>
              </a:rPr>
              <a:t>TOGR</a:t>
            </a:r>
            <a:endParaRPr sz="2500">
              <a:latin typeface="Arial"/>
              <a:ea typeface="Arial"/>
              <a:cs typeface="Arial"/>
              <a:sym typeface="Arial"/>
            </a:endParaRPr>
          </a:p>
        </p:txBody>
      </p:sp>
      <p:sp>
        <p:nvSpPr>
          <p:cNvPr id="749" name="Google Shape;749;p72"/>
          <p:cNvSpPr txBox="1"/>
          <p:nvPr>
            <p:ph idx="1" type="body"/>
          </p:nvPr>
        </p:nvSpPr>
        <p:spPr>
          <a:xfrm>
            <a:off x="6437850" y="3274275"/>
            <a:ext cx="1096200" cy="5937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1200"/>
              </a:spcAft>
              <a:buSzPts val="275"/>
              <a:buNone/>
            </a:pPr>
            <a:r>
              <a:rPr lang="en" sz="2500">
                <a:latin typeface="Arial"/>
                <a:ea typeface="Arial"/>
                <a:cs typeface="Arial"/>
                <a:sym typeface="Arial"/>
              </a:rPr>
              <a:t>APH</a:t>
            </a:r>
            <a:r>
              <a:rPr lang="en" sz="2500">
                <a:latin typeface="Arial"/>
                <a:ea typeface="Arial"/>
                <a:cs typeface="Arial"/>
                <a:sym typeface="Arial"/>
              </a:rPr>
              <a:t>Y</a:t>
            </a:r>
            <a:endParaRPr sz="2500">
              <a:latin typeface="Arial"/>
              <a:ea typeface="Arial"/>
              <a:cs typeface="Arial"/>
              <a:sym typeface="Arial"/>
            </a:endParaRPr>
          </a:p>
        </p:txBody>
      </p:sp>
      <p:sp>
        <p:nvSpPr>
          <p:cNvPr id="750" name="Google Shape;750;p72"/>
          <p:cNvSpPr/>
          <p:nvPr/>
        </p:nvSpPr>
        <p:spPr>
          <a:xfrm>
            <a:off x="1502000" y="2945925"/>
            <a:ext cx="2096400" cy="384900"/>
          </a:xfrm>
          <a:prstGeom prst="roundRect">
            <a:avLst>
              <a:gd fmla="val 16667" name="adj"/>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72"/>
          <p:cNvSpPr/>
          <p:nvPr/>
        </p:nvSpPr>
        <p:spPr>
          <a:xfrm>
            <a:off x="1502000" y="3441350"/>
            <a:ext cx="2096400" cy="358200"/>
          </a:xfrm>
          <a:prstGeom prst="roundRect">
            <a:avLst>
              <a:gd fmla="val 16667" name="adj"/>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72"/>
          <p:cNvSpPr/>
          <p:nvPr/>
        </p:nvSpPr>
        <p:spPr>
          <a:xfrm>
            <a:off x="1502000" y="3910075"/>
            <a:ext cx="2096400" cy="384900"/>
          </a:xfrm>
          <a:prstGeom prst="roundRect">
            <a:avLst>
              <a:gd fmla="val 16667" name="adj"/>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72"/>
          <p:cNvSpPr/>
          <p:nvPr/>
        </p:nvSpPr>
        <p:spPr>
          <a:xfrm>
            <a:off x="4572000" y="3308475"/>
            <a:ext cx="3124200" cy="525300"/>
          </a:xfrm>
          <a:prstGeom prst="roundRect">
            <a:avLst>
              <a:gd fmla="val 16667" name="adj"/>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72"/>
          <p:cNvSpPr txBox="1"/>
          <p:nvPr/>
        </p:nvSpPr>
        <p:spPr>
          <a:xfrm>
            <a:off x="4572000" y="2822550"/>
            <a:ext cx="4231500" cy="384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1300">
                <a:solidFill>
                  <a:schemeClr val="lt2"/>
                </a:solidFill>
                <a:latin typeface="Lato"/>
                <a:ea typeface="Lato"/>
                <a:cs typeface="Lato"/>
                <a:sym typeface="Lato"/>
              </a:rPr>
              <a:t>DE</a:t>
            </a:r>
            <a:r>
              <a:rPr lang="en" sz="1300">
                <a:solidFill>
                  <a:schemeClr val="lt2"/>
                </a:solidFill>
                <a:latin typeface="Lato"/>
                <a:ea typeface="Lato"/>
                <a:cs typeface="Lato"/>
                <a:sym typeface="Lato"/>
              </a:rPr>
              <a:t>CRYPTED MESSAGE:</a:t>
            </a:r>
            <a:endParaRPr sz="1300">
              <a:solidFill>
                <a:schemeClr val="lt2"/>
              </a:solidFill>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45"/>
                                        </p:tgtEl>
                                        <p:attrNameLst>
                                          <p:attrName>style.visibility</p:attrName>
                                        </p:attrNameLst>
                                      </p:cBhvr>
                                      <p:to>
                                        <p:strVal val="visible"/>
                                      </p:to>
                                    </p:set>
                                    <p:animEffect filter="fade" transition="in">
                                      <p:cBhvr>
                                        <p:cTn dur="1000"/>
                                        <p:tgtEl>
                                          <p:spTgt spid="74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46"/>
                                        </p:tgtEl>
                                        <p:attrNameLst>
                                          <p:attrName>style.visibility</p:attrName>
                                        </p:attrNameLst>
                                      </p:cBhvr>
                                      <p:to>
                                        <p:strVal val="visible"/>
                                      </p:to>
                                    </p:set>
                                    <p:animEffect filter="fade" transition="in">
                                      <p:cBhvr>
                                        <p:cTn dur="1000"/>
                                        <p:tgtEl>
                                          <p:spTgt spid="74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54"/>
                                        </p:tgtEl>
                                        <p:attrNameLst>
                                          <p:attrName>style.visibility</p:attrName>
                                        </p:attrNameLst>
                                      </p:cBhvr>
                                      <p:to>
                                        <p:strVal val="visible"/>
                                      </p:to>
                                    </p:set>
                                    <p:animEffect filter="fade" transition="in">
                                      <p:cBhvr>
                                        <p:cTn dur="1000"/>
                                        <p:tgtEl>
                                          <p:spTgt spid="75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50"/>
                                        </p:tgtEl>
                                        <p:attrNameLst>
                                          <p:attrName>style.visibility</p:attrName>
                                        </p:attrNameLst>
                                      </p:cBhvr>
                                      <p:to>
                                        <p:strVal val="visible"/>
                                      </p:to>
                                    </p:set>
                                    <p:animEffect filter="fade" transition="in">
                                      <p:cBhvr>
                                        <p:cTn dur="1000"/>
                                        <p:tgtEl>
                                          <p:spTgt spid="750"/>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747"/>
                                        </p:tgtEl>
                                        <p:attrNameLst>
                                          <p:attrName>style.visibility</p:attrName>
                                        </p:attrNameLst>
                                      </p:cBhvr>
                                      <p:to>
                                        <p:strVal val="visible"/>
                                      </p:to>
                                    </p:set>
                                    <p:animEffect filter="fade" transition="in">
                                      <p:cBhvr>
                                        <p:cTn dur="1000"/>
                                        <p:tgtEl>
                                          <p:spTgt spid="74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750"/>
                                        </p:tgtEl>
                                      </p:cBhvr>
                                    </p:animEffect>
                                    <p:set>
                                      <p:cBhvr>
                                        <p:cTn dur="1" fill="hold">
                                          <p:stCondLst>
                                            <p:cond delay="1000"/>
                                          </p:stCondLst>
                                        </p:cTn>
                                        <p:tgtEl>
                                          <p:spTgt spid="750"/>
                                        </p:tgtEl>
                                        <p:attrNameLst>
                                          <p:attrName>style.visibility</p:attrName>
                                        </p:attrNameLst>
                                      </p:cBhvr>
                                      <p:to>
                                        <p:strVal val="hidden"/>
                                      </p:to>
                                    </p:se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751"/>
                                        </p:tgtEl>
                                        <p:attrNameLst>
                                          <p:attrName>style.visibility</p:attrName>
                                        </p:attrNameLst>
                                      </p:cBhvr>
                                      <p:to>
                                        <p:strVal val="visible"/>
                                      </p:to>
                                    </p:set>
                                    <p:animEffect filter="fade" transition="in">
                                      <p:cBhvr>
                                        <p:cTn dur="1000"/>
                                        <p:tgtEl>
                                          <p:spTgt spid="751"/>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748"/>
                                        </p:tgtEl>
                                        <p:attrNameLst>
                                          <p:attrName>style.visibility</p:attrName>
                                        </p:attrNameLst>
                                      </p:cBhvr>
                                      <p:to>
                                        <p:strVal val="visible"/>
                                      </p:to>
                                    </p:set>
                                    <p:animEffect filter="fade" transition="in">
                                      <p:cBhvr>
                                        <p:cTn dur="1000"/>
                                        <p:tgtEl>
                                          <p:spTgt spid="74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751"/>
                                        </p:tgtEl>
                                      </p:cBhvr>
                                    </p:animEffect>
                                    <p:set>
                                      <p:cBhvr>
                                        <p:cTn dur="1" fill="hold">
                                          <p:stCondLst>
                                            <p:cond delay="1000"/>
                                          </p:stCondLst>
                                        </p:cTn>
                                        <p:tgtEl>
                                          <p:spTgt spid="751"/>
                                        </p:tgtEl>
                                        <p:attrNameLst>
                                          <p:attrName>style.visibility</p:attrName>
                                        </p:attrNameLst>
                                      </p:cBhvr>
                                      <p:to>
                                        <p:strVal val="hidden"/>
                                      </p:to>
                                    </p:se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752"/>
                                        </p:tgtEl>
                                        <p:attrNameLst>
                                          <p:attrName>style.visibility</p:attrName>
                                        </p:attrNameLst>
                                      </p:cBhvr>
                                      <p:to>
                                        <p:strVal val="visible"/>
                                      </p:to>
                                    </p:set>
                                    <p:animEffect filter="fade" transition="in">
                                      <p:cBhvr>
                                        <p:cTn dur="1000"/>
                                        <p:tgtEl>
                                          <p:spTgt spid="752"/>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749"/>
                                        </p:tgtEl>
                                        <p:attrNameLst>
                                          <p:attrName>style.visibility</p:attrName>
                                        </p:attrNameLst>
                                      </p:cBhvr>
                                      <p:to>
                                        <p:strVal val="visible"/>
                                      </p:to>
                                    </p:set>
                                    <p:animEffect filter="fade" transition="in">
                                      <p:cBhvr>
                                        <p:cTn dur="1000"/>
                                        <p:tgtEl>
                                          <p:spTgt spid="74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752"/>
                                        </p:tgtEl>
                                      </p:cBhvr>
                                    </p:animEffect>
                                    <p:set>
                                      <p:cBhvr>
                                        <p:cTn dur="1" fill="hold">
                                          <p:stCondLst>
                                            <p:cond delay="1000"/>
                                          </p:stCondLst>
                                        </p:cTn>
                                        <p:tgtEl>
                                          <p:spTgt spid="752"/>
                                        </p:tgtEl>
                                        <p:attrNameLst>
                                          <p:attrName>style.visibility</p:attrName>
                                        </p:attrNameLst>
                                      </p:cBhvr>
                                      <p:to>
                                        <p:strVal val="hidden"/>
                                      </p:to>
                                    </p:se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753"/>
                                        </p:tgtEl>
                                        <p:attrNameLst>
                                          <p:attrName>style.visibility</p:attrName>
                                        </p:attrNameLst>
                                      </p:cBhvr>
                                      <p:to>
                                        <p:strVal val="visible"/>
                                      </p:to>
                                    </p:set>
                                    <p:animEffect filter="fade" transition="in">
                                      <p:cBhvr>
                                        <p:cTn dur="1000"/>
                                        <p:tgtEl>
                                          <p:spTgt spid="75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8" name="Shape 758"/>
        <p:cNvGrpSpPr/>
        <p:nvPr/>
      </p:nvGrpSpPr>
      <p:grpSpPr>
        <a:xfrm>
          <a:off x="0" y="0"/>
          <a:ext cx="0" cy="0"/>
          <a:chOff x="0" y="0"/>
          <a:chExt cx="0" cy="0"/>
        </a:xfrm>
      </p:grpSpPr>
      <p:sp>
        <p:nvSpPr>
          <p:cNvPr id="759" name="Google Shape;759;p73"/>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 Simple Exercise - Transposition</a:t>
            </a:r>
            <a:endParaRPr/>
          </a:p>
        </p:txBody>
      </p:sp>
      <p:sp>
        <p:nvSpPr>
          <p:cNvPr id="760" name="Google Shape;760;p73"/>
          <p:cNvSpPr txBox="1"/>
          <p:nvPr>
            <p:ph idx="1" type="body"/>
          </p:nvPr>
        </p:nvSpPr>
        <p:spPr>
          <a:xfrm>
            <a:off x="2437350" y="3990300"/>
            <a:ext cx="4269300" cy="521100"/>
          </a:xfrm>
          <a:prstGeom prst="rect">
            <a:avLst/>
          </a:prstGeom>
          <a:ln cap="flat" cmpd="sng" w="19050">
            <a:solidFill>
              <a:schemeClr val="accent1"/>
            </a:solidFill>
            <a:prstDash val="solid"/>
            <a:round/>
            <a:headEnd len="sm" w="sm" type="none"/>
            <a:tailEnd len="sm" w="sm" type="none"/>
          </a:ln>
        </p:spPr>
        <p:txBody>
          <a:bodyPr anchorCtr="0" anchor="t" bIns="91425" lIns="91425" spcFirstLastPara="1" rIns="91425" wrap="square" tIns="91425">
            <a:normAutofit fontScale="25000" lnSpcReduction="20000"/>
          </a:bodyPr>
          <a:lstStyle/>
          <a:p>
            <a:pPr indent="0" lvl="0" marL="0" rtl="0" algn="ctr">
              <a:spcBef>
                <a:spcPts val="0"/>
              </a:spcBef>
              <a:spcAft>
                <a:spcPts val="0"/>
              </a:spcAft>
              <a:buNone/>
            </a:pPr>
            <a:r>
              <a:rPr lang="en" sz="9600">
                <a:latin typeface="Arial"/>
                <a:ea typeface="Arial"/>
                <a:cs typeface="Arial"/>
                <a:sym typeface="Arial"/>
              </a:rPr>
              <a:t>Algorithms-and-Complexity</a:t>
            </a:r>
            <a:endParaRPr sz="9600">
              <a:latin typeface="Arial"/>
              <a:ea typeface="Arial"/>
              <a:cs typeface="Arial"/>
              <a:sym typeface="Arial"/>
            </a:endParaRPr>
          </a:p>
          <a:p>
            <a:pPr indent="0" lvl="0" marL="0" rtl="0" algn="ctr">
              <a:spcBef>
                <a:spcPts val="1200"/>
              </a:spcBef>
              <a:spcAft>
                <a:spcPts val="0"/>
              </a:spcAft>
              <a:buNone/>
            </a:pPr>
            <a:r>
              <a:t/>
            </a:r>
            <a:endParaRPr sz="2400">
              <a:latin typeface="Arial"/>
              <a:ea typeface="Arial"/>
              <a:cs typeface="Arial"/>
              <a:sym typeface="Arial"/>
            </a:endParaRPr>
          </a:p>
          <a:p>
            <a:pPr indent="0" lvl="0" marL="0" rtl="0" algn="l">
              <a:spcBef>
                <a:spcPts val="1200"/>
              </a:spcBef>
              <a:spcAft>
                <a:spcPts val="1200"/>
              </a:spcAft>
              <a:buNone/>
            </a:pPr>
            <a:r>
              <a:t/>
            </a:r>
            <a:endParaRPr/>
          </a:p>
        </p:txBody>
      </p:sp>
      <p:sp>
        <p:nvSpPr>
          <p:cNvPr id="761" name="Google Shape;761;p73"/>
          <p:cNvSpPr txBox="1"/>
          <p:nvPr>
            <p:ph idx="1" type="body"/>
          </p:nvPr>
        </p:nvSpPr>
        <p:spPr>
          <a:xfrm>
            <a:off x="1975350" y="3136200"/>
            <a:ext cx="5193300" cy="3624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lang="en" sz="1800">
                <a:solidFill>
                  <a:schemeClr val="lt2"/>
                </a:solidFill>
                <a:latin typeface="Arial"/>
                <a:ea typeface="Arial"/>
                <a:cs typeface="Arial"/>
                <a:sym typeface="Arial"/>
              </a:rPr>
              <a:t>What would be the original message? </a:t>
            </a:r>
            <a:endParaRPr sz="1800">
              <a:solidFill>
                <a:schemeClr val="lt2"/>
              </a:solidFill>
            </a:endParaRPr>
          </a:p>
        </p:txBody>
      </p:sp>
      <p:sp>
        <p:nvSpPr>
          <p:cNvPr id="762" name="Google Shape;762;p73"/>
          <p:cNvSpPr txBox="1"/>
          <p:nvPr>
            <p:ph idx="1" type="body"/>
          </p:nvPr>
        </p:nvSpPr>
        <p:spPr>
          <a:xfrm>
            <a:off x="1225125" y="1395000"/>
            <a:ext cx="7038900" cy="12495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sz="2400">
                <a:latin typeface="Arial"/>
                <a:ea typeface="Arial"/>
                <a:cs typeface="Arial"/>
                <a:sym typeface="Arial"/>
              </a:rPr>
              <a:t>Message: rs-lyAi-Celtaoxomdptghnmi</a:t>
            </a:r>
            <a:endParaRPr sz="2400">
              <a:latin typeface="Arial"/>
              <a:ea typeface="Arial"/>
              <a:cs typeface="Arial"/>
              <a:sym typeface="Arial"/>
            </a:endParaRPr>
          </a:p>
          <a:p>
            <a:pPr indent="0" lvl="0" marL="0" rtl="0" algn="ctr">
              <a:spcBef>
                <a:spcPts val="1200"/>
              </a:spcBef>
              <a:spcAft>
                <a:spcPts val="1200"/>
              </a:spcAft>
              <a:buNone/>
            </a:pPr>
            <a:r>
              <a:rPr lang="en" sz="2400">
                <a:latin typeface="Arial"/>
                <a:ea typeface="Arial"/>
                <a:cs typeface="Arial"/>
                <a:sym typeface="Arial"/>
              </a:rPr>
              <a:t>Key: MOUSE</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59"/>
                                        </p:tgtEl>
                                        <p:attrNameLst>
                                          <p:attrName>style.visibility</p:attrName>
                                        </p:attrNameLst>
                                      </p:cBhvr>
                                      <p:to>
                                        <p:strVal val="visible"/>
                                      </p:to>
                                    </p:set>
                                    <p:animEffect filter="fade" transition="in">
                                      <p:cBhvr>
                                        <p:cTn dur="1000"/>
                                        <p:tgtEl>
                                          <p:spTgt spid="75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62"/>
                                        </p:tgtEl>
                                        <p:attrNameLst>
                                          <p:attrName>style.visibility</p:attrName>
                                        </p:attrNameLst>
                                      </p:cBhvr>
                                      <p:to>
                                        <p:strVal val="visible"/>
                                      </p:to>
                                    </p:set>
                                    <p:animEffect filter="fade" transition="in">
                                      <p:cBhvr>
                                        <p:cTn dur="1000"/>
                                        <p:tgtEl>
                                          <p:spTgt spid="76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61"/>
                                        </p:tgtEl>
                                        <p:attrNameLst>
                                          <p:attrName>style.visibility</p:attrName>
                                        </p:attrNameLst>
                                      </p:cBhvr>
                                      <p:to>
                                        <p:strVal val="visible"/>
                                      </p:to>
                                    </p:set>
                                    <p:animEffect filter="fade" transition="in">
                                      <p:cBhvr>
                                        <p:cTn dur="1000"/>
                                        <p:tgtEl>
                                          <p:spTgt spid="76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60"/>
                                        </p:tgtEl>
                                        <p:attrNameLst>
                                          <p:attrName>style.visibility</p:attrName>
                                        </p:attrNameLst>
                                      </p:cBhvr>
                                      <p:to>
                                        <p:strVal val="visible"/>
                                      </p:to>
                                    </p:set>
                                    <p:animEffect filter="fade" transition="in">
                                      <p:cBhvr>
                                        <p:cTn dur="1000"/>
                                        <p:tgtEl>
                                          <p:spTgt spid="76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6" name="Shape 766"/>
        <p:cNvGrpSpPr/>
        <p:nvPr/>
      </p:nvGrpSpPr>
      <p:grpSpPr>
        <a:xfrm>
          <a:off x="0" y="0"/>
          <a:ext cx="0" cy="0"/>
          <a:chOff x="0" y="0"/>
          <a:chExt cx="0" cy="0"/>
        </a:xfrm>
      </p:grpSpPr>
      <p:sp>
        <p:nvSpPr>
          <p:cNvPr id="767" name="Google Shape;767;p7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RSA Algorithm</a:t>
            </a:r>
            <a:endParaRPr/>
          </a:p>
        </p:txBody>
      </p:sp>
      <p:sp>
        <p:nvSpPr>
          <p:cNvPr id="768" name="Google Shape;768;p74"/>
          <p:cNvSpPr txBox="1"/>
          <p:nvPr>
            <p:ph idx="1" type="body"/>
          </p:nvPr>
        </p:nvSpPr>
        <p:spPr>
          <a:xfrm>
            <a:off x="1297500" y="1384100"/>
            <a:ext cx="7038900" cy="2911200"/>
          </a:xfrm>
          <a:prstGeom prst="rect">
            <a:avLst/>
          </a:prstGeom>
        </p:spPr>
        <p:txBody>
          <a:bodyPr anchorCtr="0" anchor="t" bIns="91425" lIns="91425" spcFirstLastPara="1" rIns="91425" wrap="square" tIns="91425">
            <a:normAutofit/>
          </a:bodyPr>
          <a:lstStyle/>
          <a:p>
            <a:pPr indent="-320675" lvl="0" marL="457200" rtl="0" algn="l">
              <a:spcBef>
                <a:spcPts val="0"/>
              </a:spcBef>
              <a:spcAft>
                <a:spcPts val="0"/>
              </a:spcAft>
              <a:buSzPts val="1450"/>
              <a:buChar char="●"/>
            </a:pPr>
            <a:r>
              <a:rPr lang="en" sz="1450"/>
              <a:t>Utilizes</a:t>
            </a:r>
            <a:r>
              <a:rPr lang="en" sz="1450"/>
              <a:t> asymmetric encryption</a:t>
            </a:r>
            <a:endParaRPr sz="1450"/>
          </a:p>
          <a:p>
            <a:pPr indent="0" lvl="0" marL="457200" rtl="0" algn="l">
              <a:spcBef>
                <a:spcPts val="1200"/>
              </a:spcBef>
              <a:spcAft>
                <a:spcPts val="0"/>
              </a:spcAft>
              <a:buNone/>
            </a:pPr>
            <a:r>
              <a:t/>
            </a:r>
            <a:endParaRPr sz="1450"/>
          </a:p>
          <a:p>
            <a:pPr indent="-320675" lvl="0" marL="457200" rtl="0" algn="l">
              <a:spcBef>
                <a:spcPts val="1200"/>
              </a:spcBef>
              <a:spcAft>
                <a:spcPts val="0"/>
              </a:spcAft>
              <a:buSzPts val="1450"/>
              <a:buChar char="●"/>
            </a:pPr>
            <a:r>
              <a:rPr lang="en" sz="1450"/>
              <a:t>RSA stands for Ron </a:t>
            </a:r>
            <a:r>
              <a:rPr b="1" lang="en" sz="1450" u="sng"/>
              <a:t>Rivest</a:t>
            </a:r>
            <a:r>
              <a:rPr lang="en" sz="1450"/>
              <a:t>, Adi </a:t>
            </a:r>
            <a:r>
              <a:rPr b="1" lang="en" sz="1450" u="sng"/>
              <a:t>Shamir</a:t>
            </a:r>
            <a:r>
              <a:rPr lang="en" sz="1450"/>
              <a:t>, and Leonard </a:t>
            </a:r>
            <a:r>
              <a:rPr b="1" lang="en" sz="1450" u="sng"/>
              <a:t>Adleman</a:t>
            </a:r>
            <a:r>
              <a:rPr lang="en" sz="1450"/>
              <a:t>, who first publicly described it in 1978</a:t>
            </a:r>
            <a:endParaRPr sz="1450"/>
          </a:p>
          <a:p>
            <a:pPr indent="0" lvl="0" marL="457200" rtl="0" algn="l">
              <a:spcBef>
                <a:spcPts val="1200"/>
              </a:spcBef>
              <a:spcAft>
                <a:spcPts val="1200"/>
              </a:spcAft>
              <a:buNone/>
            </a:pPr>
            <a:r>
              <a:t/>
            </a:r>
            <a:endParaRPr sz="145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67"/>
                                        </p:tgtEl>
                                        <p:attrNameLst>
                                          <p:attrName>style.visibility</p:attrName>
                                        </p:attrNameLst>
                                      </p:cBhvr>
                                      <p:to>
                                        <p:strVal val="visible"/>
                                      </p:to>
                                    </p:set>
                                    <p:animEffect filter="fade" transition="in">
                                      <p:cBhvr>
                                        <p:cTn dur="1000"/>
                                        <p:tgtEl>
                                          <p:spTgt spid="76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68"/>
                                        </p:tgtEl>
                                        <p:attrNameLst>
                                          <p:attrName>style.visibility</p:attrName>
                                        </p:attrNameLst>
                                      </p:cBhvr>
                                      <p:to>
                                        <p:strVal val="visible"/>
                                      </p:to>
                                    </p:set>
                                    <p:animEffect filter="fade" transition="in">
                                      <p:cBhvr>
                                        <p:cTn dur="1000"/>
                                        <p:tgtEl>
                                          <p:spTgt spid="76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2" name="Shape 772"/>
        <p:cNvGrpSpPr/>
        <p:nvPr/>
      </p:nvGrpSpPr>
      <p:grpSpPr>
        <a:xfrm>
          <a:off x="0" y="0"/>
          <a:ext cx="0" cy="0"/>
          <a:chOff x="0" y="0"/>
          <a:chExt cx="0" cy="0"/>
        </a:xfrm>
      </p:grpSpPr>
      <p:sp>
        <p:nvSpPr>
          <p:cNvPr id="773" name="Google Shape;773;p7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How it works</a:t>
            </a:r>
            <a:endParaRPr/>
          </a:p>
        </p:txBody>
      </p:sp>
      <p:graphicFrame>
        <p:nvGraphicFramePr>
          <p:cNvPr id="774" name="Google Shape;774;p75"/>
          <p:cNvGraphicFramePr/>
          <p:nvPr/>
        </p:nvGraphicFramePr>
        <p:xfrm>
          <a:off x="1297500" y="1200050"/>
          <a:ext cx="3000000" cy="3000000"/>
        </p:xfrm>
        <a:graphic>
          <a:graphicData uri="http://schemas.openxmlformats.org/drawingml/2006/table">
            <a:tbl>
              <a:tblPr>
                <a:noFill/>
                <a:tableStyleId>{E411E89E-CD07-40C0-A447-2C83C039E8EA}</a:tableStyleId>
              </a:tblPr>
              <a:tblGrid>
                <a:gridCol w="7239000"/>
              </a:tblGrid>
              <a:tr h="292325">
                <a:tc>
                  <a:txBody>
                    <a:bodyPr/>
                    <a:lstStyle/>
                    <a:p>
                      <a:pPr indent="0" lvl="0" marL="0" rtl="0" algn="ctr">
                        <a:spcBef>
                          <a:spcPts val="0"/>
                        </a:spcBef>
                        <a:spcAft>
                          <a:spcPts val="0"/>
                        </a:spcAft>
                        <a:buNone/>
                      </a:pPr>
                      <a:r>
                        <a:rPr b="1" lang="en">
                          <a:solidFill>
                            <a:schemeClr val="accent1"/>
                          </a:solidFill>
                        </a:rPr>
                        <a:t>CREATE ENCRYPTION AND DECRYPTION KEY</a:t>
                      </a:r>
                      <a:endParaRPr b="1">
                        <a:solidFill>
                          <a:schemeClr val="accent1"/>
                        </a:solidFill>
                      </a:endParaRPr>
                    </a:p>
                  </a:txBody>
                  <a:tcPr marT="91425" marB="91425" marR="91425" marL="91425">
                    <a:solidFill>
                      <a:srgbClr val="CFE2F3"/>
                    </a:solidFill>
                  </a:tcPr>
                </a:tc>
              </a:tr>
              <a:tr h="2103450">
                <a:tc>
                  <a:txBody>
                    <a:bodyPr/>
                    <a:lstStyle/>
                    <a:p>
                      <a:pPr indent="0" lvl="0" marL="0" rtl="0" algn="l">
                        <a:spcBef>
                          <a:spcPts val="0"/>
                        </a:spcBef>
                        <a:spcAft>
                          <a:spcPts val="0"/>
                        </a:spcAft>
                        <a:buNone/>
                      </a:pPr>
                      <a:r>
                        <a:t/>
                      </a:r>
                      <a:endParaRPr/>
                    </a:p>
                  </a:txBody>
                  <a:tcPr marT="91425" marB="91425" marR="91425" marL="91425"/>
                </a:tc>
              </a:tr>
            </a:tbl>
          </a:graphicData>
        </a:graphic>
      </p:graphicFrame>
      <p:sp>
        <p:nvSpPr>
          <p:cNvPr id="775" name="Google Shape;775;p75"/>
          <p:cNvSpPr txBox="1"/>
          <p:nvPr/>
        </p:nvSpPr>
        <p:spPr>
          <a:xfrm>
            <a:off x="1476025" y="1692950"/>
            <a:ext cx="7038900" cy="384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1300">
                <a:solidFill>
                  <a:schemeClr val="lt2"/>
                </a:solidFill>
                <a:latin typeface="Lato"/>
                <a:ea typeface="Lato"/>
                <a:cs typeface="Lato"/>
                <a:sym typeface="Lato"/>
              </a:rPr>
              <a:t>Step 1: Get two prime numbers</a:t>
            </a:r>
            <a:endParaRPr sz="1300">
              <a:solidFill>
                <a:schemeClr val="lt2"/>
              </a:solidFill>
              <a:latin typeface="Lato"/>
              <a:ea typeface="Lato"/>
              <a:cs typeface="Lato"/>
              <a:sym typeface="Lato"/>
            </a:endParaRPr>
          </a:p>
        </p:txBody>
      </p:sp>
      <p:sp>
        <p:nvSpPr>
          <p:cNvPr id="776" name="Google Shape;776;p75"/>
          <p:cNvSpPr txBox="1"/>
          <p:nvPr/>
        </p:nvSpPr>
        <p:spPr>
          <a:xfrm>
            <a:off x="1476025" y="2077850"/>
            <a:ext cx="7038900" cy="384900"/>
          </a:xfrm>
          <a:prstGeom prst="rect">
            <a:avLst/>
          </a:prstGeom>
          <a:noFill/>
          <a:ln>
            <a:noFill/>
          </a:ln>
        </p:spPr>
        <p:txBody>
          <a:bodyPr anchorCtr="0" anchor="t" bIns="91425" lIns="91425" spcFirstLastPara="1" rIns="91425" wrap="square" tIns="91425">
            <a:spAutoFit/>
          </a:bodyPr>
          <a:lstStyle/>
          <a:p>
            <a:pPr indent="-542925" lvl="0" marL="542925" rtl="0" algn="l">
              <a:lnSpc>
                <a:spcPct val="115000"/>
              </a:lnSpc>
              <a:spcBef>
                <a:spcPts val="0"/>
              </a:spcBef>
              <a:spcAft>
                <a:spcPts val="1200"/>
              </a:spcAft>
              <a:buNone/>
            </a:pPr>
            <a:r>
              <a:rPr lang="en" sz="1300">
                <a:solidFill>
                  <a:schemeClr val="lt2"/>
                </a:solidFill>
                <a:latin typeface="Lato"/>
                <a:ea typeface="Lato"/>
                <a:cs typeface="Lato"/>
                <a:sym typeface="Lato"/>
              </a:rPr>
              <a:t>Step 2: Get the product of the two prime numbers (n)</a:t>
            </a:r>
            <a:endParaRPr sz="1300">
              <a:solidFill>
                <a:schemeClr val="lt2"/>
              </a:solidFill>
              <a:latin typeface="Lato"/>
              <a:ea typeface="Lato"/>
              <a:cs typeface="Lato"/>
              <a:sym typeface="Lato"/>
            </a:endParaRPr>
          </a:p>
        </p:txBody>
      </p:sp>
      <p:sp>
        <p:nvSpPr>
          <p:cNvPr id="777" name="Google Shape;777;p75"/>
          <p:cNvSpPr txBox="1"/>
          <p:nvPr/>
        </p:nvSpPr>
        <p:spPr>
          <a:xfrm>
            <a:off x="1476025" y="2462750"/>
            <a:ext cx="7038900" cy="384900"/>
          </a:xfrm>
          <a:prstGeom prst="rect">
            <a:avLst/>
          </a:prstGeom>
          <a:noFill/>
          <a:ln>
            <a:noFill/>
          </a:ln>
        </p:spPr>
        <p:txBody>
          <a:bodyPr anchorCtr="0" anchor="t" bIns="91425" lIns="91425" spcFirstLastPara="1" rIns="91425" wrap="square" tIns="91425">
            <a:spAutoFit/>
          </a:bodyPr>
          <a:lstStyle/>
          <a:p>
            <a:pPr indent="-514350" lvl="0" marL="514350" rtl="0" algn="l">
              <a:lnSpc>
                <a:spcPct val="115000"/>
              </a:lnSpc>
              <a:spcBef>
                <a:spcPts val="0"/>
              </a:spcBef>
              <a:spcAft>
                <a:spcPts val="1200"/>
              </a:spcAft>
              <a:buNone/>
            </a:pPr>
            <a:r>
              <a:rPr lang="en" sz="1300">
                <a:solidFill>
                  <a:schemeClr val="lt2"/>
                </a:solidFill>
                <a:latin typeface="Lato"/>
                <a:ea typeface="Lato"/>
                <a:cs typeface="Lato"/>
                <a:sym typeface="Lato"/>
              </a:rPr>
              <a:t>Step 3: Find the totient of n</a:t>
            </a:r>
            <a:endParaRPr sz="1300">
              <a:solidFill>
                <a:schemeClr val="lt2"/>
              </a:solidFill>
              <a:latin typeface="Lato"/>
              <a:ea typeface="Lato"/>
              <a:cs typeface="Lato"/>
              <a:sym typeface="Lato"/>
            </a:endParaRPr>
          </a:p>
        </p:txBody>
      </p:sp>
      <p:sp>
        <p:nvSpPr>
          <p:cNvPr id="778" name="Google Shape;778;p75"/>
          <p:cNvSpPr txBox="1"/>
          <p:nvPr/>
        </p:nvSpPr>
        <p:spPr>
          <a:xfrm>
            <a:off x="1476025" y="2812375"/>
            <a:ext cx="7038900" cy="384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1300">
                <a:solidFill>
                  <a:schemeClr val="lt2"/>
                </a:solidFill>
                <a:latin typeface="Lato"/>
                <a:ea typeface="Lato"/>
                <a:cs typeface="Lato"/>
                <a:sym typeface="Lato"/>
              </a:rPr>
              <a:t>Step 4: Choose a number for encryption key</a:t>
            </a:r>
            <a:endParaRPr sz="1300">
              <a:solidFill>
                <a:schemeClr val="lt2"/>
              </a:solidFill>
              <a:latin typeface="Lato"/>
              <a:ea typeface="Lato"/>
              <a:cs typeface="Lato"/>
              <a:sym typeface="Lato"/>
            </a:endParaRPr>
          </a:p>
        </p:txBody>
      </p:sp>
      <p:sp>
        <p:nvSpPr>
          <p:cNvPr id="779" name="Google Shape;779;p75"/>
          <p:cNvSpPr txBox="1"/>
          <p:nvPr/>
        </p:nvSpPr>
        <p:spPr>
          <a:xfrm>
            <a:off x="1476025" y="3197275"/>
            <a:ext cx="7038900" cy="384900"/>
          </a:xfrm>
          <a:prstGeom prst="rect">
            <a:avLst/>
          </a:prstGeom>
          <a:noFill/>
          <a:ln>
            <a:noFill/>
          </a:ln>
        </p:spPr>
        <p:txBody>
          <a:bodyPr anchorCtr="0" anchor="t" bIns="91425" lIns="91425" spcFirstLastPara="1" rIns="91425" wrap="square" tIns="91425">
            <a:spAutoFit/>
          </a:bodyPr>
          <a:lstStyle/>
          <a:p>
            <a:pPr indent="-542925" lvl="0" marL="542925" rtl="0" algn="l">
              <a:lnSpc>
                <a:spcPct val="115000"/>
              </a:lnSpc>
              <a:spcBef>
                <a:spcPts val="0"/>
              </a:spcBef>
              <a:spcAft>
                <a:spcPts val="1200"/>
              </a:spcAft>
              <a:buNone/>
            </a:pPr>
            <a:r>
              <a:rPr lang="en" sz="1300">
                <a:solidFill>
                  <a:schemeClr val="lt2"/>
                </a:solidFill>
                <a:latin typeface="Lato"/>
                <a:ea typeface="Lato"/>
                <a:cs typeface="Lato"/>
                <a:sym typeface="Lato"/>
              </a:rPr>
              <a:t>Step 5: Choose a number for decryption key</a:t>
            </a:r>
            <a:endParaRPr sz="1300">
              <a:solidFill>
                <a:schemeClr val="lt2"/>
              </a:solidFill>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73"/>
                                        </p:tgtEl>
                                        <p:attrNameLst>
                                          <p:attrName>style.visibility</p:attrName>
                                        </p:attrNameLst>
                                      </p:cBhvr>
                                      <p:to>
                                        <p:strVal val="visible"/>
                                      </p:to>
                                    </p:set>
                                    <p:animEffect filter="fade" transition="in">
                                      <p:cBhvr>
                                        <p:cTn dur="1000"/>
                                        <p:tgtEl>
                                          <p:spTgt spid="77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74"/>
                                        </p:tgtEl>
                                        <p:attrNameLst>
                                          <p:attrName>style.visibility</p:attrName>
                                        </p:attrNameLst>
                                      </p:cBhvr>
                                      <p:to>
                                        <p:strVal val="visible"/>
                                      </p:to>
                                    </p:set>
                                    <p:animEffect filter="fade" transition="in">
                                      <p:cBhvr>
                                        <p:cTn dur="1000"/>
                                        <p:tgtEl>
                                          <p:spTgt spid="77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75"/>
                                        </p:tgtEl>
                                        <p:attrNameLst>
                                          <p:attrName>style.visibility</p:attrName>
                                        </p:attrNameLst>
                                      </p:cBhvr>
                                      <p:to>
                                        <p:strVal val="visible"/>
                                      </p:to>
                                    </p:set>
                                    <p:animEffect filter="fade" transition="in">
                                      <p:cBhvr>
                                        <p:cTn dur="1000"/>
                                        <p:tgtEl>
                                          <p:spTgt spid="77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76"/>
                                        </p:tgtEl>
                                        <p:attrNameLst>
                                          <p:attrName>style.visibility</p:attrName>
                                        </p:attrNameLst>
                                      </p:cBhvr>
                                      <p:to>
                                        <p:strVal val="visible"/>
                                      </p:to>
                                    </p:set>
                                    <p:animEffect filter="fade" transition="in">
                                      <p:cBhvr>
                                        <p:cTn dur="1000"/>
                                        <p:tgtEl>
                                          <p:spTgt spid="77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77"/>
                                        </p:tgtEl>
                                        <p:attrNameLst>
                                          <p:attrName>style.visibility</p:attrName>
                                        </p:attrNameLst>
                                      </p:cBhvr>
                                      <p:to>
                                        <p:strVal val="visible"/>
                                      </p:to>
                                    </p:set>
                                    <p:animEffect filter="fade" transition="in">
                                      <p:cBhvr>
                                        <p:cTn dur="1000"/>
                                        <p:tgtEl>
                                          <p:spTgt spid="77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78"/>
                                        </p:tgtEl>
                                        <p:attrNameLst>
                                          <p:attrName>style.visibility</p:attrName>
                                        </p:attrNameLst>
                                      </p:cBhvr>
                                      <p:to>
                                        <p:strVal val="visible"/>
                                      </p:to>
                                    </p:set>
                                    <p:animEffect filter="fade" transition="in">
                                      <p:cBhvr>
                                        <p:cTn dur="1000"/>
                                        <p:tgtEl>
                                          <p:spTgt spid="77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79"/>
                                        </p:tgtEl>
                                        <p:attrNameLst>
                                          <p:attrName>style.visibility</p:attrName>
                                        </p:attrNameLst>
                                      </p:cBhvr>
                                      <p:to>
                                        <p:strVal val="visible"/>
                                      </p:to>
                                    </p:set>
                                    <p:animEffect filter="fade" transition="in">
                                      <p:cBhvr>
                                        <p:cTn dur="1000"/>
                                        <p:tgtEl>
                                          <p:spTgt spid="77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83" name="Shape 783"/>
        <p:cNvGrpSpPr/>
        <p:nvPr/>
      </p:nvGrpSpPr>
      <p:grpSpPr>
        <a:xfrm>
          <a:off x="0" y="0"/>
          <a:ext cx="0" cy="0"/>
          <a:chOff x="0" y="0"/>
          <a:chExt cx="0" cy="0"/>
        </a:xfrm>
      </p:grpSpPr>
      <p:sp>
        <p:nvSpPr>
          <p:cNvPr id="784" name="Google Shape;784;p7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How it works</a:t>
            </a:r>
            <a:endParaRPr/>
          </a:p>
        </p:txBody>
      </p:sp>
      <p:graphicFrame>
        <p:nvGraphicFramePr>
          <p:cNvPr id="785" name="Google Shape;785;p76"/>
          <p:cNvGraphicFramePr/>
          <p:nvPr/>
        </p:nvGraphicFramePr>
        <p:xfrm>
          <a:off x="1297500" y="1193675"/>
          <a:ext cx="3000000" cy="3000000"/>
        </p:xfrm>
        <a:graphic>
          <a:graphicData uri="http://schemas.openxmlformats.org/drawingml/2006/table">
            <a:tbl>
              <a:tblPr>
                <a:noFill/>
                <a:tableStyleId>{E411E89E-CD07-40C0-A447-2C83C039E8EA}</a:tableStyleId>
              </a:tblPr>
              <a:tblGrid>
                <a:gridCol w="3619500"/>
                <a:gridCol w="3619500"/>
              </a:tblGrid>
              <a:tr h="268275">
                <a:tc>
                  <a:txBody>
                    <a:bodyPr/>
                    <a:lstStyle/>
                    <a:p>
                      <a:pPr indent="0" lvl="0" marL="0" rtl="0" algn="ctr">
                        <a:spcBef>
                          <a:spcPts val="0"/>
                        </a:spcBef>
                        <a:spcAft>
                          <a:spcPts val="0"/>
                        </a:spcAft>
                        <a:buNone/>
                      </a:pPr>
                      <a:r>
                        <a:rPr b="1" lang="en">
                          <a:solidFill>
                            <a:schemeClr val="accent1"/>
                          </a:solidFill>
                        </a:rPr>
                        <a:t>ENCRYPTION</a:t>
                      </a:r>
                      <a:endParaRPr b="1">
                        <a:solidFill>
                          <a:schemeClr val="accent1"/>
                        </a:solidFill>
                      </a:endParaRPr>
                    </a:p>
                  </a:txBody>
                  <a:tcPr marT="91425" marB="91425" marR="91425" marL="91425">
                    <a:solidFill>
                      <a:srgbClr val="CFE2F3"/>
                    </a:solidFill>
                  </a:tcPr>
                </a:tc>
                <a:tc>
                  <a:txBody>
                    <a:bodyPr/>
                    <a:lstStyle/>
                    <a:p>
                      <a:pPr indent="0" lvl="0" marL="0" rtl="0" algn="ctr">
                        <a:spcBef>
                          <a:spcPts val="0"/>
                        </a:spcBef>
                        <a:spcAft>
                          <a:spcPts val="0"/>
                        </a:spcAft>
                        <a:buNone/>
                      </a:pPr>
                      <a:r>
                        <a:rPr b="1" lang="en">
                          <a:solidFill>
                            <a:schemeClr val="accent1"/>
                          </a:solidFill>
                        </a:rPr>
                        <a:t>DECRYPTION</a:t>
                      </a:r>
                      <a:endParaRPr/>
                    </a:p>
                  </a:txBody>
                  <a:tcPr marT="91425" marB="91425" marR="91425" marL="91425">
                    <a:solidFill>
                      <a:srgbClr val="CFE2F3"/>
                    </a:solidFill>
                  </a:tcPr>
                </a:tc>
              </a:tr>
              <a:tr h="2116200">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bl>
          </a:graphicData>
        </a:graphic>
      </p:graphicFrame>
      <p:sp>
        <p:nvSpPr>
          <p:cNvPr id="786" name="Google Shape;786;p76"/>
          <p:cNvSpPr txBox="1"/>
          <p:nvPr/>
        </p:nvSpPr>
        <p:spPr>
          <a:xfrm>
            <a:off x="1476025" y="1735300"/>
            <a:ext cx="3000000" cy="384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1300">
                <a:solidFill>
                  <a:schemeClr val="lt2"/>
                </a:solidFill>
                <a:latin typeface="Lato"/>
                <a:ea typeface="Lato"/>
                <a:cs typeface="Lato"/>
                <a:sym typeface="Lato"/>
              </a:rPr>
              <a:t>Step 1: Get message</a:t>
            </a:r>
            <a:endParaRPr sz="1300">
              <a:solidFill>
                <a:schemeClr val="lt2"/>
              </a:solidFill>
              <a:latin typeface="Lato"/>
              <a:ea typeface="Lato"/>
              <a:cs typeface="Lato"/>
              <a:sym typeface="Lato"/>
            </a:endParaRPr>
          </a:p>
        </p:txBody>
      </p:sp>
      <p:sp>
        <p:nvSpPr>
          <p:cNvPr id="787" name="Google Shape;787;p76"/>
          <p:cNvSpPr txBox="1"/>
          <p:nvPr/>
        </p:nvSpPr>
        <p:spPr>
          <a:xfrm>
            <a:off x="1476025" y="2120200"/>
            <a:ext cx="3453300" cy="384900"/>
          </a:xfrm>
          <a:prstGeom prst="rect">
            <a:avLst/>
          </a:prstGeom>
          <a:noFill/>
          <a:ln>
            <a:noFill/>
          </a:ln>
        </p:spPr>
        <p:txBody>
          <a:bodyPr anchorCtr="0" anchor="t" bIns="91425" lIns="91425" spcFirstLastPara="1" rIns="91425" wrap="square" tIns="91425">
            <a:spAutoFit/>
          </a:bodyPr>
          <a:lstStyle/>
          <a:p>
            <a:pPr indent="-542925" lvl="0" marL="542925" rtl="0" algn="l">
              <a:lnSpc>
                <a:spcPct val="115000"/>
              </a:lnSpc>
              <a:spcBef>
                <a:spcPts val="0"/>
              </a:spcBef>
              <a:spcAft>
                <a:spcPts val="1200"/>
              </a:spcAft>
              <a:buNone/>
            </a:pPr>
            <a:r>
              <a:rPr lang="en" sz="1300">
                <a:solidFill>
                  <a:schemeClr val="lt2"/>
                </a:solidFill>
                <a:latin typeface="Lato"/>
                <a:ea typeface="Lato"/>
                <a:cs typeface="Lato"/>
                <a:sym typeface="Lato"/>
              </a:rPr>
              <a:t>Step 2: Get the encryption key</a:t>
            </a:r>
            <a:endParaRPr sz="1300">
              <a:solidFill>
                <a:schemeClr val="lt2"/>
              </a:solidFill>
              <a:latin typeface="Lato"/>
              <a:ea typeface="Lato"/>
              <a:cs typeface="Lato"/>
              <a:sym typeface="Lato"/>
            </a:endParaRPr>
          </a:p>
        </p:txBody>
      </p:sp>
      <p:sp>
        <p:nvSpPr>
          <p:cNvPr id="788" name="Google Shape;788;p76"/>
          <p:cNvSpPr txBox="1"/>
          <p:nvPr/>
        </p:nvSpPr>
        <p:spPr>
          <a:xfrm>
            <a:off x="1476025" y="2547650"/>
            <a:ext cx="3000000" cy="615000"/>
          </a:xfrm>
          <a:prstGeom prst="rect">
            <a:avLst/>
          </a:prstGeom>
          <a:noFill/>
          <a:ln>
            <a:noFill/>
          </a:ln>
        </p:spPr>
        <p:txBody>
          <a:bodyPr anchorCtr="0" anchor="t" bIns="91425" lIns="91425" spcFirstLastPara="1" rIns="91425" wrap="square" tIns="91425">
            <a:spAutoFit/>
          </a:bodyPr>
          <a:lstStyle/>
          <a:p>
            <a:pPr indent="-514350" lvl="0" marL="514350" rtl="0" algn="l">
              <a:lnSpc>
                <a:spcPct val="115000"/>
              </a:lnSpc>
              <a:spcBef>
                <a:spcPts val="0"/>
              </a:spcBef>
              <a:spcAft>
                <a:spcPts val="1200"/>
              </a:spcAft>
              <a:buNone/>
            </a:pPr>
            <a:r>
              <a:rPr lang="en" sz="1300">
                <a:solidFill>
                  <a:schemeClr val="lt2"/>
                </a:solidFill>
                <a:latin typeface="Lato"/>
                <a:ea typeface="Lato"/>
                <a:cs typeface="Lato"/>
                <a:sym typeface="Lato"/>
              </a:rPr>
              <a:t>Step 3: Apply the formula to each letter of the message</a:t>
            </a:r>
            <a:endParaRPr sz="1300">
              <a:solidFill>
                <a:schemeClr val="lt2"/>
              </a:solidFill>
              <a:latin typeface="Lato"/>
              <a:ea typeface="Lato"/>
              <a:cs typeface="Lato"/>
              <a:sym typeface="Lato"/>
            </a:endParaRPr>
          </a:p>
        </p:txBody>
      </p:sp>
      <p:sp>
        <p:nvSpPr>
          <p:cNvPr id="789" name="Google Shape;789;p76"/>
          <p:cNvSpPr txBox="1"/>
          <p:nvPr/>
        </p:nvSpPr>
        <p:spPr>
          <a:xfrm>
            <a:off x="5065625" y="1735300"/>
            <a:ext cx="3000000" cy="384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1300">
                <a:solidFill>
                  <a:schemeClr val="lt2"/>
                </a:solidFill>
                <a:latin typeface="Lato"/>
                <a:ea typeface="Lato"/>
                <a:cs typeface="Lato"/>
                <a:sym typeface="Lato"/>
              </a:rPr>
              <a:t>Step 1: Get message</a:t>
            </a:r>
            <a:endParaRPr sz="1300">
              <a:solidFill>
                <a:schemeClr val="lt2"/>
              </a:solidFill>
              <a:latin typeface="Lato"/>
              <a:ea typeface="Lato"/>
              <a:cs typeface="Lato"/>
              <a:sym typeface="Lato"/>
            </a:endParaRPr>
          </a:p>
        </p:txBody>
      </p:sp>
      <p:sp>
        <p:nvSpPr>
          <p:cNvPr id="790" name="Google Shape;790;p76"/>
          <p:cNvSpPr txBox="1"/>
          <p:nvPr/>
        </p:nvSpPr>
        <p:spPr>
          <a:xfrm>
            <a:off x="5065625" y="2120200"/>
            <a:ext cx="3453300" cy="384900"/>
          </a:xfrm>
          <a:prstGeom prst="rect">
            <a:avLst/>
          </a:prstGeom>
          <a:noFill/>
          <a:ln>
            <a:noFill/>
          </a:ln>
        </p:spPr>
        <p:txBody>
          <a:bodyPr anchorCtr="0" anchor="t" bIns="91425" lIns="91425" spcFirstLastPara="1" rIns="91425" wrap="square" tIns="91425">
            <a:spAutoFit/>
          </a:bodyPr>
          <a:lstStyle/>
          <a:p>
            <a:pPr indent="-542925" lvl="0" marL="542925" rtl="0" algn="l">
              <a:lnSpc>
                <a:spcPct val="115000"/>
              </a:lnSpc>
              <a:spcBef>
                <a:spcPts val="0"/>
              </a:spcBef>
              <a:spcAft>
                <a:spcPts val="1200"/>
              </a:spcAft>
              <a:buNone/>
            </a:pPr>
            <a:r>
              <a:rPr lang="en" sz="1300">
                <a:solidFill>
                  <a:schemeClr val="lt2"/>
                </a:solidFill>
                <a:latin typeface="Lato"/>
                <a:ea typeface="Lato"/>
                <a:cs typeface="Lato"/>
                <a:sym typeface="Lato"/>
              </a:rPr>
              <a:t>Step 2: Get the decryption key</a:t>
            </a:r>
            <a:endParaRPr sz="1300">
              <a:solidFill>
                <a:schemeClr val="lt2"/>
              </a:solidFill>
              <a:latin typeface="Lato"/>
              <a:ea typeface="Lato"/>
              <a:cs typeface="Lato"/>
              <a:sym typeface="Lato"/>
            </a:endParaRPr>
          </a:p>
        </p:txBody>
      </p:sp>
      <p:sp>
        <p:nvSpPr>
          <p:cNvPr id="791" name="Google Shape;791;p76"/>
          <p:cNvSpPr txBox="1"/>
          <p:nvPr/>
        </p:nvSpPr>
        <p:spPr>
          <a:xfrm>
            <a:off x="5065625" y="2547650"/>
            <a:ext cx="3000000" cy="615000"/>
          </a:xfrm>
          <a:prstGeom prst="rect">
            <a:avLst/>
          </a:prstGeom>
          <a:noFill/>
          <a:ln>
            <a:noFill/>
          </a:ln>
        </p:spPr>
        <p:txBody>
          <a:bodyPr anchorCtr="0" anchor="t" bIns="91425" lIns="91425" spcFirstLastPara="1" rIns="91425" wrap="square" tIns="91425">
            <a:spAutoFit/>
          </a:bodyPr>
          <a:lstStyle/>
          <a:p>
            <a:pPr indent="-514350" lvl="0" marL="514350" rtl="0" algn="l">
              <a:lnSpc>
                <a:spcPct val="115000"/>
              </a:lnSpc>
              <a:spcBef>
                <a:spcPts val="0"/>
              </a:spcBef>
              <a:spcAft>
                <a:spcPts val="1200"/>
              </a:spcAft>
              <a:buNone/>
            </a:pPr>
            <a:r>
              <a:rPr lang="en" sz="1300">
                <a:solidFill>
                  <a:schemeClr val="lt2"/>
                </a:solidFill>
                <a:latin typeface="Lato"/>
                <a:ea typeface="Lato"/>
                <a:cs typeface="Lato"/>
                <a:sym typeface="Lato"/>
              </a:rPr>
              <a:t>Step 3: Apply the formula to each letter of the message</a:t>
            </a:r>
            <a:endParaRPr sz="1300">
              <a:solidFill>
                <a:schemeClr val="lt2"/>
              </a:solidFill>
              <a:latin typeface="Lato"/>
              <a:ea typeface="Lato"/>
              <a:cs typeface="Lato"/>
              <a:sym typeface="Lato"/>
            </a:endParaRPr>
          </a:p>
        </p:txBody>
      </p:sp>
      <p:sp>
        <p:nvSpPr>
          <p:cNvPr id="792" name="Google Shape;792;p76"/>
          <p:cNvSpPr txBox="1"/>
          <p:nvPr/>
        </p:nvSpPr>
        <p:spPr>
          <a:xfrm>
            <a:off x="1297500" y="3162650"/>
            <a:ext cx="3619500" cy="415500"/>
          </a:xfrm>
          <a:prstGeom prst="rect">
            <a:avLst/>
          </a:prstGeom>
          <a:noFill/>
          <a:ln>
            <a:noFill/>
          </a:ln>
        </p:spPr>
        <p:txBody>
          <a:bodyPr anchorCtr="0" anchor="t" bIns="91425" lIns="91425" spcFirstLastPara="1" rIns="91425" wrap="square" tIns="91425">
            <a:spAutoFit/>
          </a:bodyPr>
          <a:lstStyle/>
          <a:p>
            <a:pPr indent="-514350" lvl="0" marL="514350" rtl="0" algn="ctr">
              <a:lnSpc>
                <a:spcPct val="115000"/>
              </a:lnSpc>
              <a:spcBef>
                <a:spcPts val="0"/>
              </a:spcBef>
              <a:spcAft>
                <a:spcPts val="1200"/>
              </a:spcAft>
              <a:buNone/>
            </a:pPr>
            <a:r>
              <a:rPr lang="en" sz="1500">
                <a:solidFill>
                  <a:schemeClr val="lt1"/>
                </a:solidFill>
                <a:latin typeface="Lato"/>
                <a:ea typeface="Lato"/>
                <a:cs typeface="Lato"/>
                <a:sym typeface="Lato"/>
              </a:rPr>
              <a:t>c = (m</a:t>
            </a:r>
            <a:r>
              <a:rPr baseline="30000" lang="en" sz="1500">
                <a:solidFill>
                  <a:schemeClr val="lt1"/>
                </a:solidFill>
                <a:latin typeface="Lato"/>
                <a:ea typeface="Lato"/>
                <a:cs typeface="Lato"/>
                <a:sym typeface="Lato"/>
              </a:rPr>
              <a:t>key</a:t>
            </a:r>
            <a:r>
              <a:rPr lang="en" sz="1500">
                <a:solidFill>
                  <a:schemeClr val="lt1"/>
                </a:solidFill>
                <a:latin typeface="Lato"/>
                <a:ea typeface="Lato"/>
                <a:cs typeface="Lato"/>
                <a:sym typeface="Lato"/>
              </a:rPr>
              <a:t>) mod (n)</a:t>
            </a:r>
            <a:endParaRPr sz="1500">
              <a:solidFill>
                <a:schemeClr val="lt1"/>
              </a:solidFill>
              <a:latin typeface="Lato"/>
              <a:ea typeface="Lato"/>
              <a:cs typeface="Lato"/>
              <a:sym typeface="Lato"/>
            </a:endParaRPr>
          </a:p>
        </p:txBody>
      </p:sp>
      <p:sp>
        <p:nvSpPr>
          <p:cNvPr id="793" name="Google Shape;793;p76"/>
          <p:cNvSpPr txBox="1"/>
          <p:nvPr/>
        </p:nvSpPr>
        <p:spPr>
          <a:xfrm>
            <a:off x="4917000" y="3162650"/>
            <a:ext cx="3619500" cy="415500"/>
          </a:xfrm>
          <a:prstGeom prst="rect">
            <a:avLst/>
          </a:prstGeom>
          <a:noFill/>
          <a:ln>
            <a:noFill/>
          </a:ln>
        </p:spPr>
        <p:txBody>
          <a:bodyPr anchorCtr="0" anchor="t" bIns="91425" lIns="91425" spcFirstLastPara="1" rIns="91425" wrap="square" tIns="91425">
            <a:spAutoFit/>
          </a:bodyPr>
          <a:lstStyle/>
          <a:p>
            <a:pPr indent="-514350" lvl="0" marL="514350" rtl="0" algn="ctr">
              <a:lnSpc>
                <a:spcPct val="115000"/>
              </a:lnSpc>
              <a:spcBef>
                <a:spcPts val="0"/>
              </a:spcBef>
              <a:spcAft>
                <a:spcPts val="1200"/>
              </a:spcAft>
              <a:buNone/>
            </a:pPr>
            <a:r>
              <a:rPr lang="en" sz="1500">
                <a:solidFill>
                  <a:schemeClr val="lt1"/>
                </a:solidFill>
                <a:latin typeface="Lato"/>
                <a:ea typeface="Lato"/>
                <a:cs typeface="Lato"/>
                <a:sym typeface="Lato"/>
              </a:rPr>
              <a:t>c = (m</a:t>
            </a:r>
            <a:r>
              <a:rPr baseline="30000" lang="en" sz="1500">
                <a:solidFill>
                  <a:schemeClr val="lt1"/>
                </a:solidFill>
                <a:latin typeface="Lato"/>
                <a:ea typeface="Lato"/>
                <a:cs typeface="Lato"/>
                <a:sym typeface="Lato"/>
              </a:rPr>
              <a:t>key</a:t>
            </a:r>
            <a:r>
              <a:rPr lang="en" sz="1500">
                <a:solidFill>
                  <a:schemeClr val="lt1"/>
                </a:solidFill>
                <a:latin typeface="Lato"/>
                <a:ea typeface="Lato"/>
                <a:cs typeface="Lato"/>
                <a:sym typeface="Lato"/>
              </a:rPr>
              <a:t>) mod (n)</a:t>
            </a:r>
            <a:endParaRPr sz="1500">
              <a:solidFill>
                <a:schemeClr val="lt1"/>
              </a:solidFill>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85"/>
                                        </p:tgtEl>
                                        <p:attrNameLst>
                                          <p:attrName>style.visibility</p:attrName>
                                        </p:attrNameLst>
                                      </p:cBhvr>
                                      <p:to>
                                        <p:strVal val="visible"/>
                                      </p:to>
                                    </p:set>
                                    <p:animEffect filter="fade" transition="in">
                                      <p:cBhvr>
                                        <p:cTn dur="1000"/>
                                        <p:tgtEl>
                                          <p:spTgt spid="78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86"/>
                                        </p:tgtEl>
                                        <p:attrNameLst>
                                          <p:attrName>style.visibility</p:attrName>
                                        </p:attrNameLst>
                                      </p:cBhvr>
                                      <p:to>
                                        <p:strVal val="visible"/>
                                      </p:to>
                                    </p:set>
                                    <p:animEffect filter="fade" transition="in">
                                      <p:cBhvr>
                                        <p:cTn dur="1000"/>
                                        <p:tgtEl>
                                          <p:spTgt spid="78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87"/>
                                        </p:tgtEl>
                                        <p:attrNameLst>
                                          <p:attrName>style.visibility</p:attrName>
                                        </p:attrNameLst>
                                      </p:cBhvr>
                                      <p:to>
                                        <p:strVal val="visible"/>
                                      </p:to>
                                    </p:set>
                                    <p:animEffect filter="fade" transition="in">
                                      <p:cBhvr>
                                        <p:cTn dur="1000"/>
                                        <p:tgtEl>
                                          <p:spTgt spid="78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88"/>
                                        </p:tgtEl>
                                        <p:attrNameLst>
                                          <p:attrName>style.visibility</p:attrName>
                                        </p:attrNameLst>
                                      </p:cBhvr>
                                      <p:to>
                                        <p:strVal val="visible"/>
                                      </p:to>
                                    </p:set>
                                    <p:animEffect filter="fade" transition="in">
                                      <p:cBhvr>
                                        <p:cTn dur="1000"/>
                                        <p:tgtEl>
                                          <p:spTgt spid="78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92"/>
                                        </p:tgtEl>
                                        <p:attrNameLst>
                                          <p:attrName>style.visibility</p:attrName>
                                        </p:attrNameLst>
                                      </p:cBhvr>
                                      <p:to>
                                        <p:strVal val="visible"/>
                                      </p:to>
                                    </p:set>
                                    <p:animEffect filter="fade" transition="in">
                                      <p:cBhvr>
                                        <p:cTn dur="1000"/>
                                        <p:tgtEl>
                                          <p:spTgt spid="79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89"/>
                                        </p:tgtEl>
                                        <p:attrNameLst>
                                          <p:attrName>style.visibility</p:attrName>
                                        </p:attrNameLst>
                                      </p:cBhvr>
                                      <p:to>
                                        <p:strVal val="visible"/>
                                      </p:to>
                                    </p:set>
                                    <p:animEffect filter="fade" transition="in">
                                      <p:cBhvr>
                                        <p:cTn dur="1000"/>
                                        <p:tgtEl>
                                          <p:spTgt spid="78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90"/>
                                        </p:tgtEl>
                                        <p:attrNameLst>
                                          <p:attrName>style.visibility</p:attrName>
                                        </p:attrNameLst>
                                      </p:cBhvr>
                                      <p:to>
                                        <p:strVal val="visible"/>
                                      </p:to>
                                    </p:set>
                                    <p:animEffect filter="fade" transition="in">
                                      <p:cBhvr>
                                        <p:cTn dur="1000"/>
                                        <p:tgtEl>
                                          <p:spTgt spid="79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91"/>
                                        </p:tgtEl>
                                        <p:attrNameLst>
                                          <p:attrName>style.visibility</p:attrName>
                                        </p:attrNameLst>
                                      </p:cBhvr>
                                      <p:to>
                                        <p:strVal val="visible"/>
                                      </p:to>
                                    </p:set>
                                    <p:animEffect filter="fade" transition="in">
                                      <p:cBhvr>
                                        <p:cTn dur="1000"/>
                                        <p:tgtEl>
                                          <p:spTgt spid="79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93"/>
                                        </p:tgtEl>
                                        <p:attrNameLst>
                                          <p:attrName>style.visibility</p:attrName>
                                        </p:attrNameLst>
                                      </p:cBhvr>
                                      <p:to>
                                        <p:strVal val="visible"/>
                                      </p:to>
                                    </p:set>
                                    <p:animEffect filter="fade" transition="in">
                                      <p:cBhvr>
                                        <p:cTn dur="1000"/>
                                        <p:tgtEl>
                                          <p:spTgt spid="79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7" name="Shape 797"/>
        <p:cNvGrpSpPr/>
        <p:nvPr/>
      </p:nvGrpSpPr>
      <p:grpSpPr>
        <a:xfrm>
          <a:off x="0" y="0"/>
          <a:ext cx="0" cy="0"/>
          <a:chOff x="0" y="0"/>
          <a:chExt cx="0" cy="0"/>
        </a:xfrm>
      </p:grpSpPr>
      <p:sp>
        <p:nvSpPr>
          <p:cNvPr id="798" name="Google Shape;798;p77"/>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Simulation - Create Key</a:t>
            </a:r>
            <a:endParaRPr/>
          </a:p>
        </p:txBody>
      </p:sp>
      <p:sp>
        <p:nvSpPr>
          <p:cNvPr id="799" name="Google Shape;799;p77"/>
          <p:cNvSpPr txBox="1"/>
          <p:nvPr/>
        </p:nvSpPr>
        <p:spPr>
          <a:xfrm>
            <a:off x="1297500" y="1307850"/>
            <a:ext cx="5473200" cy="492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2000">
                <a:solidFill>
                  <a:schemeClr val="lt2"/>
                </a:solidFill>
                <a:latin typeface="Lato"/>
                <a:ea typeface="Lato"/>
                <a:cs typeface="Lato"/>
                <a:sym typeface="Lato"/>
              </a:rPr>
              <a:t>Step 1: Get two prime numbers</a:t>
            </a:r>
            <a:endParaRPr sz="2000">
              <a:solidFill>
                <a:schemeClr val="lt2"/>
              </a:solidFill>
            </a:endParaRPr>
          </a:p>
        </p:txBody>
      </p:sp>
      <p:pic>
        <p:nvPicPr>
          <p:cNvPr id="800" name="Google Shape;800;p77"/>
          <p:cNvPicPr preferRelativeResize="0"/>
          <p:nvPr/>
        </p:nvPicPr>
        <p:blipFill>
          <a:blip r:embed="rId3">
            <a:alphaModFix/>
          </a:blip>
          <a:stretch>
            <a:fillRect/>
          </a:stretch>
        </p:blipFill>
        <p:spPr>
          <a:xfrm>
            <a:off x="1297500" y="1800450"/>
            <a:ext cx="4522849" cy="3038249"/>
          </a:xfrm>
          <a:prstGeom prst="rect">
            <a:avLst/>
          </a:prstGeom>
          <a:noFill/>
          <a:ln>
            <a:noFill/>
          </a:ln>
        </p:spPr>
      </p:pic>
      <p:sp>
        <p:nvSpPr>
          <p:cNvPr id="801" name="Google Shape;801;p77"/>
          <p:cNvSpPr txBox="1"/>
          <p:nvPr/>
        </p:nvSpPr>
        <p:spPr>
          <a:xfrm>
            <a:off x="6151700" y="2480150"/>
            <a:ext cx="2489100" cy="5694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2500">
                <a:solidFill>
                  <a:schemeClr val="lt1"/>
                </a:solidFill>
              </a:rPr>
              <a:t>p</a:t>
            </a:r>
            <a:r>
              <a:rPr lang="en" sz="2500">
                <a:solidFill>
                  <a:schemeClr val="lt1"/>
                </a:solidFill>
              </a:rPr>
              <a:t> =  5</a:t>
            </a:r>
            <a:endParaRPr sz="2500">
              <a:solidFill>
                <a:schemeClr val="lt1"/>
              </a:solidFill>
            </a:endParaRPr>
          </a:p>
        </p:txBody>
      </p:sp>
      <p:sp>
        <p:nvSpPr>
          <p:cNvPr id="802" name="Google Shape;802;p77"/>
          <p:cNvSpPr txBox="1"/>
          <p:nvPr/>
        </p:nvSpPr>
        <p:spPr>
          <a:xfrm>
            <a:off x="6151700" y="3034875"/>
            <a:ext cx="2489100" cy="5694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2500">
                <a:solidFill>
                  <a:schemeClr val="lt1"/>
                </a:solidFill>
              </a:rPr>
              <a:t>q</a:t>
            </a:r>
            <a:r>
              <a:rPr lang="en" sz="2500">
                <a:solidFill>
                  <a:schemeClr val="lt1"/>
                </a:solidFill>
              </a:rPr>
              <a:t> = 11</a:t>
            </a:r>
            <a:endParaRPr sz="2500">
              <a:solidFill>
                <a:schemeClr val="lt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98"/>
                                        </p:tgtEl>
                                        <p:attrNameLst>
                                          <p:attrName>style.visibility</p:attrName>
                                        </p:attrNameLst>
                                      </p:cBhvr>
                                      <p:to>
                                        <p:strVal val="visible"/>
                                      </p:to>
                                    </p:set>
                                    <p:animEffect filter="fade" transition="in">
                                      <p:cBhvr>
                                        <p:cTn dur="1000"/>
                                        <p:tgtEl>
                                          <p:spTgt spid="79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99"/>
                                        </p:tgtEl>
                                        <p:attrNameLst>
                                          <p:attrName>style.visibility</p:attrName>
                                        </p:attrNameLst>
                                      </p:cBhvr>
                                      <p:to>
                                        <p:strVal val="visible"/>
                                      </p:to>
                                    </p:set>
                                    <p:animEffect filter="fade" transition="in">
                                      <p:cBhvr>
                                        <p:cTn dur="1000"/>
                                        <p:tgtEl>
                                          <p:spTgt spid="79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00"/>
                                        </p:tgtEl>
                                        <p:attrNameLst>
                                          <p:attrName>style.visibility</p:attrName>
                                        </p:attrNameLst>
                                      </p:cBhvr>
                                      <p:to>
                                        <p:strVal val="visible"/>
                                      </p:to>
                                    </p:set>
                                    <p:animEffect filter="fade" transition="in">
                                      <p:cBhvr>
                                        <p:cTn dur="1000"/>
                                        <p:tgtEl>
                                          <p:spTgt spid="80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01"/>
                                        </p:tgtEl>
                                        <p:attrNameLst>
                                          <p:attrName>style.visibility</p:attrName>
                                        </p:attrNameLst>
                                      </p:cBhvr>
                                      <p:to>
                                        <p:strVal val="visible"/>
                                      </p:to>
                                    </p:set>
                                    <p:animEffect filter="fade" transition="in">
                                      <p:cBhvr>
                                        <p:cTn dur="1000"/>
                                        <p:tgtEl>
                                          <p:spTgt spid="80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02"/>
                                        </p:tgtEl>
                                        <p:attrNameLst>
                                          <p:attrName>style.visibility</p:attrName>
                                        </p:attrNameLst>
                                      </p:cBhvr>
                                      <p:to>
                                        <p:strVal val="visible"/>
                                      </p:to>
                                    </p:set>
                                    <p:animEffect filter="fade" transition="in">
                                      <p:cBhvr>
                                        <p:cTn dur="1000"/>
                                        <p:tgtEl>
                                          <p:spTgt spid="80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6" name="Shape 806"/>
        <p:cNvGrpSpPr/>
        <p:nvPr/>
      </p:nvGrpSpPr>
      <p:grpSpPr>
        <a:xfrm>
          <a:off x="0" y="0"/>
          <a:ext cx="0" cy="0"/>
          <a:chOff x="0" y="0"/>
          <a:chExt cx="0" cy="0"/>
        </a:xfrm>
      </p:grpSpPr>
      <p:sp>
        <p:nvSpPr>
          <p:cNvPr id="807" name="Google Shape;807;p78"/>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Simulation - Create Key</a:t>
            </a:r>
            <a:endParaRPr/>
          </a:p>
        </p:txBody>
      </p:sp>
      <p:sp>
        <p:nvSpPr>
          <p:cNvPr id="808" name="Google Shape;808;p78"/>
          <p:cNvSpPr txBox="1"/>
          <p:nvPr/>
        </p:nvSpPr>
        <p:spPr>
          <a:xfrm>
            <a:off x="1297500" y="1307850"/>
            <a:ext cx="7038900" cy="492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2000">
                <a:solidFill>
                  <a:schemeClr val="lt2"/>
                </a:solidFill>
                <a:latin typeface="Lato"/>
                <a:ea typeface="Lato"/>
                <a:cs typeface="Lato"/>
                <a:sym typeface="Lato"/>
              </a:rPr>
              <a:t>Step 2: Get the product of the two prime numbers</a:t>
            </a:r>
            <a:endParaRPr sz="2000">
              <a:solidFill>
                <a:schemeClr val="lt2"/>
              </a:solidFill>
            </a:endParaRPr>
          </a:p>
        </p:txBody>
      </p:sp>
      <p:sp>
        <p:nvSpPr>
          <p:cNvPr id="809" name="Google Shape;809;p78"/>
          <p:cNvSpPr txBox="1"/>
          <p:nvPr/>
        </p:nvSpPr>
        <p:spPr>
          <a:xfrm>
            <a:off x="2320950" y="1917800"/>
            <a:ext cx="4502100" cy="5694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2500">
                <a:solidFill>
                  <a:schemeClr val="lt1"/>
                </a:solidFill>
              </a:rPr>
              <a:t>p =  5</a:t>
            </a:r>
            <a:r>
              <a:rPr lang="en" sz="2500">
                <a:solidFill>
                  <a:schemeClr val="lt1"/>
                </a:solidFill>
              </a:rPr>
              <a:t> 			q = 11</a:t>
            </a:r>
            <a:endParaRPr sz="2500">
              <a:solidFill>
                <a:schemeClr val="lt1"/>
              </a:solidFill>
            </a:endParaRPr>
          </a:p>
        </p:txBody>
      </p:sp>
      <p:sp>
        <p:nvSpPr>
          <p:cNvPr id="810" name="Google Shape;810;p78"/>
          <p:cNvSpPr txBox="1"/>
          <p:nvPr>
            <p:ph idx="1" type="body"/>
          </p:nvPr>
        </p:nvSpPr>
        <p:spPr>
          <a:xfrm>
            <a:off x="3615900" y="2896425"/>
            <a:ext cx="1912200" cy="15093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SzPts val="275"/>
              <a:buNone/>
            </a:pPr>
            <a:r>
              <a:rPr lang="en" sz="2500">
                <a:latin typeface="Arial"/>
                <a:ea typeface="Arial"/>
                <a:cs typeface="Arial"/>
                <a:sym typeface="Arial"/>
              </a:rPr>
              <a:t>n </a:t>
            </a:r>
            <a:r>
              <a:rPr lang="en" sz="2500">
                <a:latin typeface="Arial"/>
                <a:ea typeface="Arial"/>
                <a:cs typeface="Arial"/>
                <a:sym typeface="Arial"/>
              </a:rPr>
              <a:t>= p(q</a:t>
            </a:r>
            <a:r>
              <a:rPr lang="en" sz="2500">
                <a:latin typeface="Arial"/>
                <a:ea typeface="Arial"/>
                <a:cs typeface="Arial"/>
                <a:sym typeface="Arial"/>
              </a:rPr>
              <a:t>)</a:t>
            </a:r>
            <a:endParaRPr sz="2500">
              <a:latin typeface="Arial"/>
              <a:ea typeface="Arial"/>
              <a:cs typeface="Arial"/>
              <a:sym typeface="Arial"/>
            </a:endParaRPr>
          </a:p>
          <a:p>
            <a:pPr indent="0" lvl="0" marL="0" rtl="0" algn="l">
              <a:lnSpc>
                <a:spcPct val="95000"/>
              </a:lnSpc>
              <a:spcBef>
                <a:spcPts val="1200"/>
              </a:spcBef>
              <a:spcAft>
                <a:spcPts val="1200"/>
              </a:spcAft>
              <a:buSzPts val="275"/>
              <a:buNone/>
            </a:pPr>
            <a:r>
              <a:t/>
            </a:r>
            <a:endParaRPr sz="2500">
              <a:latin typeface="Arial"/>
              <a:ea typeface="Arial"/>
              <a:cs typeface="Arial"/>
              <a:sym typeface="Arial"/>
            </a:endParaRPr>
          </a:p>
        </p:txBody>
      </p:sp>
      <p:sp>
        <p:nvSpPr>
          <p:cNvPr id="811" name="Google Shape;811;p78"/>
          <p:cNvSpPr txBox="1"/>
          <p:nvPr>
            <p:ph idx="1" type="body"/>
          </p:nvPr>
        </p:nvSpPr>
        <p:spPr>
          <a:xfrm>
            <a:off x="3615900" y="2896425"/>
            <a:ext cx="1912200" cy="15093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SzPts val="275"/>
              <a:buNone/>
            </a:pPr>
            <a:r>
              <a:t/>
            </a:r>
            <a:endParaRPr sz="2500">
              <a:latin typeface="Arial"/>
              <a:ea typeface="Arial"/>
              <a:cs typeface="Arial"/>
              <a:sym typeface="Arial"/>
            </a:endParaRPr>
          </a:p>
          <a:p>
            <a:pPr indent="0" lvl="0" marL="0" rtl="0" algn="l">
              <a:lnSpc>
                <a:spcPct val="95000"/>
              </a:lnSpc>
              <a:spcBef>
                <a:spcPts val="1200"/>
              </a:spcBef>
              <a:spcAft>
                <a:spcPts val="0"/>
              </a:spcAft>
              <a:buSzPts val="275"/>
              <a:buNone/>
            </a:pPr>
            <a:r>
              <a:rPr lang="en" sz="2500">
                <a:latin typeface="Arial"/>
                <a:ea typeface="Arial"/>
                <a:cs typeface="Arial"/>
                <a:sym typeface="Arial"/>
              </a:rPr>
              <a:t>   = 5(11)</a:t>
            </a:r>
            <a:endParaRPr sz="2500">
              <a:latin typeface="Arial"/>
              <a:ea typeface="Arial"/>
              <a:cs typeface="Arial"/>
              <a:sym typeface="Arial"/>
            </a:endParaRPr>
          </a:p>
          <a:p>
            <a:pPr indent="0" lvl="0" marL="0" rtl="0" algn="l">
              <a:lnSpc>
                <a:spcPct val="95000"/>
              </a:lnSpc>
              <a:spcBef>
                <a:spcPts val="1200"/>
              </a:spcBef>
              <a:spcAft>
                <a:spcPts val="1200"/>
              </a:spcAft>
              <a:buSzPts val="275"/>
              <a:buNone/>
            </a:pPr>
            <a:r>
              <a:t/>
            </a:r>
            <a:endParaRPr sz="2500">
              <a:latin typeface="Arial"/>
              <a:ea typeface="Arial"/>
              <a:cs typeface="Arial"/>
              <a:sym typeface="Arial"/>
            </a:endParaRPr>
          </a:p>
        </p:txBody>
      </p:sp>
      <p:sp>
        <p:nvSpPr>
          <p:cNvPr id="812" name="Google Shape;812;p78"/>
          <p:cNvSpPr txBox="1"/>
          <p:nvPr>
            <p:ph idx="1" type="body"/>
          </p:nvPr>
        </p:nvSpPr>
        <p:spPr>
          <a:xfrm>
            <a:off x="3615900" y="2896425"/>
            <a:ext cx="1912200" cy="15093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SzPts val="275"/>
              <a:buNone/>
            </a:pPr>
            <a:r>
              <a:t/>
            </a:r>
            <a:endParaRPr sz="2500">
              <a:latin typeface="Arial"/>
              <a:ea typeface="Arial"/>
              <a:cs typeface="Arial"/>
              <a:sym typeface="Arial"/>
            </a:endParaRPr>
          </a:p>
          <a:p>
            <a:pPr indent="0" lvl="0" marL="0" rtl="0" algn="l">
              <a:lnSpc>
                <a:spcPct val="95000"/>
              </a:lnSpc>
              <a:spcBef>
                <a:spcPts val="1200"/>
              </a:spcBef>
              <a:spcAft>
                <a:spcPts val="0"/>
              </a:spcAft>
              <a:buSzPts val="275"/>
              <a:buNone/>
            </a:pPr>
            <a:r>
              <a:t/>
            </a:r>
            <a:endParaRPr sz="2500">
              <a:latin typeface="Arial"/>
              <a:ea typeface="Arial"/>
              <a:cs typeface="Arial"/>
              <a:sym typeface="Arial"/>
            </a:endParaRPr>
          </a:p>
          <a:p>
            <a:pPr indent="0" lvl="0" marL="0" rtl="0" algn="l">
              <a:lnSpc>
                <a:spcPct val="95000"/>
              </a:lnSpc>
              <a:spcBef>
                <a:spcPts val="1200"/>
              </a:spcBef>
              <a:spcAft>
                <a:spcPts val="1200"/>
              </a:spcAft>
              <a:buSzPts val="275"/>
              <a:buNone/>
            </a:pPr>
            <a:r>
              <a:rPr lang="en" sz="2500">
                <a:latin typeface="Arial"/>
                <a:ea typeface="Arial"/>
                <a:cs typeface="Arial"/>
                <a:sym typeface="Arial"/>
              </a:rPr>
              <a:t>   = 55</a:t>
            </a:r>
            <a:endParaRPr sz="2500">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08"/>
                                        </p:tgtEl>
                                        <p:attrNameLst>
                                          <p:attrName>style.visibility</p:attrName>
                                        </p:attrNameLst>
                                      </p:cBhvr>
                                      <p:to>
                                        <p:strVal val="visible"/>
                                      </p:to>
                                    </p:set>
                                    <p:animEffect filter="fade" transition="in">
                                      <p:cBhvr>
                                        <p:cTn dur="1000"/>
                                        <p:tgtEl>
                                          <p:spTgt spid="80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09"/>
                                        </p:tgtEl>
                                        <p:attrNameLst>
                                          <p:attrName>style.visibility</p:attrName>
                                        </p:attrNameLst>
                                      </p:cBhvr>
                                      <p:to>
                                        <p:strVal val="visible"/>
                                      </p:to>
                                    </p:set>
                                    <p:animEffect filter="fade" transition="in">
                                      <p:cBhvr>
                                        <p:cTn dur="1000"/>
                                        <p:tgtEl>
                                          <p:spTgt spid="80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10"/>
                                        </p:tgtEl>
                                        <p:attrNameLst>
                                          <p:attrName>style.visibility</p:attrName>
                                        </p:attrNameLst>
                                      </p:cBhvr>
                                      <p:to>
                                        <p:strVal val="visible"/>
                                      </p:to>
                                    </p:set>
                                    <p:animEffect filter="fade" transition="in">
                                      <p:cBhvr>
                                        <p:cTn dur="1000"/>
                                        <p:tgtEl>
                                          <p:spTgt spid="81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11"/>
                                        </p:tgtEl>
                                        <p:attrNameLst>
                                          <p:attrName>style.visibility</p:attrName>
                                        </p:attrNameLst>
                                      </p:cBhvr>
                                      <p:to>
                                        <p:strVal val="visible"/>
                                      </p:to>
                                    </p:set>
                                    <p:animEffect filter="fade" transition="in">
                                      <p:cBhvr>
                                        <p:cTn dur="1000"/>
                                        <p:tgtEl>
                                          <p:spTgt spid="81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12"/>
                                        </p:tgtEl>
                                        <p:attrNameLst>
                                          <p:attrName>style.visibility</p:attrName>
                                        </p:attrNameLst>
                                      </p:cBhvr>
                                      <p:to>
                                        <p:strVal val="visible"/>
                                      </p:to>
                                    </p:set>
                                    <p:animEffect filter="fade" transition="in">
                                      <p:cBhvr>
                                        <p:cTn dur="1000"/>
                                        <p:tgtEl>
                                          <p:spTgt spid="81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6" name="Shape 816"/>
        <p:cNvGrpSpPr/>
        <p:nvPr/>
      </p:nvGrpSpPr>
      <p:grpSpPr>
        <a:xfrm>
          <a:off x="0" y="0"/>
          <a:ext cx="0" cy="0"/>
          <a:chOff x="0" y="0"/>
          <a:chExt cx="0" cy="0"/>
        </a:xfrm>
      </p:grpSpPr>
      <p:sp>
        <p:nvSpPr>
          <p:cNvPr id="817" name="Google Shape;817;p79"/>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Simulation - Create Key</a:t>
            </a:r>
            <a:endParaRPr/>
          </a:p>
        </p:txBody>
      </p:sp>
      <p:sp>
        <p:nvSpPr>
          <p:cNvPr id="818" name="Google Shape;818;p79"/>
          <p:cNvSpPr txBox="1"/>
          <p:nvPr/>
        </p:nvSpPr>
        <p:spPr>
          <a:xfrm>
            <a:off x="1297500" y="1307850"/>
            <a:ext cx="7038900" cy="492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2000">
                <a:solidFill>
                  <a:schemeClr val="lt2"/>
                </a:solidFill>
                <a:latin typeface="Lato"/>
                <a:ea typeface="Lato"/>
                <a:cs typeface="Lato"/>
                <a:sym typeface="Lato"/>
              </a:rPr>
              <a:t>Step 3: Find the totient of n (version 1)</a:t>
            </a:r>
            <a:endParaRPr sz="2000">
              <a:solidFill>
                <a:schemeClr val="lt2"/>
              </a:solidFill>
            </a:endParaRPr>
          </a:p>
        </p:txBody>
      </p:sp>
      <p:sp>
        <p:nvSpPr>
          <p:cNvPr id="819" name="Google Shape;819;p79"/>
          <p:cNvSpPr txBox="1"/>
          <p:nvPr/>
        </p:nvSpPr>
        <p:spPr>
          <a:xfrm>
            <a:off x="1417450" y="1903675"/>
            <a:ext cx="2667600" cy="569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2500">
                <a:solidFill>
                  <a:schemeClr val="lt1"/>
                </a:solidFill>
              </a:rPr>
              <a:t>Totient = Φ(n)</a:t>
            </a:r>
            <a:endParaRPr sz="2500">
              <a:solidFill>
                <a:schemeClr val="lt1"/>
              </a:solidFill>
              <a:highlight>
                <a:srgbClr val="F2F2F2"/>
              </a:highlight>
            </a:endParaRPr>
          </a:p>
        </p:txBody>
      </p:sp>
      <p:sp>
        <p:nvSpPr>
          <p:cNvPr id="820" name="Google Shape;820;p79"/>
          <p:cNvSpPr txBox="1"/>
          <p:nvPr/>
        </p:nvSpPr>
        <p:spPr>
          <a:xfrm>
            <a:off x="1417450" y="2473075"/>
            <a:ext cx="2667600" cy="569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2500">
                <a:solidFill>
                  <a:schemeClr val="lt1"/>
                </a:solidFill>
              </a:rPr>
              <a:t>            </a:t>
            </a:r>
            <a:r>
              <a:rPr lang="en" sz="2500">
                <a:solidFill>
                  <a:schemeClr val="lt1"/>
                </a:solidFill>
              </a:rPr>
              <a:t>= Φ(55)</a:t>
            </a:r>
            <a:endParaRPr sz="2500">
              <a:solidFill>
                <a:schemeClr val="lt1"/>
              </a:solidFill>
              <a:highlight>
                <a:srgbClr val="F2F2F2"/>
              </a:highlight>
            </a:endParaRPr>
          </a:p>
        </p:txBody>
      </p:sp>
      <p:sp>
        <p:nvSpPr>
          <p:cNvPr id="821" name="Google Shape;821;p79"/>
          <p:cNvSpPr txBox="1"/>
          <p:nvPr/>
        </p:nvSpPr>
        <p:spPr>
          <a:xfrm>
            <a:off x="1417450" y="3042475"/>
            <a:ext cx="2667600" cy="569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2500">
                <a:solidFill>
                  <a:schemeClr val="lt1"/>
                </a:solidFill>
              </a:rPr>
              <a:t>            = ?</a:t>
            </a:r>
            <a:endParaRPr sz="2500">
              <a:solidFill>
                <a:schemeClr val="lt1"/>
              </a:solidFill>
              <a:highlight>
                <a:srgbClr val="F2F2F2"/>
              </a:highligh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18"/>
                                        </p:tgtEl>
                                        <p:attrNameLst>
                                          <p:attrName>style.visibility</p:attrName>
                                        </p:attrNameLst>
                                      </p:cBhvr>
                                      <p:to>
                                        <p:strVal val="visible"/>
                                      </p:to>
                                    </p:set>
                                    <p:animEffect filter="fade" transition="in">
                                      <p:cBhvr>
                                        <p:cTn dur="1000"/>
                                        <p:tgtEl>
                                          <p:spTgt spid="81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19"/>
                                        </p:tgtEl>
                                        <p:attrNameLst>
                                          <p:attrName>style.visibility</p:attrName>
                                        </p:attrNameLst>
                                      </p:cBhvr>
                                      <p:to>
                                        <p:strVal val="visible"/>
                                      </p:to>
                                    </p:set>
                                    <p:animEffect filter="fade" transition="in">
                                      <p:cBhvr>
                                        <p:cTn dur="1000"/>
                                        <p:tgtEl>
                                          <p:spTgt spid="81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20"/>
                                        </p:tgtEl>
                                        <p:attrNameLst>
                                          <p:attrName>style.visibility</p:attrName>
                                        </p:attrNameLst>
                                      </p:cBhvr>
                                      <p:to>
                                        <p:strVal val="visible"/>
                                      </p:to>
                                    </p:set>
                                    <p:animEffect filter="fade" transition="in">
                                      <p:cBhvr>
                                        <p:cTn dur="1000"/>
                                        <p:tgtEl>
                                          <p:spTgt spid="82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21"/>
                                        </p:tgtEl>
                                        <p:attrNameLst>
                                          <p:attrName>style.visibility</p:attrName>
                                        </p:attrNameLst>
                                      </p:cBhvr>
                                      <p:to>
                                        <p:strVal val="visible"/>
                                      </p:to>
                                    </p:set>
                                    <p:animEffect filter="fade" transition="in">
                                      <p:cBhvr>
                                        <p:cTn dur="1000"/>
                                        <p:tgtEl>
                                          <p:spTgt spid="82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21"/>
                                        </p:tgtEl>
                                        <p:attrNameLst>
                                          <p:attrName>style.visibility</p:attrName>
                                        </p:attrNameLst>
                                      </p:cBhvr>
                                      <p:to>
                                        <p:strVal val="visible"/>
                                      </p:to>
                                    </p:set>
                                    <p:animEffect filter="fade" transition="in">
                                      <p:cBhvr>
                                        <p:cTn dur="1000"/>
                                        <p:tgtEl>
                                          <p:spTgt spid="82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5" name="Shape 825"/>
        <p:cNvGrpSpPr/>
        <p:nvPr/>
      </p:nvGrpSpPr>
      <p:grpSpPr>
        <a:xfrm>
          <a:off x="0" y="0"/>
          <a:ext cx="0" cy="0"/>
          <a:chOff x="0" y="0"/>
          <a:chExt cx="0" cy="0"/>
        </a:xfrm>
      </p:grpSpPr>
      <p:sp>
        <p:nvSpPr>
          <p:cNvPr id="826" name="Google Shape;826;p80"/>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Simulation - Create Key</a:t>
            </a:r>
            <a:endParaRPr/>
          </a:p>
        </p:txBody>
      </p:sp>
      <p:sp>
        <p:nvSpPr>
          <p:cNvPr id="827" name="Google Shape;827;p80"/>
          <p:cNvSpPr txBox="1"/>
          <p:nvPr/>
        </p:nvSpPr>
        <p:spPr>
          <a:xfrm>
            <a:off x="1297500" y="1307850"/>
            <a:ext cx="7038900" cy="492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2000">
                <a:solidFill>
                  <a:schemeClr val="lt2"/>
                </a:solidFill>
                <a:latin typeface="Lato"/>
                <a:ea typeface="Lato"/>
                <a:cs typeface="Lato"/>
                <a:sym typeface="Lato"/>
              </a:rPr>
              <a:t>Step 3: Find the totient of n (version 1)</a:t>
            </a:r>
            <a:endParaRPr sz="2000">
              <a:solidFill>
                <a:schemeClr val="lt2"/>
              </a:solidFill>
            </a:endParaRPr>
          </a:p>
        </p:txBody>
      </p:sp>
      <p:sp>
        <p:nvSpPr>
          <p:cNvPr id="828" name="Google Shape;828;p80"/>
          <p:cNvSpPr txBox="1"/>
          <p:nvPr/>
        </p:nvSpPr>
        <p:spPr>
          <a:xfrm>
            <a:off x="1417450" y="1903675"/>
            <a:ext cx="2667600" cy="569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2500">
                <a:solidFill>
                  <a:schemeClr val="lt1"/>
                </a:solidFill>
              </a:rPr>
              <a:t>Totient = Φ(n)</a:t>
            </a:r>
            <a:endParaRPr sz="2500">
              <a:solidFill>
                <a:schemeClr val="lt1"/>
              </a:solidFill>
              <a:highlight>
                <a:srgbClr val="F2F2F2"/>
              </a:highlight>
            </a:endParaRPr>
          </a:p>
        </p:txBody>
      </p:sp>
      <p:sp>
        <p:nvSpPr>
          <p:cNvPr id="829" name="Google Shape;829;p80"/>
          <p:cNvSpPr txBox="1"/>
          <p:nvPr/>
        </p:nvSpPr>
        <p:spPr>
          <a:xfrm>
            <a:off x="1417450" y="2473075"/>
            <a:ext cx="2667600" cy="569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2500">
                <a:solidFill>
                  <a:schemeClr val="lt1"/>
                </a:solidFill>
              </a:rPr>
              <a:t>            = Φ(55)</a:t>
            </a:r>
            <a:endParaRPr sz="2500">
              <a:solidFill>
                <a:schemeClr val="lt1"/>
              </a:solidFill>
              <a:highlight>
                <a:srgbClr val="F2F2F2"/>
              </a:highlight>
            </a:endParaRPr>
          </a:p>
        </p:txBody>
      </p:sp>
      <p:sp>
        <p:nvSpPr>
          <p:cNvPr id="830" name="Google Shape;830;p80"/>
          <p:cNvSpPr txBox="1"/>
          <p:nvPr/>
        </p:nvSpPr>
        <p:spPr>
          <a:xfrm>
            <a:off x="4660175" y="1903675"/>
            <a:ext cx="4389000" cy="3032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2000">
                <a:solidFill>
                  <a:schemeClr val="lt1"/>
                </a:solidFill>
                <a:latin typeface="Consolas"/>
                <a:ea typeface="Consolas"/>
                <a:cs typeface="Consolas"/>
                <a:sym typeface="Consolas"/>
              </a:rPr>
              <a:t>1 </a:t>
            </a:r>
            <a:r>
              <a:rPr lang="en" sz="2000">
                <a:solidFill>
                  <a:schemeClr val="lt1"/>
                </a:solidFill>
                <a:latin typeface="Consolas"/>
                <a:ea typeface="Consolas"/>
                <a:cs typeface="Consolas"/>
                <a:sym typeface="Consolas"/>
              </a:rPr>
              <a:t>, 2</a:t>
            </a:r>
            <a:r>
              <a:rPr lang="en" sz="2000">
                <a:solidFill>
                  <a:schemeClr val="lt1"/>
                </a:solidFill>
                <a:latin typeface="Consolas"/>
                <a:ea typeface="Consolas"/>
                <a:cs typeface="Consolas"/>
                <a:sym typeface="Consolas"/>
              </a:rPr>
              <a:t>, 3, </a:t>
            </a:r>
            <a:r>
              <a:rPr lang="en" sz="2000">
                <a:solidFill>
                  <a:schemeClr val="lt1"/>
                </a:solidFill>
                <a:latin typeface="Consolas"/>
                <a:ea typeface="Consolas"/>
                <a:cs typeface="Consolas"/>
                <a:sym typeface="Consolas"/>
              </a:rPr>
              <a:t>4, </a:t>
            </a:r>
            <a:r>
              <a:rPr lang="en" sz="2000">
                <a:solidFill>
                  <a:schemeClr val="lt1"/>
                </a:solidFill>
                <a:latin typeface="Consolas"/>
                <a:ea typeface="Consolas"/>
                <a:cs typeface="Consolas"/>
                <a:sym typeface="Consolas"/>
              </a:rPr>
              <a:t>5, </a:t>
            </a:r>
            <a:r>
              <a:rPr lang="en" sz="2000">
                <a:solidFill>
                  <a:schemeClr val="lt1"/>
                </a:solidFill>
                <a:latin typeface="Consolas"/>
                <a:ea typeface="Consolas"/>
                <a:cs typeface="Consolas"/>
                <a:sym typeface="Consolas"/>
              </a:rPr>
              <a:t>6, </a:t>
            </a:r>
            <a:r>
              <a:rPr lang="en" sz="2000">
                <a:solidFill>
                  <a:schemeClr val="lt1"/>
                </a:solidFill>
                <a:latin typeface="Consolas"/>
                <a:ea typeface="Consolas"/>
                <a:cs typeface="Consolas"/>
                <a:sym typeface="Consolas"/>
              </a:rPr>
              <a:t>7</a:t>
            </a:r>
            <a:r>
              <a:rPr lang="en" sz="2000">
                <a:solidFill>
                  <a:schemeClr val="lt1"/>
                </a:solidFill>
                <a:latin typeface="Consolas"/>
                <a:ea typeface="Consolas"/>
                <a:cs typeface="Consolas"/>
                <a:sym typeface="Consolas"/>
              </a:rPr>
              <a:t>, 8, 9,10</a:t>
            </a:r>
            <a:endParaRPr sz="2000">
              <a:solidFill>
                <a:schemeClr val="lt1"/>
              </a:solidFill>
              <a:latin typeface="Consolas"/>
              <a:ea typeface="Consolas"/>
              <a:cs typeface="Consolas"/>
              <a:sym typeface="Consolas"/>
            </a:endParaRPr>
          </a:p>
          <a:p>
            <a:pPr indent="0" lvl="0" marL="0" rtl="0" algn="l">
              <a:lnSpc>
                <a:spcPct val="115000"/>
              </a:lnSpc>
              <a:spcBef>
                <a:spcPts val="1200"/>
              </a:spcBef>
              <a:spcAft>
                <a:spcPts val="0"/>
              </a:spcAft>
              <a:buNone/>
            </a:pPr>
            <a:r>
              <a:rPr lang="en" sz="2000">
                <a:solidFill>
                  <a:schemeClr val="lt1"/>
                </a:solidFill>
                <a:latin typeface="Consolas"/>
                <a:ea typeface="Consolas"/>
                <a:cs typeface="Consolas"/>
                <a:sym typeface="Consolas"/>
              </a:rPr>
              <a:t>11,</a:t>
            </a:r>
            <a:r>
              <a:rPr lang="en" sz="2000">
                <a:solidFill>
                  <a:schemeClr val="lt1"/>
                </a:solidFill>
                <a:latin typeface="Consolas"/>
                <a:ea typeface="Consolas"/>
                <a:cs typeface="Consolas"/>
                <a:sym typeface="Consolas"/>
              </a:rPr>
              <a:t>12,</a:t>
            </a:r>
            <a:r>
              <a:rPr lang="en" sz="2000">
                <a:solidFill>
                  <a:schemeClr val="lt1"/>
                </a:solidFill>
                <a:latin typeface="Consolas"/>
                <a:ea typeface="Consolas"/>
                <a:cs typeface="Consolas"/>
                <a:sym typeface="Consolas"/>
              </a:rPr>
              <a:t>13,</a:t>
            </a:r>
            <a:r>
              <a:rPr lang="en" sz="2000">
                <a:solidFill>
                  <a:schemeClr val="lt1"/>
                </a:solidFill>
                <a:latin typeface="Consolas"/>
                <a:ea typeface="Consolas"/>
                <a:cs typeface="Consolas"/>
                <a:sym typeface="Consolas"/>
              </a:rPr>
              <a:t>14,15,16,</a:t>
            </a:r>
            <a:r>
              <a:rPr lang="en" sz="2000">
                <a:solidFill>
                  <a:schemeClr val="lt1"/>
                </a:solidFill>
                <a:latin typeface="Consolas"/>
                <a:ea typeface="Consolas"/>
                <a:cs typeface="Consolas"/>
                <a:sym typeface="Consolas"/>
              </a:rPr>
              <a:t>17,</a:t>
            </a:r>
            <a:r>
              <a:rPr lang="en" sz="2000">
                <a:solidFill>
                  <a:schemeClr val="lt1"/>
                </a:solidFill>
                <a:latin typeface="Consolas"/>
                <a:ea typeface="Consolas"/>
                <a:cs typeface="Consolas"/>
                <a:sym typeface="Consolas"/>
              </a:rPr>
              <a:t>18,</a:t>
            </a:r>
            <a:r>
              <a:rPr lang="en" sz="2000">
                <a:solidFill>
                  <a:schemeClr val="lt1"/>
                </a:solidFill>
                <a:latin typeface="Consolas"/>
                <a:ea typeface="Consolas"/>
                <a:cs typeface="Consolas"/>
                <a:sym typeface="Consolas"/>
              </a:rPr>
              <a:t>19</a:t>
            </a:r>
            <a:r>
              <a:rPr lang="en" sz="2000">
                <a:solidFill>
                  <a:schemeClr val="lt1"/>
                </a:solidFill>
                <a:latin typeface="Consolas"/>
                <a:ea typeface="Consolas"/>
                <a:cs typeface="Consolas"/>
                <a:sym typeface="Consolas"/>
              </a:rPr>
              <a:t>,20</a:t>
            </a:r>
            <a:endParaRPr sz="2000">
              <a:solidFill>
                <a:schemeClr val="lt1"/>
              </a:solidFill>
              <a:latin typeface="Consolas"/>
              <a:ea typeface="Consolas"/>
              <a:cs typeface="Consolas"/>
              <a:sym typeface="Consolas"/>
            </a:endParaRPr>
          </a:p>
          <a:p>
            <a:pPr indent="0" lvl="0" marL="0" rtl="0" algn="l">
              <a:lnSpc>
                <a:spcPct val="115000"/>
              </a:lnSpc>
              <a:spcBef>
                <a:spcPts val="1200"/>
              </a:spcBef>
              <a:spcAft>
                <a:spcPts val="0"/>
              </a:spcAft>
              <a:buNone/>
            </a:pPr>
            <a:r>
              <a:rPr lang="en" sz="2000">
                <a:solidFill>
                  <a:schemeClr val="lt1"/>
                </a:solidFill>
                <a:latin typeface="Consolas"/>
                <a:ea typeface="Consolas"/>
                <a:cs typeface="Consolas"/>
                <a:sym typeface="Consolas"/>
              </a:rPr>
              <a:t>21,22,</a:t>
            </a:r>
            <a:r>
              <a:rPr lang="en" sz="2000">
                <a:solidFill>
                  <a:schemeClr val="lt1"/>
                </a:solidFill>
                <a:latin typeface="Consolas"/>
                <a:ea typeface="Consolas"/>
                <a:cs typeface="Consolas"/>
                <a:sym typeface="Consolas"/>
              </a:rPr>
              <a:t>23,</a:t>
            </a:r>
            <a:r>
              <a:rPr lang="en" sz="2000">
                <a:solidFill>
                  <a:schemeClr val="lt1"/>
                </a:solidFill>
                <a:latin typeface="Consolas"/>
                <a:ea typeface="Consolas"/>
                <a:cs typeface="Consolas"/>
                <a:sym typeface="Consolas"/>
              </a:rPr>
              <a:t>24,25,26,27,28,</a:t>
            </a:r>
            <a:r>
              <a:rPr lang="en" sz="2000">
                <a:solidFill>
                  <a:schemeClr val="lt1"/>
                </a:solidFill>
                <a:latin typeface="Consolas"/>
                <a:ea typeface="Consolas"/>
                <a:cs typeface="Consolas"/>
                <a:sym typeface="Consolas"/>
              </a:rPr>
              <a:t>29</a:t>
            </a:r>
            <a:r>
              <a:rPr lang="en" sz="2000">
                <a:solidFill>
                  <a:schemeClr val="lt1"/>
                </a:solidFill>
                <a:latin typeface="Consolas"/>
                <a:ea typeface="Consolas"/>
                <a:cs typeface="Consolas"/>
                <a:sym typeface="Consolas"/>
              </a:rPr>
              <a:t>,30</a:t>
            </a:r>
            <a:endParaRPr sz="2000">
              <a:solidFill>
                <a:schemeClr val="lt1"/>
              </a:solidFill>
              <a:latin typeface="Consolas"/>
              <a:ea typeface="Consolas"/>
              <a:cs typeface="Consolas"/>
              <a:sym typeface="Consolas"/>
            </a:endParaRPr>
          </a:p>
          <a:p>
            <a:pPr indent="0" lvl="0" marL="0" rtl="0" algn="l">
              <a:lnSpc>
                <a:spcPct val="115000"/>
              </a:lnSpc>
              <a:spcBef>
                <a:spcPts val="1200"/>
              </a:spcBef>
              <a:spcAft>
                <a:spcPts val="0"/>
              </a:spcAft>
              <a:buNone/>
            </a:pPr>
            <a:r>
              <a:rPr lang="en" sz="2000">
                <a:solidFill>
                  <a:schemeClr val="lt1"/>
                </a:solidFill>
                <a:latin typeface="Consolas"/>
                <a:ea typeface="Consolas"/>
                <a:cs typeface="Consolas"/>
                <a:sym typeface="Consolas"/>
              </a:rPr>
              <a:t>31,</a:t>
            </a:r>
            <a:r>
              <a:rPr lang="en" sz="2000">
                <a:solidFill>
                  <a:schemeClr val="lt1"/>
                </a:solidFill>
                <a:latin typeface="Consolas"/>
                <a:ea typeface="Consolas"/>
                <a:cs typeface="Consolas"/>
                <a:sym typeface="Consolas"/>
              </a:rPr>
              <a:t>32,</a:t>
            </a:r>
            <a:r>
              <a:rPr lang="en" sz="2000">
                <a:solidFill>
                  <a:schemeClr val="lt1"/>
                </a:solidFill>
                <a:latin typeface="Consolas"/>
                <a:ea typeface="Consolas"/>
                <a:cs typeface="Consolas"/>
                <a:sym typeface="Consolas"/>
              </a:rPr>
              <a:t>33,</a:t>
            </a:r>
            <a:r>
              <a:rPr lang="en" sz="2000">
                <a:solidFill>
                  <a:schemeClr val="lt1"/>
                </a:solidFill>
                <a:latin typeface="Consolas"/>
                <a:ea typeface="Consolas"/>
                <a:cs typeface="Consolas"/>
                <a:sym typeface="Consolas"/>
              </a:rPr>
              <a:t>34,35,36,</a:t>
            </a:r>
            <a:r>
              <a:rPr lang="en" sz="2000">
                <a:solidFill>
                  <a:schemeClr val="lt1"/>
                </a:solidFill>
                <a:latin typeface="Consolas"/>
                <a:ea typeface="Consolas"/>
                <a:cs typeface="Consolas"/>
                <a:sym typeface="Consolas"/>
              </a:rPr>
              <a:t>37</a:t>
            </a:r>
            <a:r>
              <a:rPr lang="en" sz="2000">
                <a:solidFill>
                  <a:schemeClr val="lt1"/>
                </a:solidFill>
                <a:latin typeface="Consolas"/>
                <a:ea typeface="Consolas"/>
                <a:cs typeface="Consolas"/>
                <a:sym typeface="Consolas"/>
              </a:rPr>
              <a:t>,38,39,40</a:t>
            </a:r>
            <a:endParaRPr sz="2000">
              <a:solidFill>
                <a:schemeClr val="lt1"/>
              </a:solidFill>
              <a:latin typeface="Consolas"/>
              <a:ea typeface="Consolas"/>
              <a:cs typeface="Consolas"/>
              <a:sym typeface="Consolas"/>
            </a:endParaRPr>
          </a:p>
          <a:p>
            <a:pPr indent="0" lvl="0" marL="0" rtl="0" algn="l">
              <a:lnSpc>
                <a:spcPct val="115000"/>
              </a:lnSpc>
              <a:spcBef>
                <a:spcPts val="1200"/>
              </a:spcBef>
              <a:spcAft>
                <a:spcPts val="0"/>
              </a:spcAft>
              <a:buNone/>
            </a:pPr>
            <a:r>
              <a:rPr lang="en" sz="2000">
                <a:solidFill>
                  <a:schemeClr val="lt1"/>
                </a:solidFill>
                <a:latin typeface="Consolas"/>
                <a:ea typeface="Consolas"/>
                <a:cs typeface="Consolas"/>
                <a:sym typeface="Consolas"/>
              </a:rPr>
              <a:t>41,42,43,44,45,46,47,48,49,50</a:t>
            </a:r>
            <a:endParaRPr sz="2000">
              <a:solidFill>
                <a:schemeClr val="lt1"/>
              </a:solidFill>
              <a:latin typeface="Consolas"/>
              <a:ea typeface="Consolas"/>
              <a:cs typeface="Consolas"/>
              <a:sym typeface="Consolas"/>
            </a:endParaRPr>
          </a:p>
          <a:p>
            <a:pPr indent="0" lvl="0" marL="0" rtl="0" algn="l">
              <a:lnSpc>
                <a:spcPct val="115000"/>
              </a:lnSpc>
              <a:spcBef>
                <a:spcPts val="1200"/>
              </a:spcBef>
              <a:spcAft>
                <a:spcPts val="1200"/>
              </a:spcAft>
              <a:buNone/>
            </a:pPr>
            <a:r>
              <a:rPr lang="en" sz="2000">
                <a:solidFill>
                  <a:schemeClr val="lt1"/>
                </a:solidFill>
                <a:latin typeface="Consolas"/>
                <a:ea typeface="Consolas"/>
                <a:cs typeface="Consolas"/>
                <a:sym typeface="Consolas"/>
              </a:rPr>
              <a:t>51,52,53,54,55</a:t>
            </a:r>
            <a:endParaRPr sz="2000">
              <a:solidFill>
                <a:schemeClr val="lt1"/>
              </a:solidFill>
              <a:latin typeface="Consolas"/>
              <a:ea typeface="Consolas"/>
              <a:cs typeface="Consolas"/>
              <a:sym typeface="Consola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30"/>
                                        </p:tgtEl>
                                        <p:attrNameLst>
                                          <p:attrName>style.visibility</p:attrName>
                                        </p:attrNameLst>
                                      </p:cBhvr>
                                      <p:to>
                                        <p:strVal val="visible"/>
                                      </p:to>
                                    </p:set>
                                    <p:animEffect filter="fade" transition="in">
                                      <p:cBhvr>
                                        <p:cTn dur="1000"/>
                                        <p:tgtEl>
                                          <p:spTgt spid="83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4" name="Shape 834"/>
        <p:cNvGrpSpPr/>
        <p:nvPr/>
      </p:nvGrpSpPr>
      <p:grpSpPr>
        <a:xfrm>
          <a:off x="0" y="0"/>
          <a:ext cx="0" cy="0"/>
          <a:chOff x="0" y="0"/>
          <a:chExt cx="0" cy="0"/>
        </a:xfrm>
      </p:grpSpPr>
      <p:sp>
        <p:nvSpPr>
          <p:cNvPr id="835" name="Google Shape;835;p81"/>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Simulation - Create Key</a:t>
            </a:r>
            <a:endParaRPr/>
          </a:p>
        </p:txBody>
      </p:sp>
      <p:sp>
        <p:nvSpPr>
          <p:cNvPr id="836" name="Google Shape;836;p81"/>
          <p:cNvSpPr txBox="1"/>
          <p:nvPr/>
        </p:nvSpPr>
        <p:spPr>
          <a:xfrm>
            <a:off x="1297500" y="1307850"/>
            <a:ext cx="7038900" cy="492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2000">
                <a:solidFill>
                  <a:schemeClr val="lt2"/>
                </a:solidFill>
                <a:latin typeface="Lato"/>
                <a:ea typeface="Lato"/>
                <a:cs typeface="Lato"/>
                <a:sym typeface="Lato"/>
              </a:rPr>
              <a:t>Step 3: Find the totient of n (version 1)</a:t>
            </a:r>
            <a:endParaRPr sz="2000">
              <a:solidFill>
                <a:schemeClr val="lt2"/>
              </a:solidFill>
            </a:endParaRPr>
          </a:p>
        </p:txBody>
      </p:sp>
      <p:sp>
        <p:nvSpPr>
          <p:cNvPr id="837" name="Google Shape;837;p81"/>
          <p:cNvSpPr txBox="1"/>
          <p:nvPr/>
        </p:nvSpPr>
        <p:spPr>
          <a:xfrm>
            <a:off x="1417450" y="1903675"/>
            <a:ext cx="2667600" cy="569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2500">
                <a:solidFill>
                  <a:schemeClr val="lt1"/>
                </a:solidFill>
              </a:rPr>
              <a:t>Totient = Φ(n)</a:t>
            </a:r>
            <a:endParaRPr sz="2500">
              <a:solidFill>
                <a:schemeClr val="lt1"/>
              </a:solidFill>
              <a:highlight>
                <a:srgbClr val="F2F2F2"/>
              </a:highlight>
            </a:endParaRPr>
          </a:p>
        </p:txBody>
      </p:sp>
      <p:sp>
        <p:nvSpPr>
          <p:cNvPr id="838" name="Google Shape;838;p81"/>
          <p:cNvSpPr txBox="1"/>
          <p:nvPr/>
        </p:nvSpPr>
        <p:spPr>
          <a:xfrm>
            <a:off x="1417450" y="2473075"/>
            <a:ext cx="2667600" cy="569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2500">
                <a:solidFill>
                  <a:schemeClr val="lt1"/>
                </a:solidFill>
              </a:rPr>
              <a:t>            = Φ(55)</a:t>
            </a:r>
            <a:endParaRPr sz="2500">
              <a:solidFill>
                <a:schemeClr val="lt1"/>
              </a:solidFill>
              <a:highlight>
                <a:srgbClr val="F2F2F2"/>
              </a:highlight>
            </a:endParaRPr>
          </a:p>
        </p:txBody>
      </p:sp>
      <p:sp>
        <p:nvSpPr>
          <p:cNvPr id="839" name="Google Shape;839;p81"/>
          <p:cNvSpPr txBox="1"/>
          <p:nvPr/>
        </p:nvSpPr>
        <p:spPr>
          <a:xfrm>
            <a:off x="4660175" y="1903675"/>
            <a:ext cx="4389000" cy="3032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2000">
                <a:solidFill>
                  <a:schemeClr val="lt1"/>
                </a:solidFill>
                <a:latin typeface="Consolas"/>
                <a:ea typeface="Consolas"/>
                <a:cs typeface="Consolas"/>
                <a:sym typeface="Consolas"/>
              </a:rPr>
              <a:t>1 , 2, 3, 4, </a:t>
            </a:r>
            <a:r>
              <a:rPr lang="en" sz="2000">
                <a:solidFill>
                  <a:schemeClr val="accent6"/>
                </a:solidFill>
                <a:latin typeface="Consolas"/>
                <a:ea typeface="Consolas"/>
                <a:cs typeface="Consolas"/>
                <a:sym typeface="Consolas"/>
              </a:rPr>
              <a:t>5</a:t>
            </a:r>
            <a:r>
              <a:rPr lang="en" sz="2000">
                <a:solidFill>
                  <a:schemeClr val="lt1"/>
                </a:solidFill>
                <a:latin typeface="Consolas"/>
                <a:ea typeface="Consolas"/>
                <a:cs typeface="Consolas"/>
                <a:sym typeface="Consolas"/>
              </a:rPr>
              <a:t>, 6, 7, 8, 9,</a:t>
            </a:r>
            <a:r>
              <a:rPr lang="en" sz="2000">
                <a:solidFill>
                  <a:schemeClr val="accent6"/>
                </a:solidFill>
                <a:latin typeface="Consolas"/>
                <a:ea typeface="Consolas"/>
                <a:cs typeface="Consolas"/>
                <a:sym typeface="Consolas"/>
              </a:rPr>
              <a:t>10</a:t>
            </a:r>
            <a:endParaRPr sz="2000">
              <a:solidFill>
                <a:schemeClr val="accent6"/>
              </a:solidFill>
              <a:latin typeface="Consolas"/>
              <a:ea typeface="Consolas"/>
              <a:cs typeface="Consolas"/>
              <a:sym typeface="Consolas"/>
            </a:endParaRPr>
          </a:p>
          <a:p>
            <a:pPr indent="0" lvl="0" marL="0" rtl="0" algn="l">
              <a:lnSpc>
                <a:spcPct val="115000"/>
              </a:lnSpc>
              <a:spcBef>
                <a:spcPts val="1200"/>
              </a:spcBef>
              <a:spcAft>
                <a:spcPts val="0"/>
              </a:spcAft>
              <a:buNone/>
            </a:pPr>
            <a:r>
              <a:rPr lang="en" sz="2000">
                <a:solidFill>
                  <a:schemeClr val="accent6"/>
                </a:solidFill>
                <a:latin typeface="Consolas"/>
                <a:ea typeface="Consolas"/>
                <a:cs typeface="Consolas"/>
                <a:sym typeface="Consolas"/>
              </a:rPr>
              <a:t>11</a:t>
            </a:r>
            <a:r>
              <a:rPr lang="en" sz="2000">
                <a:solidFill>
                  <a:schemeClr val="lt1"/>
                </a:solidFill>
                <a:latin typeface="Consolas"/>
                <a:ea typeface="Consolas"/>
                <a:cs typeface="Consolas"/>
                <a:sym typeface="Consolas"/>
              </a:rPr>
              <a:t>,12,13,14,</a:t>
            </a:r>
            <a:r>
              <a:rPr lang="en" sz="2000">
                <a:solidFill>
                  <a:schemeClr val="accent6"/>
                </a:solidFill>
                <a:latin typeface="Consolas"/>
                <a:ea typeface="Consolas"/>
                <a:cs typeface="Consolas"/>
                <a:sym typeface="Consolas"/>
              </a:rPr>
              <a:t>15</a:t>
            </a:r>
            <a:r>
              <a:rPr lang="en" sz="2000">
                <a:solidFill>
                  <a:schemeClr val="lt1"/>
                </a:solidFill>
                <a:latin typeface="Consolas"/>
                <a:ea typeface="Consolas"/>
                <a:cs typeface="Consolas"/>
                <a:sym typeface="Consolas"/>
              </a:rPr>
              <a:t>,16,17,18,19,</a:t>
            </a:r>
            <a:r>
              <a:rPr lang="en" sz="2000">
                <a:solidFill>
                  <a:schemeClr val="accent6"/>
                </a:solidFill>
                <a:latin typeface="Consolas"/>
                <a:ea typeface="Consolas"/>
                <a:cs typeface="Consolas"/>
                <a:sym typeface="Consolas"/>
              </a:rPr>
              <a:t>20</a:t>
            </a:r>
            <a:endParaRPr sz="2000">
              <a:solidFill>
                <a:schemeClr val="accent6"/>
              </a:solidFill>
              <a:latin typeface="Consolas"/>
              <a:ea typeface="Consolas"/>
              <a:cs typeface="Consolas"/>
              <a:sym typeface="Consolas"/>
            </a:endParaRPr>
          </a:p>
          <a:p>
            <a:pPr indent="0" lvl="0" marL="0" rtl="0" algn="l">
              <a:lnSpc>
                <a:spcPct val="115000"/>
              </a:lnSpc>
              <a:spcBef>
                <a:spcPts val="1200"/>
              </a:spcBef>
              <a:spcAft>
                <a:spcPts val="0"/>
              </a:spcAft>
              <a:buNone/>
            </a:pPr>
            <a:r>
              <a:rPr lang="en" sz="2000">
                <a:solidFill>
                  <a:schemeClr val="lt1"/>
                </a:solidFill>
                <a:latin typeface="Consolas"/>
                <a:ea typeface="Consolas"/>
                <a:cs typeface="Consolas"/>
                <a:sym typeface="Consolas"/>
              </a:rPr>
              <a:t>21,</a:t>
            </a:r>
            <a:r>
              <a:rPr lang="en" sz="2000">
                <a:solidFill>
                  <a:schemeClr val="accent6"/>
                </a:solidFill>
                <a:latin typeface="Consolas"/>
                <a:ea typeface="Consolas"/>
                <a:cs typeface="Consolas"/>
                <a:sym typeface="Consolas"/>
              </a:rPr>
              <a:t>22</a:t>
            </a:r>
            <a:r>
              <a:rPr lang="en" sz="2000">
                <a:solidFill>
                  <a:schemeClr val="lt1"/>
                </a:solidFill>
                <a:latin typeface="Consolas"/>
                <a:ea typeface="Consolas"/>
                <a:cs typeface="Consolas"/>
                <a:sym typeface="Consolas"/>
              </a:rPr>
              <a:t>,23,24,</a:t>
            </a:r>
            <a:r>
              <a:rPr lang="en" sz="2000">
                <a:solidFill>
                  <a:schemeClr val="accent6"/>
                </a:solidFill>
                <a:latin typeface="Consolas"/>
                <a:ea typeface="Consolas"/>
                <a:cs typeface="Consolas"/>
                <a:sym typeface="Consolas"/>
              </a:rPr>
              <a:t>25</a:t>
            </a:r>
            <a:r>
              <a:rPr lang="en" sz="2000">
                <a:solidFill>
                  <a:schemeClr val="lt1"/>
                </a:solidFill>
                <a:latin typeface="Consolas"/>
                <a:ea typeface="Consolas"/>
                <a:cs typeface="Consolas"/>
                <a:sym typeface="Consolas"/>
              </a:rPr>
              <a:t>,26,27,28,29,</a:t>
            </a:r>
            <a:r>
              <a:rPr lang="en" sz="2000">
                <a:solidFill>
                  <a:schemeClr val="accent6"/>
                </a:solidFill>
                <a:latin typeface="Consolas"/>
                <a:ea typeface="Consolas"/>
                <a:cs typeface="Consolas"/>
                <a:sym typeface="Consolas"/>
              </a:rPr>
              <a:t>30</a:t>
            </a:r>
            <a:endParaRPr sz="2000">
              <a:solidFill>
                <a:schemeClr val="accent6"/>
              </a:solidFill>
              <a:latin typeface="Consolas"/>
              <a:ea typeface="Consolas"/>
              <a:cs typeface="Consolas"/>
              <a:sym typeface="Consolas"/>
            </a:endParaRPr>
          </a:p>
          <a:p>
            <a:pPr indent="0" lvl="0" marL="0" rtl="0" algn="l">
              <a:lnSpc>
                <a:spcPct val="115000"/>
              </a:lnSpc>
              <a:spcBef>
                <a:spcPts val="1200"/>
              </a:spcBef>
              <a:spcAft>
                <a:spcPts val="0"/>
              </a:spcAft>
              <a:buNone/>
            </a:pPr>
            <a:r>
              <a:rPr lang="en" sz="2000">
                <a:solidFill>
                  <a:schemeClr val="lt1"/>
                </a:solidFill>
                <a:latin typeface="Consolas"/>
                <a:ea typeface="Consolas"/>
                <a:cs typeface="Consolas"/>
                <a:sym typeface="Consolas"/>
              </a:rPr>
              <a:t>31,32,</a:t>
            </a:r>
            <a:r>
              <a:rPr lang="en" sz="2000">
                <a:solidFill>
                  <a:schemeClr val="accent6"/>
                </a:solidFill>
                <a:latin typeface="Consolas"/>
                <a:ea typeface="Consolas"/>
                <a:cs typeface="Consolas"/>
                <a:sym typeface="Consolas"/>
              </a:rPr>
              <a:t>33</a:t>
            </a:r>
            <a:r>
              <a:rPr lang="en" sz="2000">
                <a:solidFill>
                  <a:schemeClr val="lt1"/>
                </a:solidFill>
                <a:latin typeface="Consolas"/>
                <a:ea typeface="Consolas"/>
                <a:cs typeface="Consolas"/>
                <a:sym typeface="Consolas"/>
              </a:rPr>
              <a:t>,34,</a:t>
            </a:r>
            <a:r>
              <a:rPr lang="en" sz="2000">
                <a:solidFill>
                  <a:schemeClr val="accent6"/>
                </a:solidFill>
                <a:latin typeface="Consolas"/>
                <a:ea typeface="Consolas"/>
                <a:cs typeface="Consolas"/>
                <a:sym typeface="Consolas"/>
              </a:rPr>
              <a:t>35</a:t>
            </a:r>
            <a:r>
              <a:rPr lang="en" sz="2000">
                <a:solidFill>
                  <a:schemeClr val="lt1"/>
                </a:solidFill>
                <a:latin typeface="Consolas"/>
                <a:ea typeface="Consolas"/>
                <a:cs typeface="Consolas"/>
                <a:sym typeface="Consolas"/>
              </a:rPr>
              <a:t>,36,37,38,39,</a:t>
            </a:r>
            <a:r>
              <a:rPr lang="en" sz="2000">
                <a:solidFill>
                  <a:schemeClr val="accent6"/>
                </a:solidFill>
                <a:latin typeface="Consolas"/>
                <a:ea typeface="Consolas"/>
                <a:cs typeface="Consolas"/>
                <a:sym typeface="Consolas"/>
              </a:rPr>
              <a:t>40</a:t>
            </a:r>
            <a:endParaRPr sz="2000">
              <a:solidFill>
                <a:schemeClr val="accent6"/>
              </a:solidFill>
              <a:latin typeface="Consolas"/>
              <a:ea typeface="Consolas"/>
              <a:cs typeface="Consolas"/>
              <a:sym typeface="Consolas"/>
            </a:endParaRPr>
          </a:p>
          <a:p>
            <a:pPr indent="0" lvl="0" marL="0" rtl="0" algn="l">
              <a:lnSpc>
                <a:spcPct val="115000"/>
              </a:lnSpc>
              <a:spcBef>
                <a:spcPts val="1200"/>
              </a:spcBef>
              <a:spcAft>
                <a:spcPts val="0"/>
              </a:spcAft>
              <a:buNone/>
            </a:pPr>
            <a:r>
              <a:rPr lang="en" sz="2000">
                <a:solidFill>
                  <a:schemeClr val="lt1"/>
                </a:solidFill>
                <a:latin typeface="Consolas"/>
                <a:ea typeface="Consolas"/>
                <a:cs typeface="Consolas"/>
                <a:sym typeface="Consolas"/>
              </a:rPr>
              <a:t>41,42,43,</a:t>
            </a:r>
            <a:r>
              <a:rPr lang="en" sz="2000">
                <a:solidFill>
                  <a:schemeClr val="accent6"/>
                </a:solidFill>
                <a:latin typeface="Consolas"/>
                <a:ea typeface="Consolas"/>
                <a:cs typeface="Consolas"/>
                <a:sym typeface="Consolas"/>
              </a:rPr>
              <a:t>44</a:t>
            </a:r>
            <a:r>
              <a:rPr lang="en" sz="2000">
                <a:solidFill>
                  <a:schemeClr val="lt1"/>
                </a:solidFill>
                <a:latin typeface="Consolas"/>
                <a:ea typeface="Consolas"/>
                <a:cs typeface="Consolas"/>
                <a:sym typeface="Consolas"/>
              </a:rPr>
              <a:t>,</a:t>
            </a:r>
            <a:r>
              <a:rPr lang="en" sz="2000">
                <a:solidFill>
                  <a:schemeClr val="accent6"/>
                </a:solidFill>
                <a:latin typeface="Consolas"/>
                <a:ea typeface="Consolas"/>
                <a:cs typeface="Consolas"/>
                <a:sym typeface="Consolas"/>
              </a:rPr>
              <a:t>45</a:t>
            </a:r>
            <a:r>
              <a:rPr lang="en" sz="2000">
                <a:solidFill>
                  <a:schemeClr val="lt1"/>
                </a:solidFill>
                <a:latin typeface="Consolas"/>
                <a:ea typeface="Consolas"/>
                <a:cs typeface="Consolas"/>
                <a:sym typeface="Consolas"/>
              </a:rPr>
              <a:t>,46,47,48,49,</a:t>
            </a:r>
            <a:r>
              <a:rPr lang="en" sz="2000">
                <a:solidFill>
                  <a:schemeClr val="accent6"/>
                </a:solidFill>
                <a:latin typeface="Consolas"/>
                <a:ea typeface="Consolas"/>
                <a:cs typeface="Consolas"/>
                <a:sym typeface="Consolas"/>
              </a:rPr>
              <a:t>50</a:t>
            </a:r>
            <a:endParaRPr sz="2000">
              <a:solidFill>
                <a:schemeClr val="accent6"/>
              </a:solidFill>
              <a:latin typeface="Consolas"/>
              <a:ea typeface="Consolas"/>
              <a:cs typeface="Consolas"/>
              <a:sym typeface="Consolas"/>
            </a:endParaRPr>
          </a:p>
          <a:p>
            <a:pPr indent="0" lvl="0" marL="0" rtl="0" algn="l">
              <a:lnSpc>
                <a:spcPct val="115000"/>
              </a:lnSpc>
              <a:spcBef>
                <a:spcPts val="1200"/>
              </a:spcBef>
              <a:spcAft>
                <a:spcPts val="1200"/>
              </a:spcAft>
              <a:buNone/>
            </a:pPr>
            <a:r>
              <a:rPr lang="en" sz="2000">
                <a:solidFill>
                  <a:schemeClr val="lt1"/>
                </a:solidFill>
                <a:latin typeface="Consolas"/>
                <a:ea typeface="Consolas"/>
                <a:cs typeface="Consolas"/>
                <a:sym typeface="Consolas"/>
              </a:rPr>
              <a:t>51,52,53,54,</a:t>
            </a:r>
            <a:r>
              <a:rPr lang="en" sz="2000">
                <a:solidFill>
                  <a:schemeClr val="accent6"/>
                </a:solidFill>
                <a:latin typeface="Consolas"/>
                <a:ea typeface="Consolas"/>
                <a:cs typeface="Consolas"/>
                <a:sym typeface="Consolas"/>
              </a:rPr>
              <a:t>55</a:t>
            </a:r>
            <a:endParaRPr sz="2000">
              <a:solidFill>
                <a:schemeClr val="accent6"/>
              </a:solidFill>
              <a:latin typeface="Consolas"/>
              <a:ea typeface="Consolas"/>
              <a:cs typeface="Consolas"/>
              <a:sym typeface="Consola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19"/>
          <p:cNvSpPr txBox="1"/>
          <p:nvPr>
            <p:ph type="title"/>
          </p:nvPr>
        </p:nvSpPr>
        <p:spPr>
          <a:xfrm>
            <a:off x="1297500" y="393750"/>
            <a:ext cx="7038900" cy="587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Cryptography Model - Eve</a:t>
            </a:r>
            <a:endParaRPr b="1"/>
          </a:p>
        </p:txBody>
      </p:sp>
      <p:sp>
        <p:nvSpPr>
          <p:cNvPr id="190" name="Google Shape;190;p19"/>
          <p:cNvSpPr/>
          <p:nvPr/>
        </p:nvSpPr>
        <p:spPr>
          <a:xfrm>
            <a:off x="1260650" y="1196375"/>
            <a:ext cx="7198800" cy="36744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91" name="Google Shape;191;p19"/>
          <p:cNvPicPr preferRelativeResize="0"/>
          <p:nvPr/>
        </p:nvPicPr>
        <p:blipFill>
          <a:blip r:embed="rId3">
            <a:alphaModFix/>
          </a:blip>
          <a:stretch>
            <a:fillRect/>
          </a:stretch>
        </p:blipFill>
        <p:spPr>
          <a:xfrm>
            <a:off x="2055544" y="1415888"/>
            <a:ext cx="861125" cy="2016975"/>
          </a:xfrm>
          <a:prstGeom prst="rect">
            <a:avLst/>
          </a:prstGeom>
          <a:noFill/>
          <a:ln>
            <a:noFill/>
          </a:ln>
        </p:spPr>
      </p:pic>
      <p:pic>
        <p:nvPicPr>
          <p:cNvPr id="192" name="Google Shape;192;p19"/>
          <p:cNvPicPr preferRelativeResize="0"/>
          <p:nvPr/>
        </p:nvPicPr>
        <p:blipFill>
          <a:blip r:embed="rId4">
            <a:alphaModFix/>
          </a:blip>
          <a:stretch>
            <a:fillRect/>
          </a:stretch>
        </p:blipFill>
        <p:spPr>
          <a:xfrm>
            <a:off x="6528000" y="1415900"/>
            <a:ext cx="861125" cy="1971546"/>
          </a:xfrm>
          <a:prstGeom prst="rect">
            <a:avLst/>
          </a:prstGeom>
          <a:noFill/>
          <a:ln>
            <a:noFill/>
          </a:ln>
        </p:spPr>
      </p:pic>
      <p:pic>
        <p:nvPicPr>
          <p:cNvPr id="193" name="Google Shape;193;p19"/>
          <p:cNvPicPr preferRelativeResize="0"/>
          <p:nvPr/>
        </p:nvPicPr>
        <p:blipFill>
          <a:blip r:embed="rId5">
            <a:alphaModFix/>
          </a:blip>
          <a:stretch>
            <a:fillRect/>
          </a:stretch>
        </p:blipFill>
        <p:spPr>
          <a:xfrm>
            <a:off x="2916675" y="1674575"/>
            <a:ext cx="571400" cy="631900"/>
          </a:xfrm>
          <a:prstGeom prst="rect">
            <a:avLst/>
          </a:prstGeom>
          <a:noFill/>
          <a:ln>
            <a:noFill/>
          </a:ln>
        </p:spPr>
      </p:pic>
      <p:pic>
        <p:nvPicPr>
          <p:cNvPr id="194" name="Google Shape;194;p19"/>
          <p:cNvPicPr preferRelativeResize="0"/>
          <p:nvPr/>
        </p:nvPicPr>
        <p:blipFill>
          <a:blip r:embed="rId6">
            <a:alphaModFix/>
          </a:blip>
          <a:stretch>
            <a:fillRect/>
          </a:stretch>
        </p:blipFill>
        <p:spPr>
          <a:xfrm>
            <a:off x="4226793" y="3432843"/>
            <a:ext cx="1266500" cy="1440900"/>
          </a:xfrm>
          <a:prstGeom prst="rect">
            <a:avLst/>
          </a:prstGeom>
          <a:noFill/>
          <a:ln>
            <a:noFill/>
          </a:ln>
        </p:spPr>
      </p:pic>
      <p:pic>
        <p:nvPicPr>
          <p:cNvPr id="195" name="Google Shape;195;p19"/>
          <p:cNvPicPr preferRelativeResize="0"/>
          <p:nvPr/>
        </p:nvPicPr>
        <p:blipFill>
          <a:blip r:embed="rId5">
            <a:alphaModFix/>
          </a:blip>
          <a:stretch>
            <a:fillRect/>
          </a:stretch>
        </p:blipFill>
        <p:spPr>
          <a:xfrm>
            <a:off x="4793400" y="3175450"/>
            <a:ext cx="571400" cy="631900"/>
          </a:xfrm>
          <a:prstGeom prst="rect">
            <a:avLst/>
          </a:prstGeom>
          <a:noFill/>
          <a:ln>
            <a:noFill/>
          </a:ln>
        </p:spPr>
      </p:pic>
      <p:pic>
        <p:nvPicPr>
          <p:cNvPr id="196" name="Google Shape;196;p19"/>
          <p:cNvPicPr preferRelativeResize="0"/>
          <p:nvPr/>
        </p:nvPicPr>
        <p:blipFill>
          <a:blip r:embed="rId7">
            <a:alphaModFix/>
          </a:blip>
          <a:stretch>
            <a:fillRect/>
          </a:stretch>
        </p:blipFill>
        <p:spPr>
          <a:xfrm>
            <a:off x="4769598" y="3215623"/>
            <a:ext cx="571400" cy="401193"/>
          </a:xfrm>
          <a:prstGeom prst="rect">
            <a:avLst/>
          </a:prstGeom>
          <a:noFill/>
          <a:ln>
            <a:noFill/>
          </a:ln>
        </p:spPr>
      </p:pic>
      <p:pic>
        <p:nvPicPr>
          <p:cNvPr id="197" name="Google Shape;197;p19"/>
          <p:cNvPicPr preferRelativeResize="0"/>
          <p:nvPr/>
        </p:nvPicPr>
        <p:blipFill>
          <a:blip r:embed="rId8">
            <a:alphaModFix/>
          </a:blip>
          <a:stretch>
            <a:fillRect/>
          </a:stretch>
        </p:blipFill>
        <p:spPr>
          <a:xfrm>
            <a:off x="6018050" y="1626175"/>
            <a:ext cx="571400" cy="6360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4"/>
                                        </p:tgtEl>
                                        <p:attrNameLst>
                                          <p:attrName>style.visibility</p:attrName>
                                        </p:attrNameLst>
                                      </p:cBhvr>
                                      <p:to>
                                        <p:strVal val="visible"/>
                                      </p:to>
                                    </p:set>
                                    <p:animEffect filter="fade" transition="in">
                                      <p:cBhvr>
                                        <p:cTn dur="700"/>
                                        <p:tgtEl>
                                          <p:spTgt spid="19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3"/>
                                        </p:tgtEl>
                                        <p:attrNameLst>
                                          <p:attrName>style.visibility</p:attrName>
                                        </p:attrNameLst>
                                      </p:cBhvr>
                                      <p:to>
                                        <p:strVal val="visible"/>
                                      </p:to>
                                    </p:set>
                                    <p:animEffect filter="fade" transition="in">
                                      <p:cBhvr>
                                        <p:cTn dur="400"/>
                                        <p:tgtEl>
                                          <p:spTgt spid="19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400"/>
                                        <p:tgtEl>
                                          <p:spTgt spid="193"/>
                                        </p:tgtEl>
                                      </p:cBhvr>
                                    </p:animEffect>
                                    <p:set>
                                      <p:cBhvr>
                                        <p:cTn dur="1" fill="hold">
                                          <p:stCondLst>
                                            <p:cond delay="400"/>
                                          </p:stCondLst>
                                        </p:cTn>
                                        <p:tgtEl>
                                          <p:spTgt spid="193"/>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5"/>
                                        </p:tgtEl>
                                        <p:attrNameLst>
                                          <p:attrName>style.visibility</p:attrName>
                                        </p:attrNameLst>
                                      </p:cBhvr>
                                      <p:to>
                                        <p:strVal val="visible"/>
                                      </p:to>
                                    </p:set>
                                    <p:animEffect filter="fade" transition="in">
                                      <p:cBhvr>
                                        <p:cTn dur="500"/>
                                        <p:tgtEl>
                                          <p:spTgt spid="19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6"/>
                                        </p:tgtEl>
                                        <p:attrNameLst>
                                          <p:attrName>style.visibility</p:attrName>
                                        </p:attrNameLst>
                                      </p:cBhvr>
                                      <p:to>
                                        <p:strVal val="visible"/>
                                      </p:to>
                                    </p:set>
                                    <p:animEffect filter="fade" transition="in">
                                      <p:cBhvr>
                                        <p:cTn dur="300"/>
                                        <p:tgtEl>
                                          <p:spTgt spid="19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400"/>
                                        <p:tgtEl>
                                          <p:spTgt spid="195"/>
                                        </p:tgtEl>
                                      </p:cBhvr>
                                    </p:animEffect>
                                    <p:set>
                                      <p:cBhvr>
                                        <p:cTn dur="1" fill="hold">
                                          <p:stCondLst>
                                            <p:cond delay="400"/>
                                          </p:stCondLst>
                                        </p:cTn>
                                        <p:tgtEl>
                                          <p:spTgt spid="195"/>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400"/>
                                        <p:tgtEl>
                                          <p:spTgt spid="196"/>
                                        </p:tgtEl>
                                      </p:cBhvr>
                                    </p:animEffect>
                                    <p:set>
                                      <p:cBhvr>
                                        <p:cTn dur="1" fill="hold">
                                          <p:stCondLst>
                                            <p:cond delay="400"/>
                                          </p:stCondLst>
                                        </p:cTn>
                                        <p:tgtEl>
                                          <p:spTgt spid="196"/>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7"/>
                                        </p:tgtEl>
                                        <p:attrNameLst>
                                          <p:attrName>style.visibility</p:attrName>
                                        </p:attrNameLst>
                                      </p:cBhvr>
                                      <p:to>
                                        <p:strVal val="visible"/>
                                      </p:to>
                                    </p:set>
                                    <p:animEffect filter="fade" transition="in">
                                      <p:cBhvr>
                                        <p:cTn dur="500"/>
                                        <p:tgtEl>
                                          <p:spTgt spid="19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3" name="Shape 843"/>
        <p:cNvGrpSpPr/>
        <p:nvPr/>
      </p:nvGrpSpPr>
      <p:grpSpPr>
        <a:xfrm>
          <a:off x="0" y="0"/>
          <a:ext cx="0" cy="0"/>
          <a:chOff x="0" y="0"/>
          <a:chExt cx="0" cy="0"/>
        </a:xfrm>
      </p:grpSpPr>
      <p:sp>
        <p:nvSpPr>
          <p:cNvPr id="844" name="Google Shape;844;p82"/>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Simulation - Create Key</a:t>
            </a:r>
            <a:endParaRPr/>
          </a:p>
        </p:txBody>
      </p:sp>
      <p:sp>
        <p:nvSpPr>
          <p:cNvPr id="845" name="Google Shape;845;p82"/>
          <p:cNvSpPr txBox="1"/>
          <p:nvPr/>
        </p:nvSpPr>
        <p:spPr>
          <a:xfrm>
            <a:off x="1297500" y="1307850"/>
            <a:ext cx="7038900" cy="492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2000">
                <a:solidFill>
                  <a:schemeClr val="lt2"/>
                </a:solidFill>
                <a:latin typeface="Lato"/>
                <a:ea typeface="Lato"/>
                <a:cs typeface="Lato"/>
                <a:sym typeface="Lato"/>
              </a:rPr>
              <a:t>Step 3: Find the totient of n (version 1)</a:t>
            </a:r>
            <a:endParaRPr sz="2000">
              <a:solidFill>
                <a:schemeClr val="lt2"/>
              </a:solidFill>
            </a:endParaRPr>
          </a:p>
        </p:txBody>
      </p:sp>
      <p:sp>
        <p:nvSpPr>
          <p:cNvPr id="846" name="Google Shape;846;p82"/>
          <p:cNvSpPr txBox="1"/>
          <p:nvPr/>
        </p:nvSpPr>
        <p:spPr>
          <a:xfrm>
            <a:off x="1417450" y="1903675"/>
            <a:ext cx="2667600" cy="569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2500">
                <a:solidFill>
                  <a:schemeClr val="lt1"/>
                </a:solidFill>
              </a:rPr>
              <a:t>Totient = Φ(n)</a:t>
            </a:r>
            <a:endParaRPr sz="2500">
              <a:solidFill>
                <a:schemeClr val="lt1"/>
              </a:solidFill>
              <a:highlight>
                <a:srgbClr val="F2F2F2"/>
              </a:highlight>
            </a:endParaRPr>
          </a:p>
        </p:txBody>
      </p:sp>
      <p:sp>
        <p:nvSpPr>
          <p:cNvPr id="847" name="Google Shape;847;p82"/>
          <p:cNvSpPr txBox="1"/>
          <p:nvPr/>
        </p:nvSpPr>
        <p:spPr>
          <a:xfrm>
            <a:off x="1417450" y="2473075"/>
            <a:ext cx="2667600" cy="569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2500">
                <a:solidFill>
                  <a:schemeClr val="lt1"/>
                </a:solidFill>
              </a:rPr>
              <a:t>            = Φ(55)</a:t>
            </a:r>
            <a:endParaRPr sz="2500">
              <a:solidFill>
                <a:schemeClr val="lt1"/>
              </a:solidFill>
              <a:highlight>
                <a:srgbClr val="F2F2F2"/>
              </a:highlight>
            </a:endParaRPr>
          </a:p>
        </p:txBody>
      </p:sp>
      <p:sp>
        <p:nvSpPr>
          <p:cNvPr id="848" name="Google Shape;848;p82"/>
          <p:cNvSpPr txBox="1"/>
          <p:nvPr/>
        </p:nvSpPr>
        <p:spPr>
          <a:xfrm>
            <a:off x="1417450" y="3042475"/>
            <a:ext cx="2667600" cy="569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2500">
                <a:solidFill>
                  <a:schemeClr val="lt1"/>
                </a:solidFill>
              </a:rPr>
              <a:t>            = 40</a:t>
            </a:r>
            <a:endParaRPr sz="2500">
              <a:solidFill>
                <a:schemeClr val="lt1"/>
              </a:solidFill>
              <a:highlight>
                <a:srgbClr val="F2F2F2"/>
              </a:highlight>
            </a:endParaRPr>
          </a:p>
        </p:txBody>
      </p:sp>
      <p:sp>
        <p:nvSpPr>
          <p:cNvPr id="849" name="Google Shape;849;p82"/>
          <p:cNvSpPr txBox="1"/>
          <p:nvPr/>
        </p:nvSpPr>
        <p:spPr>
          <a:xfrm>
            <a:off x="4660175" y="1903675"/>
            <a:ext cx="4389000" cy="3032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2000">
                <a:solidFill>
                  <a:schemeClr val="lt1"/>
                </a:solidFill>
                <a:latin typeface="Consolas"/>
                <a:ea typeface="Consolas"/>
                <a:cs typeface="Consolas"/>
                <a:sym typeface="Consolas"/>
              </a:rPr>
              <a:t> 1, 2, 3, 4, 6, 7, 8, 9,</a:t>
            </a:r>
            <a:endParaRPr sz="2000">
              <a:solidFill>
                <a:schemeClr val="lt1"/>
              </a:solidFill>
              <a:latin typeface="Consolas"/>
              <a:ea typeface="Consolas"/>
              <a:cs typeface="Consolas"/>
              <a:sym typeface="Consolas"/>
            </a:endParaRPr>
          </a:p>
          <a:p>
            <a:pPr indent="0" lvl="0" marL="0" rtl="0" algn="l">
              <a:lnSpc>
                <a:spcPct val="115000"/>
              </a:lnSpc>
              <a:spcBef>
                <a:spcPts val="1200"/>
              </a:spcBef>
              <a:spcAft>
                <a:spcPts val="0"/>
              </a:spcAft>
              <a:buNone/>
            </a:pPr>
            <a:r>
              <a:rPr lang="en" sz="2000">
                <a:solidFill>
                  <a:schemeClr val="lt1"/>
                </a:solidFill>
                <a:latin typeface="Consolas"/>
                <a:ea typeface="Consolas"/>
                <a:cs typeface="Consolas"/>
                <a:sym typeface="Consolas"/>
              </a:rPr>
              <a:t>12,13,14,16,17,18,19</a:t>
            </a:r>
            <a:endParaRPr sz="2000">
              <a:solidFill>
                <a:schemeClr val="lt1"/>
              </a:solidFill>
              <a:latin typeface="Consolas"/>
              <a:ea typeface="Consolas"/>
              <a:cs typeface="Consolas"/>
              <a:sym typeface="Consolas"/>
            </a:endParaRPr>
          </a:p>
          <a:p>
            <a:pPr indent="0" lvl="0" marL="0" rtl="0" algn="l">
              <a:lnSpc>
                <a:spcPct val="115000"/>
              </a:lnSpc>
              <a:spcBef>
                <a:spcPts val="1200"/>
              </a:spcBef>
              <a:spcAft>
                <a:spcPts val="0"/>
              </a:spcAft>
              <a:buNone/>
            </a:pPr>
            <a:r>
              <a:rPr lang="en" sz="2000">
                <a:solidFill>
                  <a:schemeClr val="lt1"/>
                </a:solidFill>
                <a:latin typeface="Consolas"/>
                <a:ea typeface="Consolas"/>
                <a:cs typeface="Consolas"/>
                <a:sym typeface="Consolas"/>
              </a:rPr>
              <a:t>21,23,24,26,27,28,29</a:t>
            </a:r>
            <a:endParaRPr sz="2000">
              <a:solidFill>
                <a:schemeClr val="lt1"/>
              </a:solidFill>
              <a:latin typeface="Consolas"/>
              <a:ea typeface="Consolas"/>
              <a:cs typeface="Consolas"/>
              <a:sym typeface="Consolas"/>
            </a:endParaRPr>
          </a:p>
          <a:p>
            <a:pPr indent="0" lvl="0" marL="0" rtl="0" algn="l">
              <a:lnSpc>
                <a:spcPct val="115000"/>
              </a:lnSpc>
              <a:spcBef>
                <a:spcPts val="1200"/>
              </a:spcBef>
              <a:spcAft>
                <a:spcPts val="0"/>
              </a:spcAft>
              <a:buNone/>
            </a:pPr>
            <a:r>
              <a:rPr lang="en" sz="2000">
                <a:solidFill>
                  <a:schemeClr val="lt1"/>
                </a:solidFill>
                <a:latin typeface="Consolas"/>
                <a:ea typeface="Consolas"/>
                <a:cs typeface="Consolas"/>
                <a:sym typeface="Consolas"/>
              </a:rPr>
              <a:t>31,32,34,36,37,38,39</a:t>
            </a:r>
            <a:endParaRPr sz="2000">
              <a:solidFill>
                <a:schemeClr val="lt1"/>
              </a:solidFill>
              <a:latin typeface="Consolas"/>
              <a:ea typeface="Consolas"/>
              <a:cs typeface="Consolas"/>
              <a:sym typeface="Consolas"/>
            </a:endParaRPr>
          </a:p>
          <a:p>
            <a:pPr indent="0" lvl="0" marL="0" rtl="0" algn="l">
              <a:lnSpc>
                <a:spcPct val="115000"/>
              </a:lnSpc>
              <a:spcBef>
                <a:spcPts val="1200"/>
              </a:spcBef>
              <a:spcAft>
                <a:spcPts val="0"/>
              </a:spcAft>
              <a:buNone/>
            </a:pPr>
            <a:r>
              <a:rPr lang="en" sz="2000">
                <a:solidFill>
                  <a:schemeClr val="lt1"/>
                </a:solidFill>
                <a:latin typeface="Consolas"/>
                <a:ea typeface="Consolas"/>
                <a:cs typeface="Consolas"/>
                <a:sym typeface="Consolas"/>
              </a:rPr>
              <a:t>41,42,43,46,47,48,49</a:t>
            </a:r>
            <a:endParaRPr sz="2000">
              <a:solidFill>
                <a:schemeClr val="lt1"/>
              </a:solidFill>
              <a:latin typeface="Consolas"/>
              <a:ea typeface="Consolas"/>
              <a:cs typeface="Consolas"/>
              <a:sym typeface="Consolas"/>
            </a:endParaRPr>
          </a:p>
          <a:p>
            <a:pPr indent="0" lvl="0" marL="0" rtl="0" algn="l">
              <a:lnSpc>
                <a:spcPct val="115000"/>
              </a:lnSpc>
              <a:spcBef>
                <a:spcPts val="1200"/>
              </a:spcBef>
              <a:spcAft>
                <a:spcPts val="1200"/>
              </a:spcAft>
              <a:buNone/>
            </a:pPr>
            <a:r>
              <a:rPr lang="en" sz="2000">
                <a:solidFill>
                  <a:schemeClr val="lt1"/>
                </a:solidFill>
                <a:latin typeface="Consolas"/>
                <a:ea typeface="Consolas"/>
                <a:cs typeface="Consolas"/>
                <a:sym typeface="Consolas"/>
              </a:rPr>
              <a:t>51,52,53,54</a:t>
            </a:r>
            <a:endParaRPr sz="2000">
              <a:solidFill>
                <a:schemeClr val="lt1"/>
              </a:solidFill>
              <a:latin typeface="Consolas"/>
              <a:ea typeface="Consolas"/>
              <a:cs typeface="Consolas"/>
              <a:sym typeface="Consola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48"/>
                                        </p:tgtEl>
                                        <p:attrNameLst>
                                          <p:attrName>style.visibility</p:attrName>
                                        </p:attrNameLst>
                                      </p:cBhvr>
                                      <p:to>
                                        <p:strVal val="visible"/>
                                      </p:to>
                                    </p:set>
                                    <p:animEffect filter="fade" transition="in">
                                      <p:cBhvr>
                                        <p:cTn dur="1000"/>
                                        <p:tgtEl>
                                          <p:spTgt spid="84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3" name="Shape 853"/>
        <p:cNvGrpSpPr/>
        <p:nvPr/>
      </p:nvGrpSpPr>
      <p:grpSpPr>
        <a:xfrm>
          <a:off x="0" y="0"/>
          <a:ext cx="0" cy="0"/>
          <a:chOff x="0" y="0"/>
          <a:chExt cx="0" cy="0"/>
        </a:xfrm>
      </p:grpSpPr>
      <p:sp>
        <p:nvSpPr>
          <p:cNvPr id="854" name="Google Shape;854;p83"/>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Simulation - Create Key</a:t>
            </a:r>
            <a:endParaRPr/>
          </a:p>
        </p:txBody>
      </p:sp>
      <p:sp>
        <p:nvSpPr>
          <p:cNvPr id="855" name="Google Shape;855;p83"/>
          <p:cNvSpPr txBox="1"/>
          <p:nvPr/>
        </p:nvSpPr>
        <p:spPr>
          <a:xfrm>
            <a:off x="1297500" y="1307850"/>
            <a:ext cx="7038900" cy="492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2000">
                <a:solidFill>
                  <a:schemeClr val="lt2"/>
                </a:solidFill>
                <a:latin typeface="Lato"/>
                <a:ea typeface="Lato"/>
                <a:cs typeface="Lato"/>
                <a:sym typeface="Lato"/>
              </a:rPr>
              <a:t>Step 3: Find the totient of n (version 2)</a:t>
            </a:r>
            <a:endParaRPr sz="2000">
              <a:solidFill>
                <a:schemeClr val="lt2"/>
              </a:solidFill>
            </a:endParaRPr>
          </a:p>
        </p:txBody>
      </p:sp>
      <p:sp>
        <p:nvSpPr>
          <p:cNvPr id="856" name="Google Shape;856;p83"/>
          <p:cNvSpPr txBox="1"/>
          <p:nvPr/>
        </p:nvSpPr>
        <p:spPr>
          <a:xfrm>
            <a:off x="1297500" y="1884950"/>
            <a:ext cx="3439500" cy="569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2500">
                <a:solidFill>
                  <a:schemeClr val="lt1"/>
                </a:solidFill>
              </a:rPr>
              <a:t>Totient = Φ(n)</a:t>
            </a:r>
            <a:endParaRPr sz="2500">
              <a:solidFill>
                <a:schemeClr val="lt1"/>
              </a:solidFill>
              <a:highlight>
                <a:srgbClr val="F2F2F2"/>
              </a:highlight>
            </a:endParaRPr>
          </a:p>
        </p:txBody>
      </p:sp>
      <p:sp>
        <p:nvSpPr>
          <p:cNvPr id="857" name="Google Shape;857;p83"/>
          <p:cNvSpPr txBox="1"/>
          <p:nvPr/>
        </p:nvSpPr>
        <p:spPr>
          <a:xfrm>
            <a:off x="1297500" y="2454350"/>
            <a:ext cx="3439500" cy="569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2500">
                <a:solidFill>
                  <a:schemeClr val="lt1"/>
                </a:solidFill>
              </a:rPr>
              <a:t>            = (p - 1)(q - 1)</a:t>
            </a:r>
            <a:endParaRPr sz="2500">
              <a:solidFill>
                <a:schemeClr val="lt1"/>
              </a:solidFill>
              <a:highlight>
                <a:srgbClr val="F2F2F2"/>
              </a:highlight>
            </a:endParaRPr>
          </a:p>
        </p:txBody>
      </p:sp>
      <p:sp>
        <p:nvSpPr>
          <p:cNvPr id="858" name="Google Shape;858;p83"/>
          <p:cNvSpPr txBox="1"/>
          <p:nvPr/>
        </p:nvSpPr>
        <p:spPr>
          <a:xfrm>
            <a:off x="1297500" y="3023750"/>
            <a:ext cx="3439500" cy="569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2500">
                <a:solidFill>
                  <a:schemeClr val="lt1"/>
                </a:solidFill>
              </a:rPr>
              <a:t>            = (5 - 1)(11 - 1)</a:t>
            </a:r>
            <a:endParaRPr sz="2500">
              <a:solidFill>
                <a:schemeClr val="lt1"/>
              </a:solidFill>
              <a:highlight>
                <a:srgbClr val="F2F2F2"/>
              </a:highlight>
            </a:endParaRPr>
          </a:p>
        </p:txBody>
      </p:sp>
      <p:sp>
        <p:nvSpPr>
          <p:cNvPr id="859" name="Google Shape;859;p83"/>
          <p:cNvSpPr txBox="1"/>
          <p:nvPr/>
        </p:nvSpPr>
        <p:spPr>
          <a:xfrm>
            <a:off x="1297500" y="3593150"/>
            <a:ext cx="3439500" cy="569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2500">
                <a:solidFill>
                  <a:schemeClr val="lt1"/>
                </a:solidFill>
              </a:rPr>
              <a:t>            = (4)(10)</a:t>
            </a:r>
            <a:endParaRPr sz="2500">
              <a:solidFill>
                <a:schemeClr val="lt1"/>
              </a:solidFill>
              <a:highlight>
                <a:srgbClr val="F2F2F2"/>
              </a:highlight>
            </a:endParaRPr>
          </a:p>
        </p:txBody>
      </p:sp>
      <p:sp>
        <p:nvSpPr>
          <p:cNvPr id="860" name="Google Shape;860;p83"/>
          <p:cNvSpPr txBox="1"/>
          <p:nvPr/>
        </p:nvSpPr>
        <p:spPr>
          <a:xfrm>
            <a:off x="1297500" y="4133600"/>
            <a:ext cx="3439500" cy="569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2500">
                <a:solidFill>
                  <a:schemeClr val="lt1"/>
                </a:solidFill>
              </a:rPr>
              <a:t>            = 40</a:t>
            </a:r>
            <a:endParaRPr sz="2500">
              <a:solidFill>
                <a:schemeClr val="lt1"/>
              </a:solidFill>
              <a:highlight>
                <a:srgbClr val="F2F2F2"/>
              </a:highligh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55"/>
                                        </p:tgtEl>
                                        <p:attrNameLst>
                                          <p:attrName>style.visibility</p:attrName>
                                        </p:attrNameLst>
                                      </p:cBhvr>
                                      <p:to>
                                        <p:strVal val="visible"/>
                                      </p:to>
                                    </p:set>
                                    <p:animEffect filter="fade" transition="in">
                                      <p:cBhvr>
                                        <p:cTn dur="1000"/>
                                        <p:tgtEl>
                                          <p:spTgt spid="85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56"/>
                                        </p:tgtEl>
                                        <p:attrNameLst>
                                          <p:attrName>style.visibility</p:attrName>
                                        </p:attrNameLst>
                                      </p:cBhvr>
                                      <p:to>
                                        <p:strVal val="visible"/>
                                      </p:to>
                                    </p:set>
                                    <p:animEffect filter="fade" transition="in">
                                      <p:cBhvr>
                                        <p:cTn dur="1000"/>
                                        <p:tgtEl>
                                          <p:spTgt spid="85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57"/>
                                        </p:tgtEl>
                                        <p:attrNameLst>
                                          <p:attrName>style.visibility</p:attrName>
                                        </p:attrNameLst>
                                      </p:cBhvr>
                                      <p:to>
                                        <p:strVal val="visible"/>
                                      </p:to>
                                    </p:set>
                                    <p:animEffect filter="fade" transition="in">
                                      <p:cBhvr>
                                        <p:cTn dur="1000"/>
                                        <p:tgtEl>
                                          <p:spTgt spid="85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58"/>
                                        </p:tgtEl>
                                        <p:attrNameLst>
                                          <p:attrName>style.visibility</p:attrName>
                                        </p:attrNameLst>
                                      </p:cBhvr>
                                      <p:to>
                                        <p:strVal val="visible"/>
                                      </p:to>
                                    </p:set>
                                    <p:animEffect filter="fade" transition="in">
                                      <p:cBhvr>
                                        <p:cTn dur="1000"/>
                                        <p:tgtEl>
                                          <p:spTgt spid="85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59"/>
                                        </p:tgtEl>
                                        <p:attrNameLst>
                                          <p:attrName>style.visibility</p:attrName>
                                        </p:attrNameLst>
                                      </p:cBhvr>
                                      <p:to>
                                        <p:strVal val="visible"/>
                                      </p:to>
                                    </p:set>
                                    <p:animEffect filter="fade" transition="in">
                                      <p:cBhvr>
                                        <p:cTn dur="1000"/>
                                        <p:tgtEl>
                                          <p:spTgt spid="85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60"/>
                                        </p:tgtEl>
                                        <p:attrNameLst>
                                          <p:attrName>style.visibility</p:attrName>
                                        </p:attrNameLst>
                                      </p:cBhvr>
                                      <p:to>
                                        <p:strVal val="visible"/>
                                      </p:to>
                                    </p:set>
                                    <p:animEffect filter="fade" transition="in">
                                      <p:cBhvr>
                                        <p:cTn dur="1000"/>
                                        <p:tgtEl>
                                          <p:spTgt spid="86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4" name="Shape 864"/>
        <p:cNvGrpSpPr/>
        <p:nvPr/>
      </p:nvGrpSpPr>
      <p:grpSpPr>
        <a:xfrm>
          <a:off x="0" y="0"/>
          <a:ext cx="0" cy="0"/>
          <a:chOff x="0" y="0"/>
          <a:chExt cx="0" cy="0"/>
        </a:xfrm>
      </p:grpSpPr>
      <p:sp>
        <p:nvSpPr>
          <p:cNvPr id="865" name="Google Shape;865;p8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Simulation - Create Key</a:t>
            </a:r>
            <a:endParaRPr/>
          </a:p>
        </p:txBody>
      </p:sp>
      <p:sp>
        <p:nvSpPr>
          <p:cNvPr id="866" name="Google Shape;866;p84"/>
          <p:cNvSpPr txBox="1"/>
          <p:nvPr/>
        </p:nvSpPr>
        <p:spPr>
          <a:xfrm>
            <a:off x="1297500" y="1307850"/>
            <a:ext cx="7038900" cy="492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2000">
                <a:solidFill>
                  <a:schemeClr val="lt2"/>
                </a:solidFill>
                <a:latin typeface="Lato"/>
                <a:ea typeface="Lato"/>
                <a:cs typeface="Lato"/>
                <a:sym typeface="Lato"/>
              </a:rPr>
              <a:t>Step 4: Choose a number for encryption key (eKey)</a:t>
            </a:r>
            <a:endParaRPr sz="2000">
              <a:solidFill>
                <a:schemeClr val="lt2"/>
              </a:solidFill>
            </a:endParaRPr>
          </a:p>
        </p:txBody>
      </p:sp>
      <p:sp>
        <p:nvSpPr>
          <p:cNvPr id="867" name="Google Shape;867;p84"/>
          <p:cNvSpPr txBox="1"/>
          <p:nvPr/>
        </p:nvSpPr>
        <p:spPr>
          <a:xfrm>
            <a:off x="1417450" y="1840175"/>
            <a:ext cx="6918900" cy="492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2000">
                <a:solidFill>
                  <a:schemeClr val="lt1"/>
                </a:solidFill>
              </a:rPr>
              <a:t>Rules:</a:t>
            </a:r>
            <a:endParaRPr sz="2000">
              <a:solidFill>
                <a:schemeClr val="lt1"/>
              </a:solidFill>
            </a:endParaRPr>
          </a:p>
        </p:txBody>
      </p:sp>
      <p:sp>
        <p:nvSpPr>
          <p:cNvPr id="868" name="Google Shape;868;p84"/>
          <p:cNvSpPr txBox="1"/>
          <p:nvPr/>
        </p:nvSpPr>
        <p:spPr>
          <a:xfrm>
            <a:off x="1417450" y="3528900"/>
            <a:ext cx="6918900" cy="5694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2500">
                <a:solidFill>
                  <a:schemeClr val="lt1"/>
                </a:solidFill>
              </a:rPr>
              <a:t>n = 55		totient = 40</a:t>
            </a:r>
            <a:endParaRPr sz="2500">
              <a:solidFill>
                <a:schemeClr val="lt1"/>
              </a:solidFill>
            </a:endParaRPr>
          </a:p>
        </p:txBody>
      </p:sp>
      <p:sp>
        <p:nvSpPr>
          <p:cNvPr id="869" name="Google Shape;869;p84"/>
          <p:cNvSpPr txBox="1"/>
          <p:nvPr/>
        </p:nvSpPr>
        <p:spPr>
          <a:xfrm>
            <a:off x="1417500" y="2271113"/>
            <a:ext cx="6918900" cy="492600"/>
          </a:xfrm>
          <a:prstGeom prst="rect">
            <a:avLst/>
          </a:prstGeom>
          <a:noFill/>
          <a:ln>
            <a:noFill/>
          </a:ln>
        </p:spPr>
        <p:txBody>
          <a:bodyPr anchorCtr="0" anchor="t" bIns="91425" lIns="91425" spcFirstLastPara="1" rIns="91425" wrap="square" tIns="91425">
            <a:spAutoFit/>
          </a:bodyPr>
          <a:lstStyle/>
          <a:p>
            <a:pPr indent="-355600" lvl="0" marL="457200" rtl="0" algn="l">
              <a:lnSpc>
                <a:spcPct val="115000"/>
              </a:lnSpc>
              <a:spcBef>
                <a:spcPts val="0"/>
              </a:spcBef>
              <a:spcAft>
                <a:spcPts val="0"/>
              </a:spcAft>
              <a:buClr>
                <a:schemeClr val="lt1"/>
              </a:buClr>
              <a:buSzPts val="2000"/>
              <a:buChar char="●"/>
            </a:pPr>
            <a:r>
              <a:rPr lang="en" sz="2000">
                <a:solidFill>
                  <a:schemeClr val="lt1"/>
                </a:solidFill>
              </a:rPr>
              <a:t>Should be 1 &lt; eKey &lt; Φ(n)</a:t>
            </a:r>
            <a:endParaRPr sz="2000">
              <a:solidFill>
                <a:schemeClr val="lt1"/>
              </a:solidFill>
            </a:endParaRPr>
          </a:p>
        </p:txBody>
      </p:sp>
      <p:sp>
        <p:nvSpPr>
          <p:cNvPr id="870" name="Google Shape;870;p84"/>
          <p:cNvSpPr txBox="1"/>
          <p:nvPr/>
        </p:nvSpPr>
        <p:spPr>
          <a:xfrm>
            <a:off x="1417500" y="2763725"/>
            <a:ext cx="6918900" cy="492600"/>
          </a:xfrm>
          <a:prstGeom prst="rect">
            <a:avLst/>
          </a:prstGeom>
          <a:noFill/>
          <a:ln>
            <a:noFill/>
          </a:ln>
        </p:spPr>
        <p:txBody>
          <a:bodyPr anchorCtr="0" anchor="t" bIns="91425" lIns="91425" spcFirstLastPara="1" rIns="91425" wrap="square" tIns="91425">
            <a:spAutoFit/>
          </a:bodyPr>
          <a:lstStyle/>
          <a:p>
            <a:pPr indent="-355600" lvl="0" marL="457200" rtl="0" algn="l">
              <a:lnSpc>
                <a:spcPct val="115000"/>
              </a:lnSpc>
              <a:spcBef>
                <a:spcPts val="0"/>
              </a:spcBef>
              <a:spcAft>
                <a:spcPts val="0"/>
              </a:spcAft>
              <a:buClr>
                <a:schemeClr val="lt1"/>
              </a:buClr>
              <a:buSzPts val="2000"/>
              <a:buChar char="●"/>
            </a:pPr>
            <a:r>
              <a:rPr lang="en" sz="2000">
                <a:solidFill>
                  <a:schemeClr val="lt1"/>
                </a:solidFill>
              </a:rPr>
              <a:t>Should be coprime with n and Φ(n)</a:t>
            </a:r>
            <a:endParaRPr sz="2000">
              <a:solidFill>
                <a:schemeClr val="lt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66"/>
                                        </p:tgtEl>
                                        <p:attrNameLst>
                                          <p:attrName>style.visibility</p:attrName>
                                        </p:attrNameLst>
                                      </p:cBhvr>
                                      <p:to>
                                        <p:strVal val="visible"/>
                                      </p:to>
                                    </p:set>
                                    <p:animEffect filter="fade" transition="in">
                                      <p:cBhvr>
                                        <p:cTn dur="1000"/>
                                        <p:tgtEl>
                                          <p:spTgt spid="86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67"/>
                                        </p:tgtEl>
                                        <p:attrNameLst>
                                          <p:attrName>style.visibility</p:attrName>
                                        </p:attrNameLst>
                                      </p:cBhvr>
                                      <p:to>
                                        <p:strVal val="visible"/>
                                      </p:to>
                                    </p:set>
                                    <p:animEffect filter="fade" transition="in">
                                      <p:cBhvr>
                                        <p:cTn dur="1000"/>
                                        <p:tgtEl>
                                          <p:spTgt spid="86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69"/>
                                        </p:tgtEl>
                                        <p:attrNameLst>
                                          <p:attrName>style.visibility</p:attrName>
                                        </p:attrNameLst>
                                      </p:cBhvr>
                                      <p:to>
                                        <p:strVal val="visible"/>
                                      </p:to>
                                    </p:set>
                                    <p:animEffect filter="fade" transition="in">
                                      <p:cBhvr>
                                        <p:cTn dur="1000"/>
                                        <p:tgtEl>
                                          <p:spTgt spid="86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70"/>
                                        </p:tgtEl>
                                        <p:attrNameLst>
                                          <p:attrName>style.visibility</p:attrName>
                                        </p:attrNameLst>
                                      </p:cBhvr>
                                      <p:to>
                                        <p:strVal val="visible"/>
                                      </p:to>
                                    </p:set>
                                    <p:animEffect filter="fade" transition="in">
                                      <p:cBhvr>
                                        <p:cTn dur="1000"/>
                                        <p:tgtEl>
                                          <p:spTgt spid="87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68"/>
                                        </p:tgtEl>
                                        <p:attrNameLst>
                                          <p:attrName>style.visibility</p:attrName>
                                        </p:attrNameLst>
                                      </p:cBhvr>
                                      <p:to>
                                        <p:strVal val="visible"/>
                                      </p:to>
                                    </p:set>
                                    <p:animEffect filter="fade" transition="in">
                                      <p:cBhvr>
                                        <p:cTn dur="1000"/>
                                        <p:tgtEl>
                                          <p:spTgt spid="86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4" name="Shape 874"/>
        <p:cNvGrpSpPr/>
        <p:nvPr/>
      </p:nvGrpSpPr>
      <p:grpSpPr>
        <a:xfrm>
          <a:off x="0" y="0"/>
          <a:ext cx="0" cy="0"/>
          <a:chOff x="0" y="0"/>
          <a:chExt cx="0" cy="0"/>
        </a:xfrm>
      </p:grpSpPr>
      <p:sp>
        <p:nvSpPr>
          <p:cNvPr id="875" name="Google Shape;875;p8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Simulation - Create Key</a:t>
            </a:r>
            <a:endParaRPr/>
          </a:p>
        </p:txBody>
      </p:sp>
      <p:sp>
        <p:nvSpPr>
          <p:cNvPr id="876" name="Google Shape;876;p85"/>
          <p:cNvSpPr txBox="1"/>
          <p:nvPr/>
        </p:nvSpPr>
        <p:spPr>
          <a:xfrm>
            <a:off x="1297500" y="1307850"/>
            <a:ext cx="7038900" cy="492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2000">
                <a:solidFill>
                  <a:schemeClr val="lt2"/>
                </a:solidFill>
                <a:latin typeface="Lato"/>
                <a:ea typeface="Lato"/>
                <a:cs typeface="Lato"/>
                <a:sym typeface="Lato"/>
              </a:rPr>
              <a:t>Step 4: Choose a number for encryption key</a:t>
            </a:r>
            <a:endParaRPr sz="2000">
              <a:solidFill>
                <a:schemeClr val="lt2"/>
              </a:solidFill>
            </a:endParaRPr>
          </a:p>
        </p:txBody>
      </p:sp>
      <p:sp>
        <p:nvSpPr>
          <p:cNvPr id="877" name="Google Shape;877;p85"/>
          <p:cNvSpPr txBox="1"/>
          <p:nvPr/>
        </p:nvSpPr>
        <p:spPr>
          <a:xfrm>
            <a:off x="1271250" y="2440250"/>
            <a:ext cx="7091400" cy="1200600"/>
          </a:xfrm>
          <a:prstGeom prst="rect">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just">
              <a:lnSpc>
                <a:spcPct val="115000"/>
              </a:lnSpc>
              <a:spcBef>
                <a:spcPts val="0"/>
              </a:spcBef>
              <a:spcAft>
                <a:spcPts val="1200"/>
              </a:spcAft>
              <a:buNone/>
            </a:pPr>
            <a:r>
              <a:rPr lang="en" sz="2000">
                <a:solidFill>
                  <a:schemeClr val="lt1"/>
                </a:solidFill>
              </a:rPr>
              <a:t>2 ,3, 4, 5, 6, 7, 8, 9, 10 , 11, 12, 13, 14, 15, 16, 17, 18, 19, 20, 21, 22, 23, 24, 25, 26, 27, 28, 29, 30, 31, 32, 33, 34, 35, 36, 37, 38, 39</a:t>
            </a:r>
            <a:endParaRPr sz="2000">
              <a:solidFill>
                <a:schemeClr val="lt1"/>
              </a:solidFill>
            </a:endParaRPr>
          </a:p>
        </p:txBody>
      </p:sp>
      <p:sp>
        <p:nvSpPr>
          <p:cNvPr id="878" name="Google Shape;878;p85"/>
          <p:cNvSpPr txBox="1"/>
          <p:nvPr/>
        </p:nvSpPr>
        <p:spPr>
          <a:xfrm>
            <a:off x="3788825" y="1874050"/>
            <a:ext cx="1947300" cy="4926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2000">
                <a:solidFill>
                  <a:schemeClr val="lt1"/>
                </a:solidFill>
              </a:rPr>
              <a:t>1 &lt; eKey &lt; 40</a:t>
            </a:r>
            <a:endParaRPr sz="2500">
              <a:solidFill>
                <a:schemeClr val="lt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78"/>
                                        </p:tgtEl>
                                        <p:attrNameLst>
                                          <p:attrName>style.visibility</p:attrName>
                                        </p:attrNameLst>
                                      </p:cBhvr>
                                      <p:to>
                                        <p:strVal val="visible"/>
                                      </p:to>
                                    </p:set>
                                    <p:animEffect filter="fade" transition="in">
                                      <p:cBhvr>
                                        <p:cTn dur="1000"/>
                                        <p:tgtEl>
                                          <p:spTgt spid="87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77"/>
                                        </p:tgtEl>
                                        <p:attrNameLst>
                                          <p:attrName>style.visibility</p:attrName>
                                        </p:attrNameLst>
                                      </p:cBhvr>
                                      <p:to>
                                        <p:strVal val="visible"/>
                                      </p:to>
                                    </p:set>
                                    <p:animEffect filter="fade" transition="in">
                                      <p:cBhvr>
                                        <p:cTn dur="1000"/>
                                        <p:tgtEl>
                                          <p:spTgt spid="87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2" name="Shape 882"/>
        <p:cNvGrpSpPr/>
        <p:nvPr/>
      </p:nvGrpSpPr>
      <p:grpSpPr>
        <a:xfrm>
          <a:off x="0" y="0"/>
          <a:ext cx="0" cy="0"/>
          <a:chOff x="0" y="0"/>
          <a:chExt cx="0" cy="0"/>
        </a:xfrm>
      </p:grpSpPr>
      <p:sp>
        <p:nvSpPr>
          <p:cNvPr id="883" name="Google Shape;883;p8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Simulation - Create Key</a:t>
            </a:r>
            <a:endParaRPr/>
          </a:p>
        </p:txBody>
      </p:sp>
      <p:sp>
        <p:nvSpPr>
          <p:cNvPr id="884" name="Google Shape;884;p86"/>
          <p:cNvSpPr txBox="1"/>
          <p:nvPr/>
        </p:nvSpPr>
        <p:spPr>
          <a:xfrm>
            <a:off x="1297500" y="1307850"/>
            <a:ext cx="7038900" cy="492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2000">
                <a:solidFill>
                  <a:schemeClr val="lt2"/>
                </a:solidFill>
                <a:latin typeface="Lato"/>
                <a:ea typeface="Lato"/>
                <a:cs typeface="Lato"/>
                <a:sym typeface="Lato"/>
              </a:rPr>
              <a:t>Step 4: Choose a number for encryption key</a:t>
            </a:r>
            <a:endParaRPr sz="2000">
              <a:solidFill>
                <a:schemeClr val="lt2"/>
              </a:solidFill>
            </a:endParaRPr>
          </a:p>
        </p:txBody>
      </p:sp>
      <p:sp>
        <p:nvSpPr>
          <p:cNvPr id="885" name="Google Shape;885;p86"/>
          <p:cNvSpPr txBox="1"/>
          <p:nvPr/>
        </p:nvSpPr>
        <p:spPr>
          <a:xfrm>
            <a:off x="1271250" y="3858350"/>
            <a:ext cx="7091400" cy="492600"/>
          </a:xfrm>
          <a:prstGeom prst="rect">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2000">
                <a:solidFill>
                  <a:schemeClr val="lt1"/>
                </a:solidFill>
              </a:rPr>
              <a:t>3, 7, 9, 13, 17, 19, 23, 29, 31, 37</a:t>
            </a:r>
            <a:endParaRPr sz="2000">
              <a:solidFill>
                <a:schemeClr val="lt1"/>
              </a:solidFill>
            </a:endParaRPr>
          </a:p>
        </p:txBody>
      </p:sp>
      <p:sp>
        <p:nvSpPr>
          <p:cNvPr id="886" name="Google Shape;886;p86"/>
          <p:cNvSpPr txBox="1"/>
          <p:nvPr/>
        </p:nvSpPr>
        <p:spPr>
          <a:xfrm>
            <a:off x="3278850" y="3292150"/>
            <a:ext cx="3076200" cy="4926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2000">
                <a:solidFill>
                  <a:schemeClr val="lt1"/>
                </a:solidFill>
              </a:rPr>
              <a:t>Coprime with 40</a:t>
            </a:r>
            <a:endParaRPr sz="2500">
              <a:solidFill>
                <a:schemeClr val="lt1"/>
              </a:solidFill>
            </a:endParaRPr>
          </a:p>
        </p:txBody>
      </p:sp>
      <p:sp>
        <p:nvSpPr>
          <p:cNvPr id="887" name="Google Shape;887;p86"/>
          <p:cNvSpPr txBox="1"/>
          <p:nvPr/>
        </p:nvSpPr>
        <p:spPr>
          <a:xfrm>
            <a:off x="1357500" y="4424525"/>
            <a:ext cx="6918900" cy="5694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2500">
                <a:solidFill>
                  <a:schemeClr val="lt1"/>
                </a:solidFill>
              </a:rPr>
              <a:t>eKey = 7</a:t>
            </a:r>
            <a:endParaRPr sz="2500">
              <a:solidFill>
                <a:schemeClr val="lt1"/>
              </a:solidFill>
            </a:endParaRPr>
          </a:p>
        </p:txBody>
      </p:sp>
      <p:sp>
        <p:nvSpPr>
          <p:cNvPr id="888" name="Google Shape;888;p86"/>
          <p:cNvSpPr txBox="1"/>
          <p:nvPr/>
        </p:nvSpPr>
        <p:spPr>
          <a:xfrm>
            <a:off x="1271250" y="2619888"/>
            <a:ext cx="7091400" cy="492600"/>
          </a:xfrm>
          <a:prstGeom prst="rect">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2000">
                <a:solidFill>
                  <a:schemeClr val="lt1"/>
                </a:solidFill>
              </a:rPr>
              <a:t>1, 2, 4, 5, 8, 10, 11, 20, 40</a:t>
            </a:r>
            <a:endParaRPr sz="2000">
              <a:solidFill>
                <a:schemeClr val="lt1"/>
              </a:solidFill>
            </a:endParaRPr>
          </a:p>
        </p:txBody>
      </p:sp>
      <p:sp>
        <p:nvSpPr>
          <p:cNvPr id="889" name="Google Shape;889;p86"/>
          <p:cNvSpPr txBox="1"/>
          <p:nvPr/>
        </p:nvSpPr>
        <p:spPr>
          <a:xfrm>
            <a:off x="3278850" y="2053688"/>
            <a:ext cx="3076200" cy="4926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2000">
                <a:solidFill>
                  <a:schemeClr val="lt1"/>
                </a:solidFill>
              </a:rPr>
              <a:t>Factors of 40 and 55</a:t>
            </a:r>
            <a:endParaRPr sz="2500">
              <a:solidFill>
                <a:schemeClr val="lt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89"/>
                                        </p:tgtEl>
                                        <p:attrNameLst>
                                          <p:attrName>style.visibility</p:attrName>
                                        </p:attrNameLst>
                                      </p:cBhvr>
                                      <p:to>
                                        <p:strVal val="visible"/>
                                      </p:to>
                                    </p:set>
                                    <p:animEffect filter="fade" transition="in">
                                      <p:cBhvr>
                                        <p:cTn dur="1000"/>
                                        <p:tgtEl>
                                          <p:spTgt spid="88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88"/>
                                        </p:tgtEl>
                                        <p:attrNameLst>
                                          <p:attrName>style.visibility</p:attrName>
                                        </p:attrNameLst>
                                      </p:cBhvr>
                                      <p:to>
                                        <p:strVal val="visible"/>
                                      </p:to>
                                    </p:set>
                                    <p:animEffect filter="fade" transition="in">
                                      <p:cBhvr>
                                        <p:cTn dur="1000"/>
                                        <p:tgtEl>
                                          <p:spTgt spid="88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86"/>
                                        </p:tgtEl>
                                        <p:attrNameLst>
                                          <p:attrName>style.visibility</p:attrName>
                                        </p:attrNameLst>
                                      </p:cBhvr>
                                      <p:to>
                                        <p:strVal val="visible"/>
                                      </p:to>
                                    </p:set>
                                    <p:animEffect filter="fade" transition="in">
                                      <p:cBhvr>
                                        <p:cTn dur="1000"/>
                                        <p:tgtEl>
                                          <p:spTgt spid="88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85"/>
                                        </p:tgtEl>
                                        <p:attrNameLst>
                                          <p:attrName>style.visibility</p:attrName>
                                        </p:attrNameLst>
                                      </p:cBhvr>
                                      <p:to>
                                        <p:strVal val="visible"/>
                                      </p:to>
                                    </p:set>
                                    <p:animEffect filter="fade" transition="in">
                                      <p:cBhvr>
                                        <p:cTn dur="1000"/>
                                        <p:tgtEl>
                                          <p:spTgt spid="88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87"/>
                                        </p:tgtEl>
                                        <p:attrNameLst>
                                          <p:attrName>style.visibility</p:attrName>
                                        </p:attrNameLst>
                                      </p:cBhvr>
                                      <p:to>
                                        <p:strVal val="visible"/>
                                      </p:to>
                                    </p:set>
                                    <p:animEffect filter="fade" transition="in">
                                      <p:cBhvr>
                                        <p:cTn dur="1000"/>
                                        <p:tgtEl>
                                          <p:spTgt spid="88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3" name="Shape 893"/>
        <p:cNvGrpSpPr/>
        <p:nvPr/>
      </p:nvGrpSpPr>
      <p:grpSpPr>
        <a:xfrm>
          <a:off x="0" y="0"/>
          <a:ext cx="0" cy="0"/>
          <a:chOff x="0" y="0"/>
          <a:chExt cx="0" cy="0"/>
        </a:xfrm>
      </p:grpSpPr>
      <p:sp>
        <p:nvSpPr>
          <p:cNvPr id="894" name="Google Shape;894;p87"/>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Simulation - Create Key</a:t>
            </a:r>
            <a:endParaRPr/>
          </a:p>
        </p:txBody>
      </p:sp>
      <p:sp>
        <p:nvSpPr>
          <p:cNvPr id="895" name="Google Shape;895;p87"/>
          <p:cNvSpPr txBox="1"/>
          <p:nvPr/>
        </p:nvSpPr>
        <p:spPr>
          <a:xfrm>
            <a:off x="1297500" y="1307850"/>
            <a:ext cx="7038900" cy="492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2000">
                <a:solidFill>
                  <a:schemeClr val="lt2"/>
                </a:solidFill>
                <a:latin typeface="Lato"/>
                <a:ea typeface="Lato"/>
                <a:cs typeface="Lato"/>
                <a:sym typeface="Lato"/>
              </a:rPr>
              <a:t>Step 5: Choose a number for decryption key (version 1)</a:t>
            </a:r>
            <a:endParaRPr sz="2000">
              <a:solidFill>
                <a:schemeClr val="lt2"/>
              </a:solidFill>
            </a:endParaRPr>
          </a:p>
        </p:txBody>
      </p:sp>
      <p:sp>
        <p:nvSpPr>
          <p:cNvPr id="896" name="Google Shape;896;p87"/>
          <p:cNvSpPr txBox="1"/>
          <p:nvPr/>
        </p:nvSpPr>
        <p:spPr>
          <a:xfrm>
            <a:off x="1357500" y="2002350"/>
            <a:ext cx="6918900" cy="5694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2500">
                <a:solidFill>
                  <a:schemeClr val="lt1"/>
                </a:solidFill>
              </a:rPr>
              <a:t>dKey(eKey) </a:t>
            </a:r>
            <a:r>
              <a:rPr lang="en" sz="2500">
                <a:solidFill>
                  <a:schemeClr val="lt1"/>
                </a:solidFill>
              </a:rPr>
              <a:t>= 1 mod (Φ(n))</a:t>
            </a:r>
            <a:endParaRPr sz="2500">
              <a:solidFill>
                <a:schemeClr val="lt1"/>
              </a:solidFill>
            </a:endParaRPr>
          </a:p>
        </p:txBody>
      </p:sp>
      <p:sp>
        <p:nvSpPr>
          <p:cNvPr id="897" name="Google Shape;897;p87"/>
          <p:cNvSpPr txBox="1"/>
          <p:nvPr/>
        </p:nvSpPr>
        <p:spPr>
          <a:xfrm>
            <a:off x="1357500" y="2648675"/>
            <a:ext cx="6918900" cy="5694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2500">
                <a:solidFill>
                  <a:schemeClr val="lt1"/>
                </a:solidFill>
              </a:rPr>
              <a:t> </a:t>
            </a:r>
            <a:r>
              <a:rPr lang="en" sz="2500">
                <a:solidFill>
                  <a:schemeClr val="lt1"/>
                </a:solidFill>
              </a:rPr>
              <a:t>dKey(7) = 1 mod 40</a:t>
            </a:r>
            <a:endParaRPr sz="2500">
              <a:solidFill>
                <a:schemeClr val="lt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95"/>
                                        </p:tgtEl>
                                        <p:attrNameLst>
                                          <p:attrName>style.visibility</p:attrName>
                                        </p:attrNameLst>
                                      </p:cBhvr>
                                      <p:to>
                                        <p:strVal val="visible"/>
                                      </p:to>
                                    </p:set>
                                    <p:animEffect filter="fade" transition="in">
                                      <p:cBhvr>
                                        <p:cTn dur="1000"/>
                                        <p:tgtEl>
                                          <p:spTgt spid="89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96"/>
                                        </p:tgtEl>
                                        <p:attrNameLst>
                                          <p:attrName>style.visibility</p:attrName>
                                        </p:attrNameLst>
                                      </p:cBhvr>
                                      <p:to>
                                        <p:strVal val="visible"/>
                                      </p:to>
                                    </p:set>
                                    <p:animEffect filter="fade" transition="in">
                                      <p:cBhvr>
                                        <p:cTn dur="1000"/>
                                        <p:tgtEl>
                                          <p:spTgt spid="89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97"/>
                                        </p:tgtEl>
                                        <p:attrNameLst>
                                          <p:attrName>style.visibility</p:attrName>
                                        </p:attrNameLst>
                                      </p:cBhvr>
                                      <p:to>
                                        <p:strVal val="visible"/>
                                      </p:to>
                                    </p:set>
                                    <p:animEffect filter="fade" transition="in">
                                      <p:cBhvr>
                                        <p:cTn dur="1000"/>
                                        <p:tgtEl>
                                          <p:spTgt spid="89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1" name="Shape 901"/>
        <p:cNvGrpSpPr/>
        <p:nvPr/>
      </p:nvGrpSpPr>
      <p:grpSpPr>
        <a:xfrm>
          <a:off x="0" y="0"/>
          <a:ext cx="0" cy="0"/>
          <a:chOff x="0" y="0"/>
          <a:chExt cx="0" cy="0"/>
        </a:xfrm>
      </p:grpSpPr>
      <p:sp>
        <p:nvSpPr>
          <p:cNvPr id="902" name="Google Shape;902;p88"/>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Simulation - Create Key</a:t>
            </a:r>
            <a:endParaRPr/>
          </a:p>
        </p:txBody>
      </p:sp>
      <p:sp>
        <p:nvSpPr>
          <p:cNvPr id="903" name="Google Shape;903;p88"/>
          <p:cNvSpPr txBox="1"/>
          <p:nvPr/>
        </p:nvSpPr>
        <p:spPr>
          <a:xfrm>
            <a:off x="1297500" y="1307850"/>
            <a:ext cx="7038900" cy="492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2000">
                <a:solidFill>
                  <a:schemeClr val="lt2"/>
                </a:solidFill>
                <a:latin typeface="Lato"/>
                <a:ea typeface="Lato"/>
                <a:cs typeface="Lato"/>
                <a:sym typeface="Lato"/>
              </a:rPr>
              <a:t>Step 5: Choose a number for decryption key (version 1)</a:t>
            </a:r>
            <a:endParaRPr sz="2000">
              <a:solidFill>
                <a:schemeClr val="lt2"/>
              </a:solidFill>
            </a:endParaRPr>
          </a:p>
        </p:txBody>
      </p:sp>
      <p:sp>
        <p:nvSpPr>
          <p:cNvPr id="904" name="Google Shape;904;p88"/>
          <p:cNvSpPr txBox="1"/>
          <p:nvPr/>
        </p:nvSpPr>
        <p:spPr>
          <a:xfrm>
            <a:off x="1357500" y="2002350"/>
            <a:ext cx="6918900" cy="5694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2500">
                <a:solidFill>
                  <a:schemeClr val="lt1"/>
                </a:solidFill>
              </a:rPr>
              <a:t>dKey(eKey) = 1 mod (Φ(n))</a:t>
            </a:r>
            <a:endParaRPr sz="2500">
              <a:solidFill>
                <a:schemeClr val="lt1"/>
              </a:solidFill>
            </a:endParaRPr>
          </a:p>
        </p:txBody>
      </p:sp>
      <p:sp>
        <p:nvSpPr>
          <p:cNvPr id="905" name="Google Shape;905;p88"/>
          <p:cNvSpPr txBox="1"/>
          <p:nvPr/>
        </p:nvSpPr>
        <p:spPr>
          <a:xfrm>
            <a:off x="1357500" y="2648675"/>
            <a:ext cx="6918900" cy="5694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2500">
                <a:solidFill>
                  <a:schemeClr val="lt1"/>
                </a:solidFill>
              </a:rPr>
              <a:t> dKey(7) = 1 mod 40</a:t>
            </a:r>
            <a:endParaRPr sz="2500">
              <a:solidFill>
                <a:schemeClr val="lt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03"/>
                                        </p:tgtEl>
                                        <p:attrNameLst>
                                          <p:attrName>style.visibility</p:attrName>
                                        </p:attrNameLst>
                                      </p:cBhvr>
                                      <p:to>
                                        <p:strVal val="visible"/>
                                      </p:to>
                                    </p:set>
                                    <p:animEffect filter="fade" transition="in">
                                      <p:cBhvr>
                                        <p:cTn dur="1000"/>
                                        <p:tgtEl>
                                          <p:spTgt spid="90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04"/>
                                        </p:tgtEl>
                                        <p:attrNameLst>
                                          <p:attrName>style.visibility</p:attrName>
                                        </p:attrNameLst>
                                      </p:cBhvr>
                                      <p:to>
                                        <p:strVal val="visible"/>
                                      </p:to>
                                    </p:set>
                                    <p:animEffect filter="fade" transition="in">
                                      <p:cBhvr>
                                        <p:cTn dur="1000"/>
                                        <p:tgtEl>
                                          <p:spTgt spid="90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05"/>
                                        </p:tgtEl>
                                        <p:attrNameLst>
                                          <p:attrName>style.visibility</p:attrName>
                                        </p:attrNameLst>
                                      </p:cBhvr>
                                      <p:to>
                                        <p:strVal val="visible"/>
                                      </p:to>
                                    </p:set>
                                    <p:animEffect filter="fade" transition="in">
                                      <p:cBhvr>
                                        <p:cTn dur="1000"/>
                                        <p:tgtEl>
                                          <p:spTgt spid="90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9" name="Shape 909"/>
        <p:cNvGrpSpPr/>
        <p:nvPr/>
      </p:nvGrpSpPr>
      <p:grpSpPr>
        <a:xfrm>
          <a:off x="0" y="0"/>
          <a:ext cx="0" cy="0"/>
          <a:chOff x="0" y="0"/>
          <a:chExt cx="0" cy="0"/>
        </a:xfrm>
      </p:grpSpPr>
      <p:sp>
        <p:nvSpPr>
          <p:cNvPr id="910" name="Google Shape;910;p89"/>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Simulation - Create Key</a:t>
            </a:r>
            <a:endParaRPr/>
          </a:p>
        </p:txBody>
      </p:sp>
      <p:sp>
        <p:nvSpPr>
          <p:cNvPr id="911" name="Google Shape;911;p89"/>
          <p:cNvSpPr txBox="1"/>
          <p:nvPr/>
        </p:nvSpPr>
        <p:spPr>
          <a:xfrm>
            <a:off x="1297500" y="1307850"/>
            <a:ext cx="7038900" cy="492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2000">
                <a:solidFill>
                  <a:schemeClr val="lt2"/>
                </a:solidFill>
                <a:latin typeface="Lato"/>
                <a:ea typeface="Lato"/>
                <a:cs typeface="Lato"/>
                <a:sym typeface="Lato"/>
              </a:rPr>
              <a:t>Step 5: Choose a number for decryption key (version 1)</a:t>
            </a:r>
            <a:endParaRPr sz="2000">
              <a:solidFill>
                <a:schemeClr val="lt2"/>
              </a:solidFill>
            </a:endParaRPr>
          </a:p>
        </p:txBody>
      </p:sp>
      <p:sp>
        <p:nvSpPr>
          <p:cNvPr id="912" name="Google Shape;912;p89"/>
          <p:cNvSpPr txBox="1"/>
          <p:nvPr/>
        </p:nvSpPr>
        <p:spPr>
          <a:xfrm>
            <a:off x="1357500" y="2002350"/>
            <a:ext cx="6918900" cy="5694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2500">
                <a:solidFill>
                  <a:schemeClr val="lt1"/>
                </a:solidFill>
              </a:rPr>
              <a:t>dKey(eKey) = 1 mod (Φ(n))</a:t>
            </a:r>
            <a:endParaRPr sz="2500">
              <a:solidFill>
                <a:schemeClr val="lt1"/>
              </a:solidFill>
            </a:endParaRPr>
          </a:p>
        </p:txBody>
      </p:sp>
      <p:sp>
        <p:nvSpPr>
          <p:cNvPr id="913" name="Google Shape;913;p89"/>
          <p:cNvSpPr txBox="1"/>
          <p:nvPr/>
        </p:nvSpPr>
        <p:spPr>
          <a:xfrm>
            <a:off x="1357500" y="2648675"/>
            <a:ext cx="6918900" cy="5694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2500">
                <a:solidFill>
                  <a:schemeClr val="lt1"/>
                </a:solidFill>
              </a:rPr>
              <a:t> dKey(7) = 1 mod 40</a:t>
            </a:r>
            <a:endParaRPr sz="2500">
              <a:solidFill>
                <a:schemeClr val="lt1"/>
              </a:solidFill>
            </a:endParaRPr>
          </a:p>
        </p:txBody>
      </p:sp>
      <p:sp>
        <p:nvSpPr>
          <p:cNvPr id="914" name="Google Shape;914;p89"/>
          <p:cNvSpPr txBox="1"/>
          <p:nvPr/>
        </p:nvSpPr>
        <p:spPr>
          <a:xfrm>
            <a:off x="1357500" y="3218075"/>
            <a:ext cx="6918900" cy="5694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2500">
                <a:solidFill>
                  <a:schemeClr val="lt1"/>
                </a:solidFill>
              </a:rPr>
              <a:t>Euclidean Algorithm</a:t>
            </a:r>
            <a:endParaRPr sz="2500">
              <a:solidFill>
                <a:schemeClr val="lt1"/>
              </a:solidFill>
            </a:endParaRPr>
          </a:p>
        </p:txBody>
      </p:sp>
      <p:sp>
        <p:nvSpPr>
          <p:cNvPr id="915" name="Google Shape;915;p89"/>
          <p:cNvSpPr txBox="1"/>
          <p:nvPr/>
        </p:nvSpPr>
        <p:spPr>
          <a:xfrm>
            <a:off x="1357500" y="3787475"/>
            <a:ext cx="6918900" cy="5694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2500">
                <a:solidFill>
                  <a:schemeClr val="lt1"/>
                </a:solidFill>
              </a:rPr>
              <a:t>40 = </a:t>
            </a:r>
            <a:endParaRPr sz="2500">
              <a:solidFill>
                <a:schemeClr val="lt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11"/>
                                        </p:tgtEl>
                                        <p:attrNameLst>
                                          <p:attrName>style.visibility</p:attrName>
                                        </p:attrNameLst>
                                      </p:cBhvr>
                                      <p:to>
                                        <p:strVal val="visible"/>
                                      </p:to>
                                    </p:set>
                                    <p:animEffect filter="fade" transition="in">
                                      <p:cBhvr>
                                        <p:cTn dur="1000"/>
                                        <p:tgtEl>
                                          <p:spTgt spid="91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12"/>
                                        </p:tgtEl>
                                        <p:attrNameLst>
                                          <p:attrName>style.visibility</p:attrName>
                                        </p:attrNameLst>
                                      </p:cBhvr>
                                      <p:to>
                                        <p:strVal val="visible"/>
                                      </p:to>
                                    </p:set>
                                    <p:animEffect filter="fade" transition="in">
                                      <p:cBhvr>
                                        <p:cTn dur="1000"/>
                                        <p:tgtEl>
                                          <p:spTgt spid="91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13"/>
                                        </p:tgtEl>
                                        <p:attrNameLst>
                                          <p:attrName>style.visibility</p:attrName>
                                        </p:attrNameLst>
                                      </p:cBhvr>
                                      <p:to>
                                        <p:strVal val="visible"/>
                                      </p:to>
                                    </p:set>
                                    <p:animEffect filter="fade" transition="in">
                                      <p:cBhvr>
                                        <p:cTn dur="1000"/>
                                        <p:tgtEl>
                                          <p:spTgt spid="91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14"/>
                                        </p:tgtEl>
                                        <p:attrNameLst>
                                          <p:attrName>style.visibility</p:attrName>
                                        </p:attrNameLst>
                                      </p:cBhvr>
                                      <p:to>
                                        <p:strVal val="visible"/>
                                      </p:to>
                                    </p:set>
                                    <p:animEffect filter="fade" transition="in">
                                      <p:cBhvr>
                                        <p:cTn dur="1000"/>
                                        <p:tgtEl>
                                          <p:spTgt spid="91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9" name="Shape 919"/>
        <p:cNvGrpSpPr/>
        <p:nvPr/>
      </p:nvGrpSpPr>
      <p:grpSpPr>
        <a:xfrm>
          <a:off x="0" y="0"/>
          <a:ext cx="0" cy="0"/>
          <a:chOff x="0" y="0"/>
          <a:chExt cx="0" cy="0"/>
        </a:xfrm>
      </p:grpSpPr>
      <p:sp>
        <p:nvSpPr>
          <p:cNvPr id="920" name="Google Shape;920;p90"/>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Simulation - Create Key</a:t>
            </a:r>
            <a:endParaRPr/>
          </a:p>
        </p:txBody>
      </p:sp>
      <p:sp>
        <p:nvSpPr>
          <p:cNvPr id="921" name="Google Shape;921;p90"/>
          <p:cNvSpPr txBox="1"/>
          <p:nvPr/>
        </p:nvSpPr>
        <p:spPr>
          <a:xfrm>
            <a:off x="1297500" y="1307850"/>
            <a:ext cx="7038900" cy="492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2000">
                <a:solidFill>
                  <a:schemeClr val="lt2"/>
                </a:solidFill>
                <a:latin typeface="Lato"/>
                <a:ea typeface="Lato"/>
                <a:cs typeface="Lato"/>
                <a:sym typeface="Lato"/>
              </a:rPr>
              <a:t>Step 5: Choose a number for decryption key (version 1)</a:t>
            </a:r>
            <a:endParaRPr sz="2000">
              <a:solidFill>
                <a:schemeClr val="lt2"/>
              </a:solidFill>
            </a:endParaRPr>
          </a:p>
        </p:txBody>
      </p:sp>
      <p:sp>
        <p:nvSpPr>
          <p:cNvPr id="922" name="Google Shape;922;p90"/>
          <p:cNvSpPr txBox="1"/>
          <p:nvPr/>
        </p:nvSpPr>
        <p:spPr>
          <a:xfrm>
            <a:off x="1357500" y="2002350"/>
            <a:ext cx="6918900" cy="5694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2500">
                <a:solidFill>
                  <a:schemeClr val="lt1"/>
                </a:solidFill>
              </a:rPr>
              <a:t>dKey(eKey) = 1 mod (Φ(n))</a:t>
            </a:r>
            <a:endParaRPr sz="2500">
              <a:solidFill>
                <a:schemeClr val="lt1"/>
              </a:solidFill>
            </a:endParaRPr>
          </a:p>
        </p:txBody>
      </p:sp>
      <p:sp>
        <p:nvSpPr>
          <p:cNvPr id="923" name="Google Shape;923;p90"/>
          <p:cNvSpPr txBox="1"/>
          <p:nvPr/>
        </p:nvSpPr>
        <p:spPr>
          <a:xfrm>
            <a:off x="1357500" y="2648675"/>
            <a:ext cx="6918900" cy="5694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2500">
                <a:solidFill>
                  <a:schemeClr val="lt1"/>
                </a:solidFill>
              </a:rPr>
              <a:t> dKey(</a:t>
            </a:r>
            <a:r>
              <a:rPr lang="en" sz="2500">
                <a:solidFill>
                  <a:schemeClr val="accent6"/>
                </a:solidFill>
              </a:rPr>
              <a:t>7</a:t>
            </a:r>
            <a:r>
              <a:rPr lang="en" sz="2500">
                <a:solidFill>
                  <a:schemeClr val="lt1"/>
                </a:solidFill>
              </a:rPr>
              <a:t>) = 1 mod 40</a:t>
            </a:r>
            <a:endParaRPr sz="2500">
              <a:solidFill>
                <a:schemeClr val="lt1"/>
              </a:solidFill>
            </a:endParaRPr>
          </a:p>
        </p:txBody>
      </p:sp>
      <p:sp>
        <p:nvSpPr>
          <p:cNvPr id="924" name="Google Shape;924;p90"/>
          <p:cNvSpPr txBox="1"/>
          <p:nvPr/>
        </p:nvSpPr>
        <p:spPr>
          <a:xfrm>
            <a:off x="1357500" y="3218075"/>
            <a:ext cx="6918900" cy="5694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2500">
                <a:solidFill>
                  <a:schemeClr val="lt1"/>
                </a:solidFill>
              </a:rPr>
              <a:t>Euclidean Algorithm</a:t>
            </a:r>
            <a:endParaRPr sz="2500">
              <a:solidFill>
                <a:schemeClr val="lt1"/>
              </a:solidFill>
            </a:endParaRPr>
          </a:p>
        </p:txBody>
      </p:sp>
      <p:sp>
        <p:nvSpPr>
          <p:cNvPr id="925" name="Google Shape;925;p90"/>
          <p:cNvSpPr txBox="1"/>
          <p:nvPr/>
        </p:nvSpPr>
        <p:spPr>
          <a:xfrm>
            <a:off x="1357500" y="3787475"/>
            <a:ext cx="6918900" cy="5694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2500">
                <a:solidFill>
                  <a:schemeClr val="lt1"/>
                </a:solidFill>
              </a:rPr>
              <a:t>40 = (</a:t>
            </a:r>
            <a:r>
              <a:rPr lang="en" sz="2500">
                <a:solidFill>
                  <a:schemeClr val="accent6"/>
                </a:solidFill>
              </a:rPr>
              <a:t>7</a:t>
            </a:r>
            <a:r>
              <a:rPr lang="en" sz="2500">
                <a:solidFill>
                  <a:schemeClr val="lt1"/>
                </a:solidFill>
              </a:rPr>
              <a:t>)</a:t>
            </a:r>
            <a:endParaRPr sz="2500">
              <a:solidFill>
                <a:schemeClr val="lt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21"/>
                                        </p:tgtEl>
                                        <p:attrNameLst>
                                          <p:attrName>style.visibility</p:attrName>
                                        </p:attrNameLst>
                                      </p:cBhvr>
                                      <p:to>
                                        <p:strVal val="visible"/>
                                      </p:to>
                                    </p:set>
                                    <p:animEffect filter="fade" transition="in">
                                      <p:cBhvr>
                                        <p:cTn dur="1000"/>
                                        <p:tgtEl>
                                          <p:spTgt spid="92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22"/>
                                        </p:tgtEl>
                                        <p:attrNameLst>
                                          <p:attrName>style.visibility</p:attrName>
                                        </p:attrNameLst>
                                      </p:cBhvr>
                                      <p:to>
                                        <p:strVal val="visible"/>
                                      </p:to>
                                    </p:set>
                                    <p:animEffect filter="fade" transition="in">
                                      <p:cBhvr>
                                        <p:cTn dur="1000"/>
                                        <p:tgtEl>
                                          <p:spTgt spid="92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23"/>
                                        </p:tgtEl>
                                        <p:attrNameLst>
                                          <p:attrName>style.visibility</p:attrName>
                                        </p:attrNameLst>
                                      </p:cBhvr>
                                      <p:to>
                                        <p:strVal val="visible"/>
                                      </p:to>
                                    </p:set>
                                    <p:animEffect filter="fade" transition="in">
                                      <p:cBhvr>
                                        <p:cTn dur="1000"/>
                                        <p:tgtEl>
                                          <p:spTgt spid="92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24"/>
                                        </p:tgtEl>
                                        <p:attrNameLst>
                                          <p:attrName>style.visibility</p:attrName>
                                        </p:attrNameLst>
                                      </p:cBhvr>
                                      <p:to>
                                        <p:strVal val="visible"/>
                                      </p:to>
                                    </p:set>
                                    <p:animEffect filter="fade" transition="in">
                                      <p:cBhvr>
                                        <p:cTn dur="1000"/>
                                        <p:tgtEl>
                                          <p:spTgt spid="92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9" name="Shape 929"/>
        <p:cNvGrpSpPr/>
        <p:nvPr/>
      </p:nvGrpSpPr>
      <p:grpSpPr>
        <a:xfrm>
          <a:off x="0" y="0"/>
          <a:ext cx="0" cy="0"/>
          <a:chOff x="0" y="0"/>
          <a:chExt cx="0" cy="0"/>
        </a:xfrm>
      </p:grpSpPr>
      <p:sp>
        <p:nvSpPr>
          <p:cNvPr id="930" name="Google Shape;930;p91"/>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Simulation - Create Key</a:t>
            </a:r>
            <a:endParaRPr/>
          </a:p>
        </p:txBody>
      </p:sp>
      <p:sp>
        <p:nvSpPr>
          <p:cNvPr id="931" name="Google Shape;931;p91"/>
          <p:cNvSpPr txBox="1"/>
          <p:nvPr/>
        </p:nvSpPr>
        <p:spPr>
          <a:xfrm>
            <a:off x="1297500" y="1307850"/>
            <a:ext cx="7038900" cy="492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2000">
                <a:solidFill>
                  <a:schemeClr val="lt2"/>
                </a:solidFill>
                <a:latin typeface="Lato"/>
                <a:ea typeface="Lato"/>
                <a:cs typeface="Lato"/>
                <a:sym typeface="Lato"/>
              </a:rPr>
              <a:t>Step 5: Choose a number for decryption key (version 1)</a:t>
            </a:r>
            <a:endParaRPr sz="2000">
              <a:solidFill>
                <a:schemeClr val="lt2"/>
              </a:solidFill>
            </a:endParaRPr>
          </a:p>
        </p:txBody>
      </p:sp>
      <p:sp>
        <p:nvSpPr>
          <p:cNvPr id="932" name="Google Shape;932;p91"/>
          <p:cNvSpPr txBox="1"/>
          <p:nvPr/>
        </p:nvSpPr>
        <p:spPr>
          <a:xfrm>
            <a:off x="1357500" y="2002350"/>
            <a:ext cx="6918900" cy="5694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2500">
                <a:solidFill>
                  <a:schemeClr val="lt1"/>
                </a:solidFill>
              </a:rPr>
              <a:t>dKey(eKey) = 1 mod (Φ(n))</a:t>
            </a:r>
            <a:endParaRPr sz="2500">
              <a:solidFill>
                <a:schemeClr val="lt1"/>
              </a:solidFill>
            </a:endParaRPr>
          </a:p>
        </p:txBody>
      </p:sp>
      <p:sp>
        <p:nvSpPr>
          <p:cNvPr id="933" name="Google Shape;933;p91"/>
          <p:cNvSpPr txBox="1"/>
          <p:nvPr/>
        </p:nvSpPr>
        <p:spPr>
          <a:xfrm>
            <a:off x="1357500" y="2648675"/>
            <a:ext cx="6918900" cy="5694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2500">
                <a:solidFill>
                  <a:schemeClr val="lt1"/>
                </a:solidFill>
              </a:rPr>
              <a:t> dKey(7) = 1 mod 40</a:t>
            </a:r>
            <a:endParaRPr sz="2500">
              <a:solidFill>
                <a:schemeClr val="lt1"/>
              </a:solidFill>
            </a:endParaRPr>
          </a:p>
        </p:txBody>
      </p:sp>
      <p:sp>
        <p:nvSpPr>
          <p:cNvPr id="934" name="Google Shape;934;p91"/>
          <p:cNvSpPr txBox="1"/>
          <p:nvPr/>
        </p:nvSpPr>
        <p:spPr>
          <a:xfrm>
            <a:off x="1357500" y="3218075"/>
            <a:ext cx="6918900" cy="5694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2500">
                <a:solidFill>
                  <a:schemeClr val="lt1"/>
                </a:solidFill>
              </a:rPr>
              <a:t>Euclidean Algorithm</a:t>
            </a:r>
            <a:endParaRPr sz="2500">
              <a:solidFill>
                <a:schemeClr val="lt1"/>
              </a:solidFill>
            </a:endParaRPr>
          </a:p>
        </p:txBody>
      </p:sp>
      <p:sp>
        <p:nvSpPr>
          <p:cNvPr id="935" name="Google Shape;935;p91"/>
          <p:cNvSpPr txBox="1"/>
          <p:nvPr/>
        </p:nvSpPr>
        <p:spPr>
          <a:xfrm>
            <a:off x="1357500" y="3787475"/>
            <a:ext cx="6918900" cy="5694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2500">
                <a:solidFill>
                  <a:schemeClr val="lt1"/>
                </a:solidFill>
              </a:rPr>
              <a:t>40 = (7)</a:t>
            </a:r>
            <a:r>
              <a:rPr lang="en" sz="2500">
                <a:solidFill>
                  <a:schemeClr val="accent6"/>
                </a:solidFill>
              </a:rPr>
              <a:t>5</a:t>
            </a:r>
            <a:endParaRPr sz="2500">
              <a:solidFill>
                <a:schemeClr val="accent6"/>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31"/>
                                        </p:tgtEl>
                                        <p:attrNameLst>
                                          <p:attrName>style.visibility</p:attrName>
                                        </p:attrNameLst>
                                      </p:cBhvr>
                                      <p:to>
                                        <p:strVal val="visible"/>
                                      </p:to>
                                    </p:set>
                                    <p:animEffect filter="fade" transition="in">
                                      <p:cBhvr>
                                        <p:cTn dur="1000"/>
                                        <p:tgtEl>
                                          <p:spTgt spid="93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32"/>
                                        </p:tgtEl>
                                        <p:attrNameLst>
                                          <p:attrName>style.visibility</p:attrName>
                                        </p:attrNameLst>
                                      </p:cBhvr>
                                      <p:to>
                                        <p:strVal val="visible"/>
                                      </p:to>
                                    </p:set>
                                    <p:animEffect filter="fade" transition="in">
                                      <p:cBhvr>
                                        <p:cTn dur="1000"/>
                                        <p:tgtEl>
                                          <p:spTgt spid="93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33"/>
                                        </p:tgtEl>
                                        <p:attrNameLst>
                                          <p:attrName>style.visibility</p:attrName>
                                        </p:attrNameLst>
                                      </p:cBhvr>
                                      <p:to>
                                        <p:strVal val="visible"/>
                                      </p:to>
                                    </p:set>
                                    <p:animEffect filter="fade" transition="in">
                                      <p:cBhvr>
                                        <p:cTn dur="1000"/>
                                        <p:tgtEl>
                                          <p:spTgt spid="93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34"/>
                                        </p:tgtEl>
                                        <p:attrNameLst>
                                          <p:attrName>style.visibility</p:attrName>
                                        </p:attrNameLst>
                                      </p:cBhvr>
                                      <p:to>
                                        <p:strVal val="visible"/>
                                      </p:to>
                                    </p:set>
                                    <p:animEffect filter="fade" transition="in">
                                      <p:cBhvr>
                                        <p:cTn dur="1000"/>
                                        <p:tgtEl>
                                          <p:spTgt spid="93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20"/>
          <p:cNvSpPr txBox="1"/>
          <p:nvPr>
            <p:ph type="title"/>
          </p:nvPr>
        </p:nvSpPr>
        <p:spPr>
          <a:xfrm>
            <a:off x="1297500" y="393750"/>
            <a:ext cx="7038900" cy="587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Cryptography Model - </a:t>
            </a:r>
            <a:r>
              <a:rPr b="1" lang="en"/>
              <a:t>Eve</a:t>
            </a:r>
            <a:endParaRPr b="1"/>
          </a:p>
        </p:txBody>
      </p:sp>
      <p:sp>
        <p:nvSpPr>
          <p:cNvPr id="203" name="Google Shape;203;p20"/>
          <p:cNvSpPr/>
          <p:nvPr/>
        </p:nvSpPr>
        <p:spPr>
          <a:xfrm>
            <a:off x="1260650" y="1196375"/>
            <a:ext cx="7198800" cy="36744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04" name="Google Shape;204;p20"/>
          <p:cNvPicPr preferRelativeResize="0"/>
          <p:nvPr/>
        </p:nvPicPr>
        <p:blipFill>
          <a:blip r:embed="rId3">
            <a:alphaModFix/>
          </a:blip>
          <a:stretch>
            <a:fillRect/>
          </a:stretch>
        </p:blipFill>
        <p:spPr>
          <a:xfrm>
            <a:off x="2055544" y="1415888"/>
            <a:ext cx="861125" cy="2016975"/>
          </a:xfrm>
          <a:prstGeom prst="rect">
            <a:avLst/>
          </a:prstGeom>
          <a:noFill/>
          <a:ln>
            <a:noFill/>
          </a:ln>
        </p:spPr>
      </p:pic>
      <p:pic>
        <p:nvPicPr>
          <p:cNvPr id="205" name="Google Shape;205;p20"/>
          <p:cNvPicPr preferRelativeResize="0"/>
          <p:nvPr/>
        </p:nvPicPr>
        <p:blipFill>
          <a:blip r:embed="rId4">
            <a:alphaModFix/>
          </a:blip>
          <a:stretch>
            <a:fillRect/>
          </a:stretch>
        </p:blipFill>
        <p:spPr>
          <a:xfrm>
            <a:off x="6528000" y="1415900"/>
            <a:ext cx="861125" cy="1971546"/>
          </a:xfrm>
          <a:prstGeom prst="rect">
            <a:avLst/>
          </a:prstGeom>
          <a:noFill/>
          <a:ln>
            <a:noFill/>
          </a:ln>
        </p:spPr>
      </p:pic>
      <p:pic>
        <p:nvPicPr>
          <p:cNvPr id="206" name="Google Shape;206;p20"/>
          <p:cNvPicPr preferRelativeResize="0"/>
          <p:nvPr/>
        </p:nvPicPr>
        <p:blipFill>
          <a:blip r:embed="rId5">
            <a:alphaModFix/>
          </a:blip>
          <a:stretch>
            <a:fillRect/>
          </a:stretch>
        </p:blipFill>
        <p:spPr>
          <a:xfrm>
            <a:off x="4226793" y="3432843"/>
            <a:ext cx="1266500" cy="1440900"/>
          </a:xfrm>
          <a:prstGeom prst="rect">
            <a:avLst/>
          </a:prstGeom>
          <a:noFill/>
          <a:ln>
            <a:noFill/>
          </a:ln>
        </p:spPr>
      </p:pic>
      <p:pic>
        <p:nvPicPr>
          <p:cNvPr id="207" name="Google Shape;207;p20"/>
          <p:cNvPicPr preferRelativeResize="0"/>
          <p:nvPr/>
        </p:nvPicPr>
        <p:blipFill>
          <a:blip r:embed="rId6">
            <a:alphaModFix/>
          </a:blip>
          <a:stretch>
            <a:fillRect/>
          </a:stretch>
        </p:blipFill>
        <p:spPr>
          <a:xfrm>
            <a:off x="2055551" y="1259566"/>
            <a:ext cx="861125" cy="2284209"/>
          </a:xfrm>
          <a:prstGeom prst="rect">
            <a:avLst/>
          </a:prstGeom>
          <a:noFill/>
          <a:ln>
            <a:noFill/>
          </a:ln>
        </p:spPr>
      </p:pic>
      <p:pic>
        <p:nvPicPr>
          <p:cNvPr id="208" name="Google Shape;208;p20"/>
          <p:cNvPicPr preferRelativeResize="0"/>
          <p:nvPr/>
        </p:nvPicPr>
        <p:blipFill>
          <a:blip r:embed="rId7">
            <a:alphaModFix/>
          </a:blip>
          <a:stretch>
            <a:fillRect/>
          </a:stretch>
        </p:blipFill>
        <p:spPr>
          <a:xfrm>
            <a:off x="6528002" y="1320052"/>
            <a:ext cx="861125" cy="2208635"/>
          </a:xfrm>
          <a:prstGeom prst="rect">
            <a:avLst/>
          </a:prstGeom>
          <a:noFill/>
          <a:ln>
            <a:noFill/>
          </a:ln>
        </p:spPr>
      </p:pic>
      <p:sp>
        <p:nvSpPr>
          <p:cNvPr id="209" name="Google Shape;209;p20"/>
          <p:cNvSpPr/>
          <p:nvPr/>
        </p:nvSpPr>
        <p:spPr>
          <a:xfrm>
            <a:off x="4572000" y="2873900"/>
            <a:ext cx="1414800" cy="759000"/>
          </a:xfrm>
          <a:prstGeom prst="cloudCallout">
            <a:avLst>
              <a:gd fmla="val -20833" name="adj1"/>
              <a:gd fmla="val 62500" name="adj2"/>
            </a:avLst>
          </a:prstGeom>
          <a:solidFill>
            <a:srgbClr val="6FA8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Montserrat"/>
                <a:ea typeface="Montserrat"/>
                <a:cs typeface="Montserrat"/>
                <a:sym typeface="Montserrat"/>
              </a:rPr>
              <a:t>YEHEY!!</a:t>
            </a:r>
            <a:endParaRPr b="1">
              <a:solidFill>
                <a:schemeClr val="dk1"/>
              </a:solidFill>
              <a:latin typeface="Montserrat"/>
              <a:ea typeface="Montserrat"/>
              <a:cs typeface="Montserrat"/>
              <a:sym typeface="Montserrat"/>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9" name="Shape 939"/>
        <p:cNvGrpSpPr/>
        <p:nvPr/>
      </p:nvGrpSpPr>
      <p:grpSpPr>
        <a:xfrm>
          <a:off x="0" y="0"/>
          <a:ext cx="0" cy="0"/>
          <a:chOff x="0" y="0"/>
          <a:chExt cx="0" cy="0"/>
        </a:xfrm>
      </p:grpSpPr>
      <p:sp>
        <p:nvSpPr>
          <p:cNvPr id="940" name="Google Shape;940;p92"/>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Simulation - Create Key</a:t>
            </a:r>
            <a:endParaRPr/>
          </a:p>
        </p:txBody>
      </p:sp>
      <p:sp>
        <p:nvSpPr>
          <p:cNvPr id="941" name="Google Shape;941;p92"/>
          <p:cNvSpPr txBox="1"/>
          <p:nvPr/>
        </p:nvSpPr>
        <p:spPr>
          <a:xfrm>
            <a:off x="1297500" y="1307850"/>
            <a:ext cx="7038900" cy="492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2000">
                <a:solidFill>
                  <a:schemeClr val="lt2"/>
                </a:solidFill>
                <a:latin typeface="Lato"/>
                <a:ea typeface="Lato"/>
                <a:cs typeface="Lato"/>
                <a:sym typeface="Lato"/>
              </a:rPr>
              <a:t>Step 5: Choose a number for decryption key (version 1)</a:t>
            </a:r>
            <a:endParaRPr sz="2000">
              <a:solidFill>
                <a:schemeClr val="lt2"/>
              </a:solidFill>
            </a:endParaRPr>
          </a:p>
        </p:txBody>
      </p:sp>
      <p:sp>
        <p:nvSpPr>
          <p:cNvPr id="942" name="Google Shape;942;p92"/>
          <p:cNvSpPr txBox="1"/>
          <p:nvPr/>
        </p:nvSpPr>
        <p:spPr>
          <a:xfrm>
            <a:off x="1357500" y="2002350"/>
            <a:ext cx="6918900" cy="5694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2500">
                <a:solidFill>
                  <a:schemeClr val="lt1"/>
                </a:solidFill>
              </a:rPr>
              <a:t>dKey(eKey) = 1 mod (Φ(n))</a:t>
            </a:r>
            <a:endParaRPr sz="2500">
              <a:solidFill>
                <a:schemeClr val="lt1"/>
              </a:solidFill>
            </a:endParaRPr>
          </a:p>
        </p:txBody>
      </p:sp>
      <p:sp>
        <p:nvSpPr>
          <p:cNvPr id="943" name="Google Shape;943;p92"/>
          <p:cNvSpPr txBox="1"/>
          <p:nvPr/>
        </p:nvSpPr>
        <p:spPr>
          <a:xfrm>
            <a:off x="1357500" y="2648675"/>
            <a:ext cx="6918900" cy="5694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2500">
                <a:solidFill>
                  <a:schemeClr val="lt1"/>
                </a:solidFill>
              </a:rPr>
              <a:t> dKey(7) = 1 mod 40</a:t>
            </a:r>
            <a:endParaRPr sz="2500">
              <a:solidFill>
                <a:schemeClr val="lt1"/>
              </a:solidFill>
            </a:endParaRPr>
          </a:p>
        </p:txBody>
      </p:sp>
      <p:sp>
        <p:nvSpPr>
          <p:cNvPr id="944" name="Google Shape;944;p92"/>
          <p:cNvSpPr txBox="1"/>
          <p:nvPr/>
        </p:nvSpPr>
        <p:spPr>
          <a:xfrm>
            <a:off x="1357500" y="3218075"/>
            <a:ext cx="6918900" cy="5694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2500">
                <a:solidFill>
                  <a:schemeClr val="lt1"/>
                </a:solidFill>
              </a:rPr>
              <a:t>Euclidean Algorithm</a:t>
            </a:r>
            <a:endParaRPr sz="2500">
              <a:solidFill>
                <a:schemeClr val="lt1"/>
              </a:solidFill>
            </a:endParaRPr>
          </a:p>
        </p:txBody>
      </p:sp>
      <p:sp>
        <p:nvSpPr>
          <p:cNvPr id="945" name="Google Shape;945;p92"/>
          <p:cNvSpPr txBox="1"/>
          <p:nvPr/>
        </p:nvSpPr>
        <p:spPr>
          <a:xfrm>
            <a:off x="1357500" y="3787475"/>
            <a:ext cx="6918900" cy="5694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2500">
                <a:solidFill>
                  <a:schemeClr val="lt1"/>
                </a:solidFill>
              </a:rPr>
              <a:t>40 = (7)5</a:t>
            </a:r>
            <a:r>
              <a:rPr lang="en" sz="2500">
                <a:solidFill>
                  <a:schemeClr val="accent6"/>
                </a:solidFill>
              </a:rPr>
              <a:t> </a:t>
            </a:r>
            <a:r>
              <a:rPr lang="en" sz="2500">
                <a:solidFill>
                  <a:schemeClr val="lt1"/>
                </a:solidFill>
              </a:rPr>
              <a:t>+ </a:t>
            </a:r>
            <a:r>
              <a:rPr lang="en" sz="2500">
                <a:solidFill>
                  <a:schemeClr val="accent6"/>
                </a:solidFill>
              </a:rPr>
              <a:t>5</a:t>
            </a:r>
            <a:endParaRPr sz="2500">
              <a:solidFill>
                <a:schemeClr val="accent6"/>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41"/>
                                        </p:tgtEl>
                                        <p:attrNameLst>
                                          <p:attrName>style.visibility</p:attrName>
                                        </p:attrNameLst>
                                      </p:cBhvr>
                                      <p:to>
                                        <p:strVal val="visible"/>
                                      </p:to>
                                    </p:set>
                                    <p:animEffect filter="fade" transition="in">
                                      <p:cBhvr>
                                        <p:cTn dur="1000"/>
                                        <p:tgtEl>
                                          <p:spTgt spid="94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42"/>
                                        </p:tgtEl>
                                        <p:attrNameLst>
                                          <p:attrName>style.visibility</p:attrName>
                                        </p:attrNameLst>
                                      </p:cBhvr>
                                      <p:to>
                                        <p:strVal val="visible"/>
                                      </p:to>
                                    </p:set>
                                    <p:animEffect filter="fade" transition="in">
                                      <p:cBhvr>
                                        <p:cTn dur="1000"/>
                                        <p:tgtEl>
                                          <p:spTgt spid="94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43"/>
                                        </p:tgtEl>
                                        <p:attrNameLst>
                                          <p:attrName>style.visibility</p:attrName>
                                        </p:attrNameLst>
                                      </p:cBhvr>
                                      <p:to>
                                        <p:strVal val="visible"/>
                                      </p:to>
                                    </p:set>
                                    <p:animEffect filter="fade" transition="in">
                                      <p:cBhvr>
                                        <p:cTn dur="1000"/>
                                        <p:tgtEl>
                                          <p:spTgt spid="94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44"/>
                                        </p:tgtEl>
                                        <p:attrNameLst>
                                          <p:attrName>style.visibility</p:attrName>
                                        </p:attrNameLst>
                                      </p:cBhvr>
                                      <p:to>
                                        <p:strVal val="visible"/>
                                      </p:to>
                                    </p:set>
                                    <p:animEffect filter="fade" transition="in">
                                      <p:cBhvr>
                                        <p:cTn dur="1000"/>
                                        <p:tgtEl>
                                          <p:spTgt spid="94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9" name="Shape 949"/>
        <p:cNvGrpSpPr/>
        <p:nvPr/>
      </p:nvGrpSpPr>
      <p:grpSpPr>
        <a:xfrm>
          <a:off x="0" y="0"/>
          <a:ext cx="0" cy="0"/>
          <a:chOff x="0" y="0"/>
          <a:chExt cx="0" cy="0"/>
        </a:xfrm>
      </p:grpSpPr>
      <p:sp>
        <p:nvSpPr>
          <p:cNvPr id="950" name="Google Shape;950;p93"/>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Simulation - Create Key</a:t>
            </a:r>
            <a:endParaRPr/>
          </a:p>
        </p:txBody>
      </p:sp>
      <p:sp>
        <p:nvSpPr>
          <p:cNvPr id="951" name="Google Shape;951;p93"/>
          <p:cNvSpPr txBox="1"/>
          <p:nvPr/>
        </p:nvSpPr>
        <p:spPr>
          <a:xfrm>
            <a:off x="1297500" y="1307850"/>
            <a:ext cx="7038900" cy="492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2000">
                <a:solidFill>
                  <a:schemeClr val="lt2"/>
                </a:solidFill>
                <a:latin typeface="Lato"/>
                <a:ea typeface="Lato"/>
                <a:cs typeface="Lato"/>
                <a:sym typeface="Lato"/>
              </a:rPr>
              <a:t>Step 5: Choose a number for decryption key (version 1)</a:t>
            </a:r>
            <a:endParaRPr sz="2000">
              <a:solidFill>
                <a:schemeClr val="lt2"/>
              </a:solidFill>
            </a:endParaRPr>
          </a:p>
        </p:txBody>
      </p:sp>
      <p:sp>
        <p:nvSpPr>
          <p:cNvPr id="952" name="Google Shape;952;p93"/>
          <p:cNvSpPr txBox="1"/>
          <p:nvPr/>
        </p:nvSpPr>
        <p:spPr>
          <a:xfrm>
            <a:off x="1357500" y="2002350"/>
            <a:ext cx="6918900" cy="5694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2500">
                <a:solidFill>
                  <a:schemeClr val="lt1"/>
                </a:solidFill>
              </a:rPr>
              <a:t>40 = (</a:t>
            </a:r>
            <a:r>
              <a:rPr lang="en" sz="2500">
                <a:solidFill>
                  <a:schemeClr val="accent6"/>
                </a:solidFill>
              </a:rPr>
              <a:t>7</a:t>
            </a:r>
            <a:r>
              <a:rPr lang="en" sz="2500">
                <a:solidFill>
                  <a:schemeClr val="lt1"/>
                </a:solidFill>
              </a:rPr>
              <a:t>)5</a:t>
            </a:r>
            <a:r>
              <a:rPr lang="en" sz="2500">
                <a:solidFill>
                  <a:schemeClr val="accent6"/>
                </a:solidFill>
              </a:rPr>
              <a:t> </a:t>
            </a:r>
            <a:r>
              <a:rPr lang="en" sz="2500">
                <a:solidFill>
                  <a:schemeClr val="lt1"/>
                </a:solidFill>
              </a:rPr>
              <a:t>+ 5</a:t>
            </a:r>
            <a:endParaRPr sz="2500">
              <a:solidFill>
                <a:schemeClr val="lt1"/>
              </a:solidFill>
            </a:endParaRPr>
          </a:p>
        </p:txBody>
      </p:sp>
      <p:sp>
        <p:nvSpPr>
          <p:cNvPr id="953" name="Google Shape;953;p93"/>
          <p:cNvSpPr txBox="1"/>
          <p:nvPr/>
        </p:nvSpPr>
        <p:spPr>
          <a:xfrm>
            <a:off x="1357500" y="2648675"/>
            <a:ext cx="6918900" cy="5694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2500">
                <a:solidFill>
                  <a:schemeClr val="accent6"/>
                </a:solidFill>
              </a:rPr>
              <a:t>7</a:t>
            </a:r>
            <a:r>
              <a:rPr lang="en" sz="2500">
                <a:solidFill>
                  <a:schemeClr val="lt1"/>
                </a:solidFill>
              </a:rPr>
              <a:t> = 5</a:t>
            </a:r>
            <a:endParaRPr sz="2500">
              <a:solidFill>
                <a:schemeClr val="lt1"/>
              </a:solidFill>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7" name="Shape 957"/>
        <p:cNvGrpSpPr/>
        <p:nvPr/>
      </p:nvGrpSpPr>
      <p:grpSpPr>
        <a:xfrm>
          <a:off x="0" y="0"/>
          <a:ext cx="0" cy="0"/>
          <a:chOff x="0" y="0"/>
          <a:chExt cx="0" cy="0"/>
        </a:xfrm>
      </p:grpSpPr>
      <p:sp>
        <p:nvSpPr>
          <p:cNvPr id="958" name="Google Shape;958;p9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Simulation - Create Key</a:t>
            </a:r>
            <a:endParaRPr/>
          </a:p>
        </p:txBody>
      </p:sp>
      <p:sp>
        <p:nvSpPr>
          <p:cNvPr id="959" name="Google Shape;959;p94"/>
          <p:cNvSpPr txBox="1"/>
          <p:nvPr/>
        </p:nvSpPr>
        <p:spPr>
          <a:xfrm>
            <a:off x="1297500" y="1307850"/>
            <a:ext cx="7038900" cy="492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2000">
                <a:solidFill>
                  <a:schemeClr val="lt2"/>
                </a:solidFill>
                <a:latin typeface="Lato"/>
                <a:ea typeface="Lato"/>
                <a:cs typeface="Lato"/>
                <a:sym typeface="Lato"/>
              </a:rPr>
              <a:t>Step 5: Choose a number for decryption key (version 1)</a:t>
            </a:r>
            <a:endParaRPr sz="2000">
              <a:solidFill>
                <a:schemeClr val="lt2"/>
              </a:solidFill>
            </a:endParaRPr>
          </a:p>
        </p:txBody>
      </p:sp>
      <p:sp>
        <p:nvSpPr>
          <p:cNvPr id="960" name="Google Shape;960;p94"/>
          <p:cNvSpPr txBox="1"/>
          <p:nvPr/>
        </p:nvSpPr>
        <p:spPr>
          <a:xfrm>
            <a:off x="1357500" y="2002350"/>
            <a:ext cx="6918900" cy="5694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2500">
                <a:solidFill>
                  <a:schemeClr val="lt1"/>
                </a:solidFill>
              </a:rPr>
              <a:t>40 = (</a:t>
            </a:r>
            <a:r>
              <a:rPr lang="en" sz="2500">
                <a:solidFill>
                  <a:srgbClr val="FFFFFF"/>
                </a:solidFill>
              </a:rPr>
              <a:t>7</a:t>
            </a:r>
            <a:r>
              <a:rPr lang="en" sz="2500">
                <a:solidFill>
                  <a:schemeClr val="lt1"/>
                </a:solidFill>
              </a:rPr>
              <a:t>)5</a:t>
            </a:r>
            <a:r>
              <a:rPr lang="en" sz="2500">
                <a:solidFill>
                  <a:schemeClr val="accent6"/>
                </a:solidFill>
              </a:rPr>
              <a:t> </a:t>
            </a:r>
            <a:r>
              <a:rPr lang="en" sz="2500">
                <a:solidFill>
                  <a:schemeClr val="lt1"/>
                </a:solidFill>
              </a:rPr>
              <a:t>+ </a:t>
            </a:r>
            <a:r>
              <a:rPr lang="en" sz="2500">
                <a:solidFill>
                  <a:schemeClr val="accent6"/>
                </a:solidFill>
              </a:rPr>
              <a:t>5</a:t>
            </a:r>
            <a:endParaRPr sz="2500">
              <a:solidFill>
                <a:schemeClr val="accent6"/>
              </a:solidFill>
            </a:endParaRPr>
          </a:p>
        </p:txBody>
      </p:sp>
      <p:sp>
        <p:nvSpPr>
          <p:cNvPr id="961" name="Google Shape;961;p94"/>
          <p:cNvSpPr txBox="1"/>
          <p:nvPr/>
        </p:nvSpPr>
        <p:spPr>
          <a:xfrm>
            <a:off x="1357500" y="2648675"/>
            <a:ext cx="6918900" cy="5694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2500">
                <a:solidFill>
                  <a:srgbClr val="FFFFFF"/>
                </a:solidFill>
              </a:rPr>
              <a:t>7</a:t>
            </a:r>
            <a:r>
              <a:rPr lang="en" sz="2500">
                <a:solidFill>
                  <a:schemeClr val="lt1"/>
                </a:solidFill>
              </a:rPr>
              <a:t> = (</a:t>
            </a:r>
            <a:r>
              <a:rPr lang="en" sz="2500">
                <a:solidFill>
                  <a:schemeClr val="accent6"/>
                </a:solidFill>
              </a:rPr>
              <a:t>5</a:t>
            </a:r>
            <a:r>
              <a:rPr lang="en" sz="2500">
                <a:solidFill>
                  <a:schemeClr val="lt1"/>
                </a:solidFill>
              </a:rPr>
              <a:t>)</a:t>
            </a:r>
            <a:endParaRPr sz="2500">
              <a:solidFill>
                <a:schemeClr val="lt1"/>
              </a:solidFill>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5" name="Shape 965"/>
        <p:cNvGrpSpPr/>
        <p:nvPr/>
      </p:nvGrpSpPr>
      <p:grpSpPr>
        <a:xfrm>
          <a:off x="0" y="0"/>
          <a:ext cx="0" cy="0"/>
          <a:chOff x="0" y="0"/>
          <a:chExt cx="0" cy="0"/>
        </a:xfrm>
      </p:grpSpPr>
      <p:sp>
        <p:nvSpPr>
          <p:cNvPr id="966" name="Google Shape;966;p9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Simulation - Create Key</a:t>
            </a:r>
            <a:endParaRPr/>
          </a:p>
        </p:txBody>
      </p:sp>
      <p:sp>
        <p:nvSpPr>
          <p:cNvPr id="967" name="Google Shape;967;p95"/>
          <p:cNvSpPr txBox="1"/>
          <p:nvPr/>
        </p:nvSpPr>
        <p:spPr>
          <a:xfrm>
            <a:off x="1297500" y="1307850"/>
            <a:ext cx="7038900" cy="492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2000">
                <a:solidFill>
                  <a:schemeClr val="lt2"/>
                </a:solidFill>
                <a:latin typeface="Lato"/>
                <a:ea typeface="Lato"/>
                <a:cs typeface="Lato"/>
                <a:sym typeface="Lato"/>
              </a:rPr>
              <a:t>Step 5: Choose a number for decryption key (version 1)</a:t>
            </a:r>
            <a:endParaRPr sz="2000">
              <a:solidFill>
                <a:schemeClr val="lt2"/>
              </a:solidFill>
            </a:endParaRPr>
          </a:p>
        </p:txBody>
      </p:sp>
      <p:sp>
        <p:nvSpPr>
          <p:cNvPr id="968" name="Google Shape;968;p95"/>
          <p:cNvSpPr txBox="1"/>
          <p:nvPr/>
        </p:nvSpPr>
        <p:spPr>
          <a:xfrm>
            <a:off x="1357500" y="2002350"/>
            <a:ext cx="6918900" cy="5694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2500">
                <a:solidFill>
                  <a:schemeClr val="lt1"/>
                </a:solidFill>
              </a:rPr>
              <a:t>40 = (</a:t>
            </a:r>
            <a:r>
              <a:rPr lang="en" sz="2500">
                <a:solidFill>
                  <a:srgbClr val="FFFFFF"/>
                </a:solidFill>
              </a:rPr>
              <a:t>7</a:t>
            </a:r>
            <a:r>
              <a:rPr lang="en" sz="2500">
                <a:solidFill>
                  <a:schemeClr val="lt1"/>
                </a:solidFill>
              </a:rPr>
              <a:t>)5</a:t>
            </a:r>
            <a:r>
              <a:rPr lang="en" sz="2500">
                <a:solidFill>
                  <a:schemeClr val="accent6"/>
                </a:solidFill>
              </a:rPr>
              <a:t> </a:t>
            </a:r>
            <a:r>
              <a:rPr lang="en" sz="2500">
                <a:solidFill>
                  <a:schemeClr val="lt1"/>
                </a:solidFill>
              </a:rPr>
              <a:t>+ </a:t>
            </a:r>
            <a:r>
              <a:rPr lang="en" sz="2500">
                <a:solidFill>
                  <a:schemeClr val="lt1"/>
                </a:solidFill>
              </a:rPr>
              <a:t>5</a:t>
            </a:r>
            <a:endParaRPr sz="2500">
              <a:solidFill>
                <a:schemeClr val="lt1"/>
              </a:solidFill>
            </a:endParaRPr>
          </a:p>
        </p:txBody>
      </p:sp>
      <p:sp>
        <p:nvSpPr>
          <p:cNvPr id="969" name="Google Shape;969;p95"/>
          <p:cNvSpPr txBox="1"/>
          <p:nvPr/>
        </p:nvSpPr>
        <p:spPr>
          <a:xfrm>
            <a:off x="1357500" y="2648675"/>
            <a:ext cx="6918900" cy="5694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2500">
                <a:solidFill>
                  <a:srgbClr val="FFFFFF"/>
                </a:solidFill>
              </a:rPr>
              <a:t>7</a:t>
            </a:r>
            <a:r>
              <a:rPr lang="en" sz="2500">
                <a:solidFill>
                  <a:schemeClr val="lt1"/>
                </a:solidFill>
              </a:rPr>
              <a:t> = </a:t>
            </a:r>
            <a:r>
              <a:rPr lang="en" sz="2500">
                <a:solidFill>
                  <a:schemeClr val="lt1"/>
                </a:solidFill>
              </a:rPr>
              <a:t>(5)</a:t>
            </a:r>
            <a:endParaRPr sz="2500">
              <a:solidFill>
                <a:schemeClr val="lt1"/>
              </a:solidFill>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3" name="Shape 973"/>
        <p:cNvGrpSpPr/>
        <p:nvPr/>
      </p:nvGrpSpPr>
      <p:grpSpPr>
        <a:xfrm>
          <a:off x="0" y="0"/>
          <a:ext cx="0" cy="0"/>
          <a:chOff x="0" y="0"/>
          <a:chExt cx="0" cy="0"/>
        </a:xfrm>
      </p:grpSpPr>
      <p:sp>
        <p:nvSpPr>
          <p:cNvPr id="974" name="Google Shape;974;p9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Simulation - Create Key</a:t>
            </a:r>
            <a:endParaRPr/>
          </a:p>
        </p:txBody>
      </p:sp>
      <p:sp>
        <p:nvSpPr>
          <p:cNvPr id="975" name="Google Shape;975;p96"/>
          <p:cNvSpPr txBox="1"/>
          <p:nvPr/>
        </p:nvSpPr>
        <p:spPr>
          <a:xfrm>
            <a:off x="1297500" y="1307850"/>
            <a:ext cx="7038900" cy="492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2000">
                <a:solidFill>
                  <a:schemeClr val="lt2"/>
                </a:solidFill>
                <a:latin typeface="Lato"/>
                <a:ea typeface="Lato"/>
                <a:cs typeface="Lato"/>
                <a:sym typeface="Lato"/>
              </a:rPr>
              <a:t>Step 5: Choose a number for decryption key (version 1)</a:t>
            </a:r>
            <a:endParaRPr sz="2000">
              <a:solidFill>
                <a:schemeClr val="lt2"/>
              </a:solidFill>
            </a:endParaRPr>
          </a:p>
        </p:txBody>
      </p:sp>
      <p:sp>
        <p:nvSpPr>
          <p:cNvPr id="976" name="Google Shape;976;p96"/>
          <p:cNvSpPr txBox="1"/>
          <p:nvPr/>
        </p:nvSpPr>
        <p:spPr>
          <a:xfrm>
            <a:off x="1357500" y="2002350"/>
            <a:ext cx="6918900" cy="5694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2500">
                <a:solidFill>
                  <a:schemeClr val="lt1"/>
                </a:solidFill>
              </a:rPr>
              <a:t>40 = (</a:t>
            </a:r>
            <a:r>
              <a:rPr lang="en" sz="2500">
                <a:solidFill>
                  <a:srgbClr val="FFFFFF"/>
                </a:solidFill>
              </a:rPr>
              <a:t>7</a:t>
            </a:r>
            <a:r>
              <a:rPr lang="en" sz="2500">
                <a:solidFill>
                  <a:schemeClr val="lt1"/>
                </a:solidFill>
              </a:rPr>
              <a:t>)5</a:t>
            </a:r>
            <a:r>
              <a:rPr lang="en" sz="2500">
                <a:solidFill>
                  <a:schemeClr val="accent6"/>
                </a:solidFill>
              </a:rPr>
              <a:t> </a:t>
            </a:r>
            <a:r>
              <a:rPr lang="en" sz="2500">
                <a:solidFill>
                  <a:schemeClr val="lt1"/>
                </a:solidFill>
              </a:rPr>
              <a:t>+ 5</a:t>
            </a:r>
            <a:endParaRPr sz="2500">
              <a:solidFill>
                <a:schemeClr val="lt1"/>
              </a:solidFill>
            </a:endParaRPr>
          </a:p>
        </p:txBody>
      </p:sp>
      <p:sp>
        <p:nvSpPr>
          <p:cNvPr id="977" name="Google Shape;977;p96"/>
          <p:cNvSpPr txBox="1"/>
          <p:nvPr/>
        </p:nvSpPr>
        <p:spPr>
          <a:xfrm>
            <a:off x="1357500" y="2648675"/>
            <a:ext cx="6918900" cy="5694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2500">
                <a:solidFill>
                  <a:srgbClr val="FFFFFF"/>
                </a:solidFill>
              </a:rPr>
              <a:t>7</a:t>
            </a:r>
            <a:r>
              <a:rPr lang="en" sz="2500">
                <a:solidFill>
                  <a:schemeClr val="lt1"/>
                </a:solidFill>
              </a:rPr>
              <a:t> = 1(5) + 2</a:t>
            </a:r>
            <a:endParaRPr sz="2500">
              <a:solidFill>
                <a:schemeClr val="lt1"/>
              </a:solidFill>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1" name="Shape 981"/>
        <p:cNvGrpSpPr/>
        <p:nvPr/>
      </p:nvGrpSpPr>
      <p:grpSpPr>
        <a:xfrm>
          <a:off x="0" y="0"/>
          <a:ext cx="0" cy="0"/>
          <a:chOff x="0" y="0"/>
          <a:chExt cx="0" cy="0"/>
        </a:xfrm>
      </p:grpSpPr>
      <p:sp>
        <p:nvSpPr>
          <p:cNvPr id="982" name="Google Shape;982;p97"/>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Simulation - Create Key</a:t>
            </a:r>
            <a:endParaRPr/>
          </a:p>
        </p:txBody>
      </p:sp>
      <p:sp>
        <p:nvSpPr>
          <p:cNvPr id="983" name="Google Shape;983;p97"/>
          <p:cNvSpPr txBox="1"/>
          <p:nvPr/>
        </p:nvSpPr>
        <p:spPr>
          <a:xfrm>
            <a:off x="1297500" y="1307850"/>
            <a:ext cx="7038900" cy="492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2000">
                <a:solidFill>
                  <a:schemeClr val="lt2"/>
                </a:solidFill>
                <a:latin typeface="Lato"/>
                <a:ea typeface="Lato"/>
                <a:cs typeface="Lato"/>
                <a:sym typeface="Lato"/>
              </a:rPr>
              <a:t>Step 5: Choose a number for decryption key (version 1)</a:t>
            </a:r>
            <a:endParaRPr sz="2000">
              <a:solidFill>
                <a:schemeClr val="lt2"/>
              </a:solidFill>
            </a:endParaRPr>
          </a:p>
        </p:txBody>
      </p:sp>
      <p:sp>
        <p:nvSpPr>
          <p:cNvPr id="984" name="Google Shape;984;p97"/>
          <p:cNvSpPr txBox="1"/>
          <p:nvPr/>
        </p:nvSpPr>
        <p:spPr>
          <a:xfrm>
            <a:off x="1357500" y="2002350"/>
            <a:ext cx="6918900" cy="5694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2500">
                <a:solidFill>
                  <a:schemeClr val="lt1"/>
                </a:solidFill>
              </a:rPr>
              <a:t>40 = (</a:t>
            </a:r>
            <a:r>
              <a:rPr lang="en" sz="2500">
                <a:solidFill>
                  <a:srgbClr val="FFFFFF"/>
                </a:solidFill>
              </a:rPr>
              <a:t>7</a:t>
            </a:r>
            <a:r>
              <a:rPr lang="en" sz="2500">
                <a:solidFill>
                  <a:schemeClr val="lt1"/>
                </a:solidFill>
              </a:rPr>
              <a:t>)5</a:t>
            </a:r>
            <a:r>
              <a:rPr lang="en" sz="2500">
                <a:solidFill>
                  <a:schemeClr val="accent6"/>
                </a:solidFill>
              </a:rPr>
              <a:t> </a:t>
            </a:r>
            <a:r>
              <a:rPr lang="en" sz="2500">
                <a:solidFill>
                  <a:schemeClr val="lt1"/>
                </a:solidFill>
              </a:rPr>
              <a:t>+ 5</a:t>
            </a:r>
            <a:endParaRPr sz="2500">
              <a:solidFill>
                <a:schemeClr val="lt1"/>
              </a:solidFill>
            </a:endParaRPr>
          </a:p>
        </p:txBody>
      </p:sp>
      <p:sp>
        <p:nvSpPr>
          <p:cNvPr id="985" name="Google Shape;985;p97"/>
          <p:cNvSpPr txBox="1"/>
          <p:nvPr/>
        </p:nvSpPr>
        <p:spPr>
          <a:xfrm>
            <a:off x="1357500" y="2648675"/>
            <a:ext cx="6918900" cy="5694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2500">
                <a:solidFill>
                  <a:srgbClr val="FFFFFF"/>
                </a:solidFill>
              </a:rPr>
              <a:t>7</a:t>
            </a:r>
            <a:r>
              <a:rPr lang="en" sz="2500">
                <a:solidFill>
                  <a:schemeClr val="lt1"/>
                </a:solidFill>
              </a:rPr>
              <a:t> = 1(5) + 2</a:t>
            </a:r>
            <a:endParaRPr sz="2500">
              <a:solidFill>
                <a:schemeClr val="lt1"/>
              </a:solidFill>
            </a:endParaRPr>
          </a:p>
        </p:txBody>
      </p:sp>
      <p:sp>
        <p:nvSpPr>
          <p:cNvPr id="986" name="Google Shape;986;p97"/>
          <p:cNvSpPr txBox="1"/>
          <p:nvPr/>
        </p:nvSpPr>
        <p:spPr>
          <a:xfrm>
            <a:off x="1357500" y="3295000"/>
            <a:ext cx="6918900" cy="5694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2500">
                <a:solidFill>
                  <a:srgbClr val="FFFFFF"/>
                </a:solidFill>
              </a:rPr>
              <a:t>5 = 2(2) + 1</a:t>
            </a:r>
            <a:endParaRPr sz="2500">
              <a:solidFill>
                <a:schemeClr val="lt1"/>
              </a:solidFill>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0" name="Shape 990"/>
        <p:cNvGrpSpPr/>
        <p:nvPr/>
      </p:nvGrpSpPr>
      <p:grpSpPr>
        <a:xfrm>
          <a:off x="0" y="0"/>
          <a:ext cx="0" cy="0"/>
          <a:chOff x="0" y="0"/>
          <a:chExt cx="0" cy="0"/>
        </a:xfrm>
      </p:grpSpPr>
      <p:sp>
        <p:nvSpPr>
          <p:cNvPr id="991" name="Google Shape;991;p98"/>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Simulation - Create Key</a:t>
            </a:r>
            <a:endParaRPr/>
          </a:p>
        </p:txBody>
      </p:sp>
      <p:sp>
        <p:nvSpPr>
          <p:cNvPr id="992" name="Google Shape;992;p98"/>
          <p:cNvSpPr txBox="1"/>
          <p:nvPr/>
        </p:nvSpPr>
        <p:spPr>
          <a:xfrm>
            <a:off x="1297500" y="1307850"/>
            <a:ext cx="7038900" cy="492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2000">
                <a:solidFill>
                  <a:schemeClr val="lt2"/>
                </a:solidFill>
                <a:latin typeface="Lato"/>
                <a:ea typeface="Lato"/>
                <a:cs typeface="Lato"/>
                <a:sym typeface="Lato"/>
              </a:rPr>
              <a:t>Step 5: Choose a number for decryption key (version 1)</a:t>
            </a:r>
            <a:endParaRPr sz="2000">
              <a:solidFill>
                <a:schemeClr val="lt2"/>
              </a:solidFill>
            </a:endParaRPr>
          </a:p>
        </p:txBody>
      </p:sp>
      <p:sp>
        <p:nvSpPr>
          <p:cNvPr id="993" name="Google Shape;993;p98"/>
          <p:cNvSpPr txBox="1"/>
          <p:nvPr/>
        </p:nvSpPr>
        <p:spPr>
          <a:xfrm>
            <a:off x="5049825" y="2287050"/>
            <a:ext cx="3564000" cy="5694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2500">
                <a:solidFill>
                  <a:schemeClr val="accent6"/>
                </a:solidFill>
              </a:rPr>
              <a:t>1 </a:t>
            </a:r>
            <a:r>
              <a:rPr lang="en" sz="2500">
                <a:solidFill>
                  <a:schemeClr val="lt1"/>
                </a:solidFill>
              </a:rPr>
              <a:t>= </a:t>
            </a:r>
            <a:endParaRPr sz="2500">
              <a:solidFill>
                <a:schemeClr val="accent6"/>
              </a:solidFill>
            </a:endParaRPr>
          </a:p>
        </p:txBody>
      </p:sp>
      <p:sp>
        <p:nvSpPr>
          <p:cNvPr id="994" name="Google Shape;994;p98"/>
          <p:cNvSpPr txBox="1"/>
          <p:nvPr/>
        </p:nvSpPr>
        <p:spPr>
          <a:xfrm>
            <a:off x="1357500" y="2287050"/>
            <a:ext cx="2736600" cy="5694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2500">
                <a:solidFill>
                  <a:schemeClr val="lt1"/>
                </a:solidFill>
              </a:rPr>
              <a:t>40 = (</a:t>
            </a:r>
            <a:r>
              <a:rPr lang="en" sz="2500">
                <a:solidFill>
                  <a:srgbClr val="FFFFFF"/>
                </a:solidFill>
              </a:rPr>
              <a:t>7</a:t>
            </a:r>
            <a:r>
              <a:rPr lang="en" sz="2500">
                <a:solidFill>
                  <a:schemeClr val="lt1"/>
                </a:solidFill>
              </a:rPr>
              <a:t>)5</a:t>
            </a:r>
            <a:r>
              <a:rPr lang="en" sz="2500">
                <a:solidFill>
                  <a:schemeClr val="accent6"/>
                </a:solidFill>
              </a:rPr>
              <a:t> </a:t>
            </a:r>
            <a:r>
              <a:rPr lang="en" sz="2500">
                <a:solidFill>
                  <a:schemeClr val="lt1"/>
                </a:solidFill>
              </a:rPr>
              <a:t>+ 5</a:t>
            </a:r>
            <a:endParaRPr sz="2500">
              <a:solidFill>
                <a:schemeClr val="lt1"/>
              </a:solidFill>
            </a:endParaRPr>
          </a:p>
        </p:txBody>
      </p:sp>
      <p:sp>
        <p:nvSpPr>
          <p:cNvPr id="995" name="Google Shape;995;p98"/>
          <p:cNvSpPr txBox="1"/>
          <p:nvPr/>
        </p:nvSpPr>
        <p:spPr>
          <a:xfrm>
            <a:off x="1357500" y="2933375"/>
            <a:ext cx="2736600" cy="5694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2500">
                <a:solidFill>
                  <a:srgbClr val="FFFFFF"/>
                </a:solidFill>
              </a:rPr>
              <a:t>7</a:t>
            </a:r>
            <a:r>
              <a:rPr lang="en" sz="2500">
                <a:solidFill>
                  <a:schemeClr val="lt1"/>
                </a:solidFill>
              </a:rPr>
              <a:t> = 1(5) + 2</a:t>
            </a:r>
            <a:endParaRPr sz="2500">
              <a:solidFill>
                <a:schemeClr val="lt1"/>
              </a:solidFill>
            </a:endParaRPr>
          </a:p>
        </p:txBody>
      </p:sp>
      <p:sp>
        <p:nvSpPr>
          <p:cNvPr id="996" name="Google Shape;996;p98"/>
          <p:cNvSpPr txBox="1"/>
          <p:nvPr/>
        </p:nvSpPr>
        <p:spPr>
          <a:xfrm>
            <a:off x="1357500" y="3579700"/>
            <a:ext cx="2736600" cy="5694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2500">
                <a:solidFill>
                  <a:srgbClr val="FFFFFF"/>
                </a:solidFill>
              </a:rPr>
              <a:t>5 = 2(2) + </a:t>
            </a:r>
            <a:r>
              <a:rPr lang="en" sz="2500">
                <a:solidFill>
                  <a:schemeClr val="accent6"/>
                </a:solidFill>
              </a:rPr>
              <a:t>1</a:t>
            </a:r>
            <a:endParaRPr sz="2500">
              <a:solidFill>
                <a:schemeClr val="accent6"/>
              </a:solidFill>
            </a:endParaRPr>
          </a:p>
        </p:txBody>
      </p:sp>
      <p:sp>
        <p:nvSpPr>
          <p:cNvPr id="997" name="Google Shape;997;p98"/>
          <p:cNvSpPr txBox="1"/>
          <p:nvPr/>
        </p:nvSpPr>
        <p:spPr>
          <a:xfrm>
            <a:off x="4515750" y="1886850"/>
            <a:ext cx="44379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a:solidFill>
                  <a:schemeClr val="lt1"/>
                </a:solidFill>
              </a:rPr>
              <a:t>Extended Euclidean Algorithm</a:t>
            </a:r>
            <a:endParaRPr>
              <a:solidFill>
                <a:schemeClr val="accent6"/>
              </a:solidFill>
            </a:endParaRPr>
          </a:p>
        </p:txBody>
      </p:sp>
      <p:sp>
        <p:nvSpPr>
          <p:cNvPr id="998" name="Google Shape;998;p98"/>
          <p:cNvSpPr txBox="1"/>
          <p:nvPr/>
        </p:nvSpPr>
        <p:spPr>
          <a:xfrm>
            <a:off x="555225" y="1920500"/>
            <a:ext cx="44379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a:solidFill>
                  <a:schemeClr val="lt1"/>
                </a:solidFill>
              </a:rPr>
              <a:t>Euclidean Algorithm</a:t>
            </a:r>
            <a:endParaRPr>
              <a:solidFill>
                <a:schemeClr val="accent6"/>
              </a:solidFill>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2" name="Shape 1002"/>
        <p:cNvGrpSpPr/>
        <p:nvPr/>
      </p:nvGrpSpPr>
      <p:grpSpPr>
        <a:xfrm>
          <a:off x="0" y="0"/>
          <a:ext cx="0" cy="0"/>
          <a:chOff x="0" y="0"/>
          <a:chExt cx="0" cy="0"/>
        </a:xfrm>
      </p:grpSpPr>
      <p:sp>
        <p:nvSpPr>
          <p:cNvPr id="1003" name="Google Shape;1003;p99"/>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Simulation - Create Key</a:t>
            </a:r>
            <a:endParaRPr/>
          </a:p>
        </p:txBody>
      </p:sp>
      <p:sp>
        <p:nvSpPr>
          <p:cNvPr id="1004" name="Google Shape;1004;p99"/>
          <p:cNvSpPr txBox="1"/>
          <p:nvPr/>
        </p:nvSpPr>
        <p:spPr>
          <a:xfrm>
            <a:off x="1297500" y="1307850"/>
            <a:ext cx="7038900" cy="492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2000">
                <a:solidFill>
                  <a:schemeClr val="lt2"/>
                </a:solidFill>
                <a:latin typeface="Lato"/>
                <a:ea typeface="Lato"/>
                <a:cs typeface="Lato"/>
                <a:sym typeface="Lato"/>
              </a:rPr>
              <a:t>Step 5: Choose a number for decryption key (version 1)</a:t>
            </a:r>
            <a:endParaRPr sz="2000">
              <a:solidFill>
                <a:schemeClr val="lt2"/>
              </a:solidFill>
            </a:endParaRPr>
          </a:p>
        </p:txBody>
      </p:sp>
      <p:sp>
        <p:nvSpPr>
          <p:cNvPr id="1005" name="Google Shape;1005;p99"/>
          <p:cNvSpPr txBox="1"/>
          <p:nvPr/>
        </p:nvSpPr>
        <p:spPr>
          <a:xfrm>
            <a:off x="5049825" y="2287050"/>
            <a:ext cx="3564000" cy="5694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2500">
                <a:solidFill>
                  <a:schemeClr val="lt1"/>
                </a:solidFill>
              </a:rPr>
              <a:t>1 = 5 - 2(2)</a:t>
            </a:r>
            <a:endParaRPr sz="2500">
              <a:solidFill>
                <a:schemeClr val="accent6"/>
              </a:solidFill>
            </a:endParaRPr>
          </a:p>
        </p:txBody>
      </p:sp>
      <p:sp>
        <p:nvSpPr>
          <p:cNvPr id="1006" name="Google Shape;1006;p99"/>
          <p:cNvSpPr txBox="1"/>
          <p:nvPr/>
        </p:nvSpPr>
        <p:spPr>
          <a:xfrm>
            <a:off x="1357500" y="2287050"/>
            <a:ext cx="2736600" cy="5694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2500">
                <a:solidFill>
                  <a:schemeClr val="lt1"/>
                </a:solidFill>
              </a:rPr>
              <a:t>40 = (</a:t>
            </a:r>
            <a:r>
              <a:rPr lang="en" sz="2500">
                <a:solidFill>
                  <a:srgbClr val="FFFFFF"/>
                </a:solidFill>
              </a:rPr>
              <a:t>7</a:t>
            </a:r>
            <a:r>
              <a:rPr lang="en" sz="2500">
                <a:solidFill>
                  <a:schemeClr val="lt1"/>
                </a:solidFill>
              </a:rPr>
              <a:t>)5</a:t>
            </a:r>
            <a:r>
              <a:rPr lang="en" sz="2500">
                <a:solidFill>
                  <a:schemeClr val="accent6"/>
                </a:solidFill>
              </a:rPr>
              <a:t> </a:t>
            </a:r>
            <a:r>
              <a:rPr lang="en" sz="2500">
                <a:solidFill>
                  <a:schemeClr val="lt1"/>
                </a:solidFill>
              </a:rPr>
              <a:t>+ 5</a:t>
            </a:r>
            <a:endParaRPr sz="2500">
              <a:solidFill>
                <a:schemeClr val="lt1"/>
              </a:solidFill>
            </a:endParaRPr>
          </a:p>
        </p:txBody>
      </p:sp>
      <p:sp>
        <p:nvSpPr>
          <p:cNvPr id="1007" name="Google Shape;1007;p99"/>
          <p:cNvSpPr txBox="1"/>
          <p:nvPr/>
        </p:nvSpPr>
        <p:spPr>
          <a:xfrm>
            <a:off x="1357500" y="2933375"/>
            <a:ext cx="2736600" cy="5694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2500">
                <a:solidFill>
                  <a:srgbClr val="FFFFFF"/>
                </a:solidFill>
              </a:rPr>
              <a:t>7</a:t>
            </a:r>
            <a:r>
              <a:rPr lang="en" sz="2500">
                <a:solidFill>
                  <a:schemeClr val="lt1"/>
                </a:solidFill>
              </a:rPr>
              <a:t> = 1(5) + 2</a:t>
            </a:r>
            <a:endParaRPr sz="2500">
              <a:solidFill>
                <a:schemeClr val="lt1"/>
              </a:solidFill>
            </a:endParaRPr>
          </a:p>
        </p:txBody>
      </p:sp>
      <p:sp>
        <p:nvSpPr>
          <p:cNvPr id="1008" name="Google Shape;1008;p99"/>
          <p:cNvSpPr txBox="1"/>
          <p:nvPr/>
        </p:nvSpPr>
        <p:spPr>
          <a:xfrm>
            <a:off x="1357500" y="3579700"/>
            <a:ext cx="2736600" cy="5694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2500">
                <a:solidFill>
                  <a:schemeClr val="lt1"/>
                </a:solidFill>
              </a:rPr>
              <a:t>5 = 2(2) + 1</a:t>
            </a:r>
            <a:endParaRPr sz="2500">
              <a:solidFill>
                <a:schemeClr val="lt1"/>
              </a:solidFill>
            </a:endParaRPr>
          </a:p>
        </p:txBody>
      </p:sp>
      <p:sp>
        <p:nvSpPr>
          <p:cNvPr id="1009" name="Google Shape;1009;p99"/>
          <p:cNvSpPr txBox="1"/>
          <p:nvPr/>
        </p:nvSpPr>
        <p:spPr>
          <a:xfrm>
            <a:off x="4515750" y="1886850"/>
            <a:ext cx="44379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a:solidFill>
                  <a:schemeClr val="lt1"/>
                </a:solidFill>
              </a:rPr>
              <a:t>Extended Euclidean Algorithm</a:t>
            </a:r>
            <a:endParaRPr>
              <a:solidFill>
                <a:schemeClr val="accent6"/>
              </a:solidFill>
            </a:endParaRPr>
          </a:p>
        </p:txBody>
      </p:sp>
      <p:sp>
        <p:nvSpPr>
          <p:cNvPr id="1010" name="Google Shape;1010;p99"/>
          <p:cNvSpPr txBox="1"/>
          <p:nvPr/>
        </p:nvSpPr>
        <p:spPr>
          <a:xfrm>
            <a:off x="555225" y="1920500"/>
            <a:ext cx="44379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a:solidFill>
                  <a:schemeClr val="lt1"/>
                </a:solidFill>
              </a:rPr>
              <a:t>Euclidean Algorithm</a:t>
            </a:r>
            <a:endParaRPr>
              <a:solidFill>
                <a:schemeClr val="accent6"/>
              </a:solidFill>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4" name="Shape 1014"/>
        <p:cNvGrpSpPr/>
        <p:nvPr/>
      </p:nvGrpSpPr>
      <p:grpSpPr>
        <a:xfrm>
          <a:off x="0" y="0"/>
          <a:ext cx="0" cy="0"/>
          <a:chOff x="0" y="0"/>
          <a:chExt cx="0" cy="0"/>
        </a:xfrm>
      </p:grpSpPr>
      <p:sp>
        <p:nvSpPr>
          <p:cNvPr id="1015" name="Google Shape;1015;p100"/>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Simulation - Create Key</a:t>
            </a:r>
            <a:endParaRPr/>
          </a:p>
        </p:txBody>
      </p:sp>
      <p:sp>
        <p:nvSpPr>
          <p:cNvPr id="1016" name="Google Shape;1016;p100"/>
          <p:cNvSpPr txBox="1"/>
          <p:nvPr/>
        </p:nvSpPr>
        <p:spPr>
          <a:xfrm>
            <a:off x="1297500" y="1307850"/>
            <a:ext cx="7038900" cy="492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2000">
                <a:solidFill>
                  <a:schemeClr val="lt2"/>
                </a:solidFill>
                <a:latin typeface="Lato"/>
                <a:ea typeface="Lato"/>
                <a:cs typeface="Lato"/>
                <a:sym typeface="Lato"/>
              </a:rPr>
              <a:t>Step 5: Choose a number for decryption key (version 1)</a:t>
            </a:r>
            <a:endParaRPr sz="2000">
              <a:solidFill>
                <a:schemeClr val="lt2"/>
              </a:solidFill>
            </a:endParaRPr>
          </a:p>
        </p:txBody>
      </p:sp>
      <p:sp>
        <p:nvSpPr>
          <p:cNvPr id="1017" name="Google Shape;1017;p100"/>
          <p:cNvSpPr txBox="1"/>
          <p:nvPr/>
        </p:nvSpPr>
        <p:spPr>
          <a:xfrm>
            <a:off x="5049825" y="2287050"/>
            <a:ext cx="3564000" cy="5694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2500">
                <a:solidFill>
                  <a:schemeClr val="lt1"/>
                </a:solidFill>
              </a:rPr>
              <a:t>1 = 5 - 2(</a:t>
            </a:r>
            <a:r>
              <a:rPr lang="en" sz="2500">
                <a:solidFill>
                  <a:schemeClr val="accent6"/>
                </a:solidFill>
              </a:rPr>
              <a:t>2</a:t>
            </a:r>
            <a:r>
              <a:rPr lang="en" sz="2500">
                <a:solidFill>
                  <a:schemeClr val="lt1"/>
                </a:solidFill>
              </a:rPr>
              <a:t>)</a:t>
            </a:r>
            <a:endParaRPr sz="2500">
              <a:solidFill>
                <a:schemeClr val="accent6"/>
              </a:solidFill>
            </a:endParaRPr>
          </a:p>
        </p:txBody>
      </p:sp>
      <p:sp>
        <p:nvSpPr>
          <p:cNvPr id="1018" name="Google Shape;1018;p100"/>
          <p:cNvSpPr txBox="1"/>
          <p:nvPr/>
        </p:nvSpPr>
        <p:spPr>
          <a:xfrm>
            <a:off x="1357500" y="2287050"/>
            <a:ext cx="2736600" cy="5694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2500">
                <a:solidFill>
                  <a:schemeClr val="lt1"/>
                </a:solidFill>
              </a:rPr>
              <a:t>40 = (</a:t>
            </a:r>
            <a:r>
              <a:rPr lang="en" sz="2500">
                <a:solidFill>
                  <a:srgbClr val="FFFFFF"/>
                </a:solidFill>
              </a:rPr>
              <a:t>7</a:t>
            </a:r>
            <a:r>
              <a:rPr lang="en" sz="2500">
                <a:solidFill>
                  <a:schemeClr val="lt1"/>
                </a:solidFill>
              </a:rPr>
              <a:t>)5</a:t>
            </a:r>
            <a:r>
              <a:rPr lang="en" sz="2500">
                <a:solidFill>
                  <a:schemeClr val="accent6"/>
                </a:solidFill>
              </a:rPr>
              <a:t> </a:t>
            </a:r>
            <a:r>
              <a:rPr lang="en" sz="2500">
                <a:solidFill>
                  <a:schemeClr val="lt1"/>
                </a:solidFill>
              </a:rPr>
              <a:t>+ 5</a:t>
            </a:r>
            <a:endParaRPr sz="2500">
              <a:solidFill>
                <a:schemeClr val="lt1"/>
              </a:solidFill>
            </a:endParaRPr>
          </a:p>
        </p:txBody>
      </p:sp>
      <p:sp>
        <p:nvSpPr>
          <p:cNvPr id="1019" name="Google Shape;1019;p100"/>
          <p:cNvSpPr txBox="1"/>
          <p:nvPr/>
        </p:nvSpPr>
        <p:spPr>
          <a:xfrm>
            <a:off x="1357500" y="2933375"/>
            <a:ext cx="2736600" cy="5694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2500">
                <a:solidFill>
                  <a:schemeClr val="accent6"/>
                </a:solidFill>
              </a:rPr>
              <a:t>7 = 1(5) + 2</a:t>
            </a:r>
            <a:endParaRPr sz="2500">
              <a:solidFill>
                <a:schemeClr val="accent6"/>
              </a:solidFill>
            </a:endParaRPr>
          </a:p>
        </p:txBody>
      </p:sp>
      <p:sp>
        <p:nvSpPr>
          <p:cNvPr id="1020" name="Google Shape;1020;p100"/>
          <p:cNvSpPr txBox="1"/>
          <p:nvPr/>
        </p:nvSpPr>
        <p:spPr>
          <a:xfrm>
            <a:off x="1357500" y="3579700"/>
            <a:ext cx="2736600" cy="5694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2500">
                <a:solidFill>
                  <a:srgbClr val="FFFFFF"/>
                </a:solidFill>
              </a:rPr>
              <a:t>5 = 2(2) + </a:t>
            </a:r>
            <a:r>
              <a:rPr lang="en" sz="2500">
                <a:solidFill>
                  <a:schemeClr val="lt1"/>
                </a:solidFill>
              </a:rPr>
              <a:t>1</a:t>
            </a:r>
            <a:endParaRPr sz="2500">
              <a:solidFill>
                <a:schemeClr val="lt1"/>
              </a:solidFill>
            </a:endParaRPr>
          </a:p>
        </p:txBody>
      </p:sp>
      <p:sp>
        <p:nvSpPr>
          <p:cNvPr id="1021" name="Google Shape;1021;p100"/>
          <p:cNvSpPr txBox="1"/>
          <p:nvPr/>
        </p:nvSpPr>
        <p:spPr>
          <a:xfrm>
            <a:off x="4515750" y="1886850"/>
            <a:ext cx="44379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a:solidFill>
                  <a:schemeClr val="lt1"/>
                </a:solidFill>
              </a:rPr>
              <a:t>Extended Euclidean Algorithm</a:t>
            </a:r>
            <a:endParaRPr>
              <a:solidFill>
                <a:schemeClr val="accent6"/>
              </a:solidFill>
            </a:endParaRPr>
          </a:p>
        </p:txBody>
      </p:sp>
      <p:sp>
        <p:nvSpPr>
          <p:cNvPr id="1022" name="Google Shape;1022;p100"/>
          <p:cNvSpPr txBox="1"/>
          <p:nvPr/>
        </p:nvSpPr>
        <p:spPr>
          <a:xfrm>
            <a:off x="555225" y="1920500"/>
            <a:ext cx="44379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a:solidFill>
                  <a:schemeClr val="lt1"/>
                </a:solidFill>
              </a:rPr>
              <a:t>Euclidean Algorithm</a:t>
            </a:r>
            <a:endParaRPr>
              <a:solidFill>
                <a:schemeClr val="accent6"/>
              </a:solidFill>
            </a:endParaRPr>
          </a:p>
        </p:txBody>
      </p:sp>
      <p:sp>
        <p:nvSpPr>
          <p:cNvPr id="1023" name="Google Shape;1023;p100"/>
          <p:cNvSpPr txBox="1"/>
          <p:nvPr/>
        </p:nvSpPr>
        <p:spPr>
          <a:xfrm>
            <a:off x="5049825" y="2866050"/>
            <a:ext cx="3564000" cy="5694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2500">
                <a:solidFill>
                  <a:schemeClr val="lt1"/>
                </a:solidFill>
              </a:rPr>
              <a:t>1 = 5 -2(7 - 5(1))</a:t>
            </a:r>
            <a:endParaRPr sz="2500">
              <a:solidFill>
                <a:schemeClr val="accent6"/>
              </a:solidFill>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7" name="Shape 1027"/>
        <p:cNvGrpSpPr/>
        <p:nvPr/>
      </p:nvGrpSpPr>
      <p:grpSpPr>
        <a:xfrm>
          <a:off x="0" y="0"/>
          <a:ext cx="0" cy="0"/>
          <a:chOff x="0" y="0"/>
          <a:chExt cx="0" cy="0"/>
        </a:xfrm>
      </p:grpSpPr>
      <p:sp>
        <p:nvSpPr>
          <p:cNvPr id="1028" name="Google Shape;1028;p101"/>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Simulation - Create Key</a:t>
            </a:r>
            <a:endParaRPr/>
          </a:p>
        </p:txBody>
      </p:sp>
      <p:sp>
        <p:nvSpPr>
          <p:cNvPr id="1029" name="Google Shape;1029;p101"/>
          <p:cNvSpPr txBox="1"/>
          <p:nvPr/>
        </p:nvSpPr>
        <p:spPr>
          <a:xfrm>
            <a:off x="1297500" y="1307850"/>
            <a:ext cx="7038900" cy="492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2000">
                <a:solidFill>
                  <a:schemeClr val="lt2"/>
                </a:solidFill>
                <a:latin typeface="Lato"/>
                <a:ea typeface="Lato"/>
                <a:cs typeface="Lato"/>
                <a:sym typeface="Lato"/>
              </a:rPr>
              <a:t>Step 5: Choose a number for decryption key (version 1)</a:t>
            </a:r>
            <a:endParaRPr sz="2000">
              <a:solidFill>
                <a:schemeClr val="lt2"/>
              </a:solidFill>
            </a:endParaRPr>
          </a:p>
        </p:txBody>
      </p:sp>
      <p:sp>
        <p:nvSpPr>
          <p:cNvPr id="1030" name="Google Shape;1030;p101"/>
          <p:cNvSpPr txBox="1"/>
          <p:nvPr/>
        </p:nvSpPr>
        <p:spPr>
          <a:xfrm>
            <a:off x="5049825" y="2287050"/>
            <a:ext cx="3564000" cy="5694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2500">
                <a:solidFill>
                  <a:schemeClr val="lt1"/>
                </a:solidFill>
              </a:rPr>
              <a:t>1 = 5 - 2(2)</a:t>
            </a:r>
            <a:endParaRPr sz="2500">
              <a:solidFill>
                <a:schemeClr val="lt1"/>
              </a:solidFill>
            </a:endParaRPr>
          </a:p>
        </p:txBody>
      </p:sp>
      <p:sp>
        <p:nvSpPr>
          <p:cNvPr id="1031" name="Google Shape;1031;p101"/>
          <p:cNvSpPr txBox="1"/>
          <p:nvPr/>
        </p:nvSpPr>
        <p:spPr>
          <a:xfrm>
            <a:off x="1357500" y="2287050"/>
            <a:ext cx="2736600" cy="5694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2500">
                <a:solidFill>
                  <a:schemeClr val="lt1"/>
                </a:solidFill>
              </a:rPr>
              <a:t>40 = (</a:t>
            </a:r>
            <a:r>
              <a:rPr lang="en" sz="2500">
                <a:solidFill>
                  <a:srgbClr val="FFFFFF"/>
                </a:solidFill>
              </a:rPr>
              <a:t>7</a:t>
            </a:r>
            <a:r>
              <a:rPr lang="en" sz="2500">
                <a:solidFill>
                  <a:schemeClr val="lt1"/>
                </a:solidFill>
              </a:rPr>
              <a:t>)5</a:t>
            </a:r>
            <a:r>
              <a:rPr lang="en" sz="2500">
                <a:solidFill>
                  <a:schemeClr val="accent6"/>
                </a:solidFill>
              </a:rPr>
              <a:t> </a:t>
            </a:r>
            <a:r>
              <a:rPr lang="en" sz="2500">
                <a:solidFill>
                  <a:schemeClr val="lt1"/>
                </a:solidFill>
              </a:rPr>
              <a:t>+ 5</a:t>
            </a:r>
            <a:endParaRPr sz="2500">
              <a:solidFill>
                <a:schemeClr val="lt1"/>
              </a:solidFill>
            </a:endParaRPr>
          </a:p>
        </p:txBody>
      </p:sp>
      <p:sp>
        <p:nvSpPr>
          <p:cNvPr id="1032" name="Google Shape;1032;p101"/>
          <p:cNvSpPr txBox="1"/>
          <p:nvPr/>
        </p:nvSpPr>
        <p:spPr>
          <a:xfrm>
            <a:off x="1357500" y="2933375"/>
            <a:ext cx="2736600" cy="5694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2500">
                <a:solidFill>
                  <a:schemeClr val="lt1"/>
                </a:solidFill>
              </a:rPr>
              <a:t>7 = 1(5) + 2</a:t>
            </a:r>
            <a:endParaRPr sz="2500">
              <a:solidFill>
                <a:schemeClr val="lt1"/>
              </a:solidFill>
            </a:endParaRPr>
          </a:p>
        </p:txBody>
      </p:sp>
      <p:sp>
        <p:nvSpPr>
          <p:cNvPr id="1033" name="Google Shape;1033;p101"/>
          <p:cNvSpPr txBox="1"/>
          <p:nvPr/>
        </p:nvSpPr>
        <p:spPr>
          <a:xfrm>
            <a:off x="1357500" y="3579700"/>
            <a:ext cx="2736600" cy="5694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2500">
                <a:solidFill>
                  <a:srgbClr val="FFFFFF"/>
                </a:solidFill>
              </a:rPr>
              <a:t>5 = 2(2) + </a:t>
            </a:r>
            <a:r>
              <a:rPr lang="en" sz="2500">
                <a:solidFill>
                  <a:schemeClr val="lt1"/>
                </a:solidFill>
              </a:rPr>
              <a:t>1</a:t>
            </a:r>
            <a:endParaRPr sz="2500">
              <a:solidFill>
                <a:schemeClr val="lt1"/>
              </a:solidFill>
            </a:endParaRPr>
          </a:p>
        </p:txBody>
      </p:sp>
      <p:sp>
        <p:nvSpPr>
          <p:cNvPr id="1034" name="Google Shape;1034;p101"/>
          <p:cNvSpPr txBox="1"/>
          <p:nvPr/>
        </p:nvSpPr>
        <p:spPr>
          <a:xfrm>
            <a:off x="4515750" y="1886850"/>
            <a:ext cx="44379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a:solidFill>
                  <a:schemeClr val="lt1"/>
                </a:solidFill>
              </a:rPr>
              <a:t>Extended Euclidean Algorithm</a:t>
            </a:r>
            <a:endParaRPr>
              <a:solidFill>
                <a:schemeClr val="accent6"/>
              </a:solidFill>
            </a:endParaRPr>
          </a:p>
        </p:txBody>
      </p:sp>
      <p:sp>
        <p:nvSpPr>
          <p:cNvPr id="1035" name="Google Shape;1035;p101"/>
          <p:cNvSpPr txBox="1"/>
          <p:nvPr/>
        </p:nvSpPr>
        <p:spPr>
          <a:xfrm>
            <a:off x="555225" y="1920500"/>
            <a:ext cx="44379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a:solidFill>
                  <a:schemeClr val="lt1"/>
                </a:solidFill>
              </a:rPr>
              <a:t>Euclidean Algorithm</a:t>
            </a:r>
            <a:endParaRPr>
              <a:solidFill>
                <a:schemeClr val="accent6"/>
              </a:solidFill>
            </a:endParaRPr>
          </a:p>
        </p:txBody>
      </p:sp>
      <p:sp>
        <p:nvSpPr>
          <p:cNvPr id="1036" name="Google Shape;1036;p101"/>
          <p:cNvSpPr txBox="1"/>
          <p:nvPr/>
        </p:nvSpPr>
        <p:spPr>
          <a:xfrm>
            <a:off x="5049825" y="2866050"/>
            <a:ext cx="3564000" cy="5694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2500">
                <a:solidFill>
                  <a:schemeClr val="lt1"/>
                </a:solidFill>
              </a:rPr>
              <a:t>1 = 5 -2(7 - 1(5))</a:t>
            </a:r>
            <a:endParaRPr sz="2500">
              <a:solidFill>
                <a:schemeClr val="accent6"/>
              </a:solidFill>
            </a:endParaRPr>
          </a:p>
        </p:txBody>
      </p:sp>
      <p:sp>
        <p:nvSpPr>
          <p:cNvPr id="1037" name="Google Shape;1037;p101"/>
          <p:cNvSpPr txBox="1"/>
          <p:nvPr/>
        </p:nvSpPr>
        <p:spPr>
          <a:xfrm>
            <a:off x="5049825" y="3343050"/>
            <a:ext cx="3564000" cy="5694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2500">
                <a:solidFill>
                  <a:schemeClr val="lt1"/>
                </a:solidFill>
              </a:rPr>
              <a:t>1 = 5 - 2(7) + 2(5)</a:t>
            </a:r>
            <a:endParaRPr sz="2500">
              <a:solidFill>
                <a:schemeClr val="accent6"/>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21"/>
          <p:cNvSpPr txBox="1"/>
          <p:nvPr>
            <p:ph type="title"/>
          </p:nvPr>
        </p:nvSpPr>
        <p:spPr>
          <a:xfrm>
            <a:off x="1297500" y="393750"/>
            <a:ext cx="7038900" cy="587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Cryptography Model - Encryption</a:t>
            </a:r>
            <a:endParaRPr b="1"/>
          </a:p>
        </p:txBody>
      </p:sp>
      <p:sp>
        <p:nvSpPr>
          <p:cNvPr id="215" name="Google Shape;215;p21"/>
          <p:cNvSpPr/>
          <p:nvPr/>
        </p:nvSpPr>
        <p:spPr>
          <a:xfrm>
            <a:off x="1260650" y="1196375"/>
            <a:ext cx="7198800" cy="36744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6" name="Google Shape;216;p21"/>
          <p:cNvPicPr preferRelativeResize="0"/>
          <p:nvPr/>
        </p:nvPicPr>
        <p:blipFill>
          <a:blip r:embed="rId3">
            <a:alphaModFix/>
          </a:blip>
          <a:stretch>
            <a:fillRect/>
          </a:stretch>
        </p:blipFill>
        <p:spPr>
          <a:xfrm>
            <a:off x="2055544" y="1415888"/>
            <a:ext cx="861125" cy="2016975"/>
          </a:xfrm>
          <a:prstGeom prst="rect">
            <a:avLst/>
          </a:prstGeom>
          <a:noFill/>
          <a:ln>
            <a:noFill/>
          </a:ln>
        </p:spPr>
      </p:pic>
      <p:pic>
        <p:nvPicPr>
          <p:cNvPr id="217" name="Google Shape;217;p21"/>
          <p:cNvPicPr preferRelativeResize="0"/>
          <p:nvPr/>
        </p:nvPicPr>
        <p:blipFill>
          <a:blip r:embed="rId4">
            <a:alphaModFix/>
          </a:blip>
          <a:stretch>
            <a:fillRect/>
          </a:stretch>
        </p:blipFill>
        <p:spPr>
          <a:xfrm>
            <a:off x="6528000" y="1415900"/>
            <a:ext cx="861125" cy="1971546"/>
          </a:xfrm>
          <a:prstGeom prst="rect">
            <a:avLst/>
          </a:prstGeom>
          <a:noFill/>
          <a:ln>
            <a:noFill/>
          </a:ln>
        </p:spPr>
      </p:pic>
      <p:pic>
        <p:nvPicPr>
          <p:cNvPr id="218" name="Google Shape;218;p21"/>
          <p:cNvPicPr preferRelativeResize="0"/>
          <p:nvPr/>
        </p:nvPicPr>
        <p:blipFill>
          <a:blip r:embed="rId5">
            <a:alphaModFix/>
          </a:blip>
          <a:stretch>
            <a:fillRect/>
          </a:stretch>
        </p:blipFill>
        <p:spPr>
          <a:xfrm>
            <a:off x="2960875" y="1755625"/>
            <a:ext cx="571400" cy="631900"/>
          </a:xfrm>
          <a:prstGeom prst="rect">
            <a:avLst/>
          </a:prstGeom>
          <a:noFill/>
          <a:ln>
            <a:noFill/>
          </a:ln>
        </p:spPr>
      </p:pic>
      <p:pic>
        <p:nvPicPr>
          <p:cNvPr id="219" name="Google Shape;219;p21"/>
          <p:cNvPicPr preferRelativeResize="0"/>
          <p:nvPr/>
        </p:nvPicPr>
        <p:blipFill>
          <a:blip r:embed="rId6">
            <a:alphaModFix/>
          </a:blip>
          <a:stretch>
            <a:fillRect/>
          </a:stretch>
        </p:blipFill>
        <p:spPr>
          <a:xfrm>
            <a:off x="4226793" y="3432843"/>
            <a:ext cx="1266500" cy="1440900"/>
          </a:xfrm>
          <a:prstGeom prst="rect">
            <a:avLst/>
          </a:prstGeom>
          <a:noFill/>
          <a:ln>
            <a:noFill/>
          </a:ln>
        </p:spPr>
      </p:pic>
      <p:sp>
        <p:nvSpPr>
          <p:cNvPr id="220" name="Google Shape;220;p21"/>
          <p:cNvSpPr txBox="1"/>
          <p:nvPr/>
        </p:nvSpPr>
        <p:spPr>
          <a:xfrm>
            <a:off x="2916675" y="1260100"/>
            <a:ext cx="9948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Lato"/>
                <a:ea typeface="Lato"/>
                <a:cs typeface="Lato"/>
                <a:sym typeface="Lato"/>
              </a:rPr>
              <a:t>Encrypted Message</a:t>
            </a:r>
            <a:endParaRPr>
              <a:latin typeface="Lato"/>
              <a:ea typeface="Lato"/>
              <a:cs typeface="Lato"/>
              <a:sym typeface="Lato"/>
            </a:endParaRPr>
          </a:p>
        </p:txBody>
      </p:sp>
      <p:pic>
        <p:nvPicPr>
          <p:cNvPr id="221" name="Google Shape;221;p21"/>
          <p:cNvPicPr preferRelativeResize="0"/>
          <p:nvPr/>
        </p:nvPicPr>
        <p:blipFill>
          <a:blip r:embed="rId5">
            <a:alphaModFix/>
          </a:blip>
          <a:stretch>
            <a:fillRect/>
          </a:stretch>
        </p:blipFill>
        <p:spPr>
          <a:xfrm>
            <a:off x="3853525" y="2865450"/>
            <a:ext cx="571400" cy="631900"/>
          </a:xfrm>
          <a:prstGeom prst="rect">
            <a:avLst/>
          </a:prstGeom>
          <a:noFill/>
          <a:ln>
            <a:noFill/>
          </a:ln>
        </p:spPr>
      </p:pic>
      <p:pic>
        <p:nvPicPr>
          <p:cNvPr id="222" name="Google Shape;222;p21"/>
          <p:cNvPicPr preferRelativeResize="0"/>
          <p:nvPr/>
        </p:nvPicPr>
        <p:blipFill>
          <a:blip r:embed="rId7">
            <a:alphaModFix/>
          </a:blip>
          <a:stretch>
            <a:fillRect/>
          </a:stretch>
        </p:blipFill>
        <p:spPr>
          <a:xfrm>
            <a:off x="4424925" y="2865443"/>
            <a:ext cx="994800" cy="646620"/>
          </a:xfrm>
          <a:prstGeom prst="rect">
            <a:avLst/>
          </a:prstGeom>
          <a:noFill/>
          <a:ln>
            <a:noFill/>
          </a:ln>
        </p:spPr>
      </p:pic>
      <p:pic>
        <p:nvPicPr>
          <p:cNvPr id="223" name="Google Shape;223;p21"/>
          <p:cNvPicPr preferRelativeResize="0"/>
          <p:nvPr/>
        </p:nvPicPr>
        <p:blipFill>
          <a:blip r:embed="rId5">
            <a:alphaModFix/>
          </a:blip>
          <a:stretch>
            <a:fillRect/>
          </a:stretch>
        </p:blipFill>
        <p:spPr>
          <a:xfrm flipH="1">
            <a:off x="6012625" y="1706175"/>
            <a:ext cx="571400" cy="631901"/>
          </a:xfrm>
          <a:prstGeom prst="rect">
            <a:avLst/>
          </a:prstGeom>
          <a:noFill/>
          <a:ln>
            <a:noFill/>
          </a:ln>
        </p:spPr>
      </p:pic>
      <p:sp>
        <p:nvSpPr>
          <p:cNvPr id="224" name="Google Shape;224;p21"/>
          <p:cNvSpPr txBox="1"/>
          <p:nvPr/>
        </p:nvSpPr>
        <p:spPr>
          <a:xfrm>
            <a:off x="5618725" y="1196375"/>
            <a:ext cx="10503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Lato"/>
                <a:ea typeface="Lato"/>
                <a:cs typeface="Lato"/>
                <a:sym typeface="Lato"/>
              </a:rPr>
              <a:t>De</a:t>
            </a:r>
            <a:r>
              <a:rPr lang="en">
                <a:latin typeface="Lato"/>
                <a:ea typeface="Lato"/>
                <a:cs typeface="Lato"/>
                <a:sym typeface="Lato"/>
              </a:rPr>
              <a:t>crypted Message</a:t>
            </a:r>
            <a:endParaRPr>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8"/>
                                        </p:tgtEl>
                                        <p:attrNameLst>
                                          <p:attrName>style.visibility</p:attrName>
                                        </p:attrNameLst>
                                      </p:cBhvr>
                                      <p:to>
                                        <p:strVal val="visible"/>
                                      </p:to>
                                    </p:set>
                                    <p:animEffect filter="fade" transition="in">
                                      <p:cBhvr>
                                        <p:cTn dur="400"/>
                                        <p:tgtEl>
                                          <p:spTgt spid="21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0"/>
                                        </p:tgtEl>
                                        <p:attrNameLst>
                                          <p:attrName>style.visibility</p:attrName>
                                        </p:attrNameLst>
                                      </p:cBhvr>
                                      <p:to>
                                        <p:strVal val="visible"/>
                                      </p:to>
                                    </p:set>
                                    <p:animEffect filter="fade" transition="in">
                                      <p:cBhvr>
                                        <p:cTn dur="500"/>
                                        <p:tgtEl>
                                          <p:spTgt spid="22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400"/>
                                        <p:tgtEl>
                                          <p:spTgt spid="218"/>
                                        </p:tgtEl>
                                      </p:cBhvr>
                                    </p:animEffect>
                                    <p:set>
                                      <p:cBhvr>
                                        <p:cTn dur="1" fill="hold">
                                          <p:stCondLst>
                                            <p:cond delay="400"/>
                                          </p:stCondLst>
                                        </p:cTn>
                                        <p:tgtEl>
                                          <p:spTgt spid="218"/>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220"/>
                                        </p:tgtEl>
                                      </p:cBhvr>
                                    </p:animEffect>
                                    <p:set>
                                      <p:cBhvr>
                                        <p:cTn dur="1" fill="hold">
                                          <p:stCondLst>
                                            <p:cond delay="500"/>
                                          </p:stCondLst>
                                        </p:cTn>
                                        <p:tgtEl>
                                          <p:spTgt spid="220"/>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1"/>
                                        </p:tgtEl>
                                        <p:attrNameLst>
                                          <p:attrName>style.visibility</p:attrName>
                                        </p:attrNameLst>
                                      </p:cBhvr>
                                      <p:to>
                                        <p:strVal val="visible"/>
                                      </p:to>
                                    </p:set>
                                    <p:animEffect filter="fade" transition="in">
                                      <p:cBhvr>
                                        <p:cTn dur="400"/>
                                        <p:tgtEl>
                                          <p:spTgt spid="22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2"/>
                                        </p:tgtEl>
                                        <p:attrNameLst>
                                          <p:attrName>style.visibility</p:attrName>
                                        </p:attrNameLst>
                                      </p:cBhvr>
                                      <p:to>
                                        <p:strVal val="visible"/>
                                      </p:to>
                                    </p:set>
                                    <p:animEffect filter="fade" transition="in">
                                      <p:cBhvr>
                                        <p:cTn dur="300"/>
                                        <p:tgtEl>
                                          <p:spTgt spid="22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200"/>
                                        <p:tgtEl>
                                          <p:spTgt spid="221"/>
                                        </p:tgtEl>
                                      </p:cBhvr>
                                    </p:animEffect>
                                    <p:set>
                                      <p:cBhvr>
                                        <p:cTn dur="1" fill="hold">
                                          <p:stCondLst>
                                            <p:cond delay="200"/>
                                          </p:stCondLst>
                                        </p:cTn>
                                        <p:tgtEl>
                                          <p:spTgt spid="221"/>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200"/>
                                        <p:tgtEl>
                                          <p:spTgt spid="222"/>
                                        </p:tgtEl>
                                      </p:cBhvr>
                                    </p:animEffect>
                                    <p:set>
                                      <p:cBhvr>
                                        <p:cTn dur="1" fill="hold">
                                          <p:stCondLst>
                                            <p:cond delay="200"/>
                                          </p:stCondLst>
                                        </p:cTn>
                                        <p:tgtEl>
                                          <p:spTgt spid="222"/>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3"/>
                                        </p:tgtEl>
                                        <p:attrNameLst>
                                          <p:attrName>style.visibility</p:attrName>
                                        </p:attrNameLst>
                                      </p:cBhvr>
                                      <p:to>
                                        <p:strVal val="visible"/>
                                      </p:to>
                                    </p:set>
                                    <p:animEffect filter="fade" transition="in">
                                      <p:cBhvr>
                                        <p:cTn dur="300"/>
                                        <p:tgtEl>
                                          <p:spTgt spid="22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4"/>
                                        </p:tgtEl>
                                        <p:attrNameLst>
                                          <p:attrName>style.visibility</p:attrName>
                                        </p:attrNameLst>
                                      </p:cBhvr>
                                      <p:to>
                                        <p:strVal val="visible"/>
                                      </p:to>
                                    </p:set>
                                    <p:animEffect filter="fade" transition="in">
                                      <p:cBhvr>
                                        <p:cTn dur="300"/>
                                        <p:tgtEl>
                                          <p:spTgt spid="22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1" name="Shape 1041"/>
        <p:cNvGrpSpPr/>
        <p:nvPr/>
      </p:nvGrpSpPr>
      <p:grpSpPr>
        <a:xfrm>
          <a:off x="0" y="0"/>
          <a:ext cx="0" cy="0"/>
          <a:chOff x="0" y="0"/>
          <a:chExt cx="0" cy="0"/>
        </a:xfrm>
      </p:grpSpPr>
      <p:sp>
        <p:nvSpPr>
          <p:cNvPr id="1042" name="Google Shape;1042;p102"/>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Simulation - Create Key</a:t>
            </a:r>
            <a:endParaRPr/>
          </a:p>
        </p:txBody>
      </p:sp>
      <p:sp>
        <p:nvSpPr>
          <p:cNvPr id="1043" name="Google Shape;1043;p102"/>
          <p:cNvSpPr txBox="1"/>
          <p:nvPr/>
        </p:nvSpPr>
        <p:spPr>
          <a:xfrm>
            <a:off x="1297500" y="1307850"/>
            <a:ext cx="7038900" cy="492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2000">
                <a:solidFill>
                  <a:schemeClr val="lt2"/>
                </a:solidFill>
                <a:latin typeface="Lato"/>
                <a:ea typeface="Lato"/>
                <a:cs typeface="Lato"/>
                <a:sym typeface="Lato"/>
              </a:rPr>
              <a:t>Step 5: Choose a number for decryption key (version 1)</a:t>
            </a:r>
            <a:endParaRPr sz="2000">
              <a:solidFill>
                <a:schemeClr val="lt2"/>
              </a:solidFill>
            </a:endParaRPr>
          </a:p>
        </p:txBody>
      </p:sp>
      <p:sp>
        <p:nvSpPr>
          <p:cNvPr id="1044" name="Google Shape;1044;p102"/>
          <p:cNvSpPr txBox="1"/>
          <p:nvPr/>
        </p:nvSpPr>
        <p:spPr>
          <a:xfrm>
            <a:off x="5049825" y="2287050"/>
            <a:ext cx="3564000" cy="5694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2500">
                <a:solidFill>
                  <a:schemeClr val="lt1"/>
                </a:solidFill>
              </a:rPr>
              <a:t>1 = 5 - 2(2)</a:t>
            </a:r>
            <a:endParaRPr sz="2500">
              <a:solidFill>
                <a:schemeClr val="lt1"/>
              </a:solidFill>
            </a:endParaRPr>
          </a:p>
        </p:txBody>
      </p:sp>
      <p:sp>
        <p:nvSpPr>
          <p:cNvPr id="1045" name="Google Shape;1045;p102"/>
          <p:cNvSpPr txBox="1"/>
          <p:nvPr/>
        </p:nvSpPr>
        <p:spPr>
          <a:xfrm>
            <a:off x="1357500" y="2287050"/>
            <a:ext cx="2736600" cy="5694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2500">
                <a:solidFill>
                  <a:schemeClr val="accent6"/>
                </a:solidFill>
              </a:rPr>
              <a:t>40 = (7)5 + 5</a:t>
            </a:r>
            <a:endParaRPr sz="2500">
              <a:solidFill>
                <a:schemeClr val="accent6"/>
              </a:solidFill>
            </a:endParaRPr>
          </a:p>
        </p:txBody>
      </p:sp>
      <p:sp>
        <p:nvSpPr>
          <p:cNvPr id="1046" name="Google Shape;1046;p102"/>
          <p:cNvSpPr txBox="1"/>
          <p:nvPr/>
        </p:nvSpPr>
        <p:spPr>
          <a:xfrm>
            <a:off x="1357500" y="2933375"/>
            <a:ext cx="2736600" cy="5694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2500">
                <a:solidFill>
                  <a:schemeClr val="lt1"/>
                </a:solidFill>
              </a:rPr>
              <a:t>7 = 1(5) + 2</a:t>
            </a:r>
            <a:endParaRPr sz="2500">
              <a:solidFill>
                <a:schemeClr val="lt1"/>
              </a:solidFill>
            </a:endParaRPr>
          </a:p>
        </p:txBody>
      </p:sp>
      <p:sp>
        <p:nvSpPr>
          <p:cNvPr id="1047" name="Google Shape;1047;p102"/>
          <p:cNvSpPr txBox="1"/>
          <p:nvPr/>
        </p:nvSpPr>
        <p:spPr>
          <a:xfrm>
            <a:off x="1357500" y="3579700"/>
            <a:ext cx="2736600" cy="5694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2500">
                <a:solidFill>
                  <a:srgbClr val="FFFFFF"/>
                </a:solidFill>
              </a:rPr>
              <a:t>5 = 2(2) + </a:t>
            </a:r>
            <a:r>
              <a:rPr lang="en" sz="2500">
                <a:solidFill>
                  <a:schemeClr val="lt1"/>
                </a:solidFill>
              </a:rPr>
              <a:t>1</a:t>
            </a:r>
            <a:endParaRPr sz="2500">
              <a:solidFill>
                <a:schemeClr val="lt1"/>
              </a:solidFill>
            </a:endParaRPr>
          </a:p>
        </p:txBody>
      </p:sp>
      <p:sp>
        <p:nvSpPr>
          <p:cNvPr id="1048" name="Google Shape;1048;p102"/>
          <p:cNvSpPr txBox="1"/>
          <p:nvPr/>
        </p:nvSpPr>
        <p:spPr>
          <a:xfrm>
            <a:off x="4515750" y="1886850"/>
            <a:ext cx="44379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a:solidFill>
                  <a:schemeClr val="lt1"/>
                </a:solidFill>
              </a:rPr>
              <a:t>Extended Euclidean Algorithm</a:t>
            </a:r>
            <a:endParaRPr>
              <a:solidFill>
                <a:schemeClr val="accent6"/>
              </a:solidFill>
            </a:endParaRPr>
          </a:p>
        </p:txBody>
      </p:sp>
      <p:sp>
        <p:nvSpPr>
          <p:cNvPr id="1049" name="Google Shape;1049;p102"/>
          <p:cNvSpPr txBox="1"/>
          <p:nvPr/>
        </p:nvSpPr>
        <p:spPr>
          <a:xfrm>
            <a:off x="555225" y="1920500"/>
            <a:ext cx="44379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a:solidFill>
                  <a:schemeClr val="lt1"/>
                </a:solidFill>
              </a:rPr>
              <a:t>Euclidean Algorithm</a:t>
            </a:r>
            <a:endParaRPr>
              <a:solidFill>
                <a:schemeClr val="accent6"/>
              </a:solidFill>
            </a:endParaRPr>
          </a:p>
        </p:txBody>
      </p:sp>
      <p:sp>
        <p:nvSpPr>
          <p:cNvPr id="1050" name="Google Shape;1050;p102"/>
          <p:cNvSpPr txBox="1"/>
          <p:nvPr/>
        </p:nvSpPr>
        <p:spPr>
          <a:xfrm>
            <a:off x="5049825" y="2734875"/>
            <a:ext cx="3564000" cy="5694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2500">
                <a:solidFill>
                  <a:schemeClr val="lt1"/>
                </a:solidFill>
              </a:rPr>
              <a:t>1 = 5 -2(7 - 1(5))</a:t>
            </a:r>
            <a:endParaRPr sz="2500">
              <a:solidFill>
                <a:schemeClr val="accent6"/>
              </a:solidFill>
            </a:endParaRPr>
          </a:p>
        </p:txBody>
      </p:sp>
      <p:sp>
        <p:nvSpPr>
          <p:cNvPr id="1051" name="Google Shape;1051;p102"/>
          <p:cNvSpPr txBox="1"/>
          <p:nvPr/>
        </p:nvSpPr>
        <p:spPr>
          <a:xfrm>
            <a:off x="5049825" y="3211875"/>
            <a:ext cx="3564000" cy="5694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2500">
                <a:solidFill>
                  <a:schemeClr val="lt1"/>
                </a:solidFill>
              </a:rPr>
              <a:t>1 = 5 - 2(7) + 2(5)</a:t>
            </a:r>
            <a:endParaRPr sz="2500">
              <a:solidFill>
                <a:schemeClr val="accent6"/>
              </a:solidFill>
            </a:endParaRPr>
          </a:p>
        </p:txBody>
      </p:sp>
      <p:sp>
        <p:nvSpPr>
          <p:cNvPr id="1052" name="Google Shape;1052;p102"/>
          <p:cNvSpPr txBox="1"/>
          <p:nvPr/>
        </p:nvSpPr>
        <p:spPr>
          <a:xfrm>
            <a:off x="5049825" y="3622025"/>
            <a:ext cx="3564000" cy="5694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2500">
                <a:solidFill>
                  <a:schemeClr val="lt1"/>
                </a:solidFill>
              </a:rPr>
              <a:t>1 = </a:t>
            </a:r>
            <a:r>
              <a:rPr lang="en" sz="2500">
                <a:solidFill>
                  <a:schemeClr val="lt1"/>
                </a:solidFill>
              </a:rPr>
              <a:t>3(</a:t>
            </a:r>
            <a:r>
              <a:rPr lang="en" sz="2500">
                <a:solidFill>
                  <a:schemeClr val="accent6"/>
                </a:solidFill>
              </a:rPr>
              <a:t>5</a:t>
            </a:r>
            <a:r>
              <a:rPr lang="en" sz="2500">
                <a:solidFill>
                  <a:schemeClr val="lt1"/>
                </a:solidFill>
              </a:rPr>
              <a:t>) - 2(7)</a:t>
            </a:r>
            <a:endParaRPr sz="2500">
              <a:solidFill>
                <a:schemeClr val="accent6"/>
              </a:solidFill>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6" name="Shape 1056"/>
        <p:cNvGrpSpPr/>
        <p:nvPr/>
      </p:nvGrpSpPr>
      <p:grpSpPr>
        <a:xfrm>
          <a:off x="0" y="0"/>
          <a:ext cx="0" cy="0"/>
          <a:chOff x="0" y="0"/>
          <a:chExt cx="0" cy="0"/>
        </a:xfrm>
      </p:grpSpPr>
      <p:sp>
        <p:nvSpPr>
          <p:cNvPr id="1057" name="Google Shape;1057;p103"/>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Simulation - Create Key</a:t>
            </a:r>
            <a:endParaRPr/>
          </a:p>
        </p:txBody>
      </p:sp>
      <p:sp>
        <p:nvSpPr>
          <p:cNvPr id="1058" name="Google Shape;1058;p103"/>
          <p:cNvSpPr txBox="1"/>
          <p:nvPr/>
        </p:nvSpPr>
        <p:spPr>
          <a:xfrm>
            <a:off x="1297500" y="1307850"/>
            <a:ext cx="7038900" cy="492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2000">
                <a:solidFill>
                  <a:schemeClr val="lt2"/>
                </a:solidFill>
                <a:latin typeface="Lato"/>
                <a:ea typeface="Lato"/>
                <a:cs typeface="Lato"/>
                <a:sym typeface="Lato"/>
              </a:rPr>
              <a:t>Step 5: Choose a number for decryption key (version 1)</a:t>
            </a:r>
            <a:endParaRPr sz="2000">
              <a:solidFill>
                <a:schemeClr val="lt2"/>
              </a:solidFill>
            </a:endParaRPr>
          </a:p>
        </p:txBody>
      </p:sp>
      <p:sp>
        <p:nvSpPr>
          <p:cNvPr id="1059" name="Google Shape;1059;p103"/>
          <p:cNvSpPr txBox="1"/>
          <p:nvPr/>
        </p:nvSpPr>
        <p:spPr>
          <a:xfrm>
            <a:off x="5049825" y="2287050"/>
            <a:ext cx="3564000" cy="5694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2500">
                <a:solidFill>
                  <a:schemeClr val="lt1"/>
                </a:solidFill>
              </a:rPr>
              <a:t>1 = 5 - 2(2)</a:t>
            </a:r>
            <a:endParaRPr sz="2500">
              <a:solidFill>
                <a:schemeClr val="lt1"/>
              </a:solidFill>
            </a:endParaRPr>
          </a:p>
        </p:txBody>
      </p:sp>
      <p:sp>
        <p:nvSpPr>
          <p:cNvPr id="1060" name="Google Shape;1060;p103"/>
          <p:cNvSpPr txBox="1"/>
          <p:nvPr/>
        </p:nvSpPr>
        <p:spPr>
          <a:xfrm>
            <a:off x="1357500" y="2287050"/>
            <a:ext cx="2736600" cy="5694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2500">
                <a:solidFill>
                  <a:schemeClr val="accent6"/>
                </a:solidFill>
              </a:rPr>
              <a:t>40 = (7)5 + 5</a:t>
            </a:r>
            <a:endParaRPr sz="2500">
              <a:solidFill>
                <a:schemeClr val="accent6"/>
              </a:solidFill>
            </a:endParaRPr>
          </a:p>
        </p:txBody>
      </p:sp>
      <p:sp>
        <p:nvSpPr>
          <p:cNvPr id="1061" name="Google Shape;1061;p103"/>
          <p:cNvSpPr txBox="1"/>
          <p:nvPr/>
        </p:nvSpPr>
        <p:spPr>
          <a:xfrm>
            <a:off x="1357500" y="2933375"/>
            <a:ext cx="2736600" cy="5694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2500">
                <a:solidFill>
                  <a:schemeClr val="lt1"/>
                </a:solidFill>
              </a:rPr>
              <a:t>7 = 1(5) + 2</a:t>
            </a:r>
            <a:endParaRPr sz="2500">
              <a:solidFill>
                <a:schemeClr val="lt1"/>
              </a:solidFill>
            </a:endParaRPr>
          </a:p>
        </p:txBody>
      </p:sp>
      <p:sp>
        <p:nvSpPr>
          <p:cNvPr id="1062" name="Google Shape;1062;p103"/>
          <p:cNvSpPr txBox="1"/>
          <p:nvPr/>
        </p:nvSpPr>
        <p:spPr>
          <a:xfrm>
            <a:off x="1357500" y="3579700"/>
            <a:ext cx="2736600" cy="5694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2500">
                <a:solidFill>
                  <a:srgbClr val="FFFFFF"/>
                </a:solidFill>
              </a:rPr>
              <a:t>5 = 2(2) + </a:t>
            </a:r>
            <a:r>
              <a:rPr lang="en" sz="2500">
                <a:solidFill>
                  <a:schemeClr val="lt1"/>
                </a:solidFill>
              </a:rPr>
              <a:t>1</a:t>
            </a:r>
            <a:endParaRPr sz="2500">
              <a:solidFill>
                <a:schemeClr val="lt1"/>
              </a:solidFill>
            </a:endParaRPr>
          </a:p>
        </p:txBody>
      </p:sp>
      <p:sp>
        <p:nvSpPr>
          <p:cNvPr id="1063" name="Google Shape;1063;p103"/>
          <p:cNvSpPr txBox="1"/>
          <p:nvPr/>
        </p:nvSpPr>
        <p:spPr>
          <a:xfrm>
            <a:off x="4515750" y="1886850"/>
            <a:ext cx="44379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a:solidFill>
                  <a:schemeClr val="lt1"/>
                </a:solidFill>
              </a:rPr>
              <a:t>Extended Euclidean Algorithm</a:t>
            </a:r>
            <a:endParaRPr>
              <a:solidFill>
                <a:schemeClr val="accent6"/>
              </a:solidFill>
            </a:endParaRPr>
          </a:p>
        </p:txBody>
      </p:sp>
      <p:sp>
        <p:nvSpPr>
          <p:cNvPr id="1064" name="Google Shape;1064;p103"/>
          <p:cNvSpPr txBox="1"/>
          <p:nvPr/>
        </p:nvSpPr>
        <p:spPr>
          <a:xfrm>
            <a:off x="555225" y="1920500"/>
            <a:ext cx="44379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a:solidFill>
                  <a:schemeClr val="lt1"/>
                </a:solidFill>
              </a:rPr>
              <a:t>Euclidean Algorithm</a:t>
            </a:r>
            <a:endParaRPr>
              <a:solidFill>
                <a:schemeClr val="accent6"/>
              </a:solidFill>
            </a:endParaRPr>
          </a:p>
        </p:txBody>
      </p:sp>
      <p:sp>
        <p:nvSpPr>
          <p:cNvPr id="1065" name="Google Shape;1065;p103"/>
          <p:cNvSpPr txBox="1"/>
          <p:nvPr/>
        </p:nvSpPr>
        <p:spPr>
          <a:xfrm>
            <a:off x="5049825" y="2734875"/>
            <a:ext cx="3564000" cy="5694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2500">
                <a:solidFill>
                  <a:schemeClr val="lt1"/>
                </a:solidFill>
              </a:rPr>
              <a:t>1 = 5 -2(7 - 1(5))</a:t>
            </a:r>
            <a:endParaRPr sz="2500">
              <a:solidFill>
                <a:schemeClr val="accent6"/>
              </a:solidFill>
            </a:endParaRPr>
          </a:p>
        </p:txBody>
      </p:sp>
      <p:sp>
        <p:nvSpPr>
          <p:cNvPr id="1066" name="Google Shape;1066;p103"/>
          <p:cNvSpPr txBox="1"/>
          <p:nvPr/>
        </p:nvSpPr>
        <p:spPr>
          <a:xfrm>
            <a:off x="5049825" y="3211875"/>
            <a:ext cx="3564000" cy="5694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2500">
                <a:solidFill>
                  <a:schemeClr val="lt1"/>
                </a:solidFill>
              </a:rPr>
              <a:t>1 = 5 - 2(7) + 2(5)</a:t>
            </a:r>
            <a:endParaRPr sz="2500">
              <a:solidFill>
                <a:schemeClr val="accent6"/>
              </a:solidFill>
            </a:endParaRPr>
          </a:p>
        </p:txBody>
      </p:sp>
      <p:sp>
        <p:nvSpPr>
          <p:cNvPr id="1067" name="Google Shape;1067;p103"/>
          <p:cNvSpPr txBox="1"/>
          <p:nvPr/>
        </p:nvSpPr>
        <p:spPr>
          <a:xfrm>
            <a:off x="5049825" y="3622025"/>
            <a:ext cx="3564000" cy="5694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2500">
                <a:solidFill>
                  <a:schemeClr val="lt1"/>
                </a:solidFill>
              </a:rPr>
              <a:t>1 =</a:t>
            </a:r>
            <a:r>
              <a:rPr lang="en" sz="2500">
                <a:solidFill>
                  <a:schemeClr val="lt1"/>
                </a:solidFill>
              </a:rPr>
              <a:t> 3(</a:t>
            </a:r>
            <a:r>
              <a:rPr lang="en" sz="2500">
                <a:solidFill>
                  <a:schemeClr val="accent6"/>
                </a:solidFill>
              </a:rPr>
              <a:t>5</a:t>
            </a:r>
            <a:r>
              <a:rPr lang="en" sz="2500">
                <a:solidFill>
                  <a:schemeClr val="lt1"/>
                </a:solidFill>
              </a:rPr>
              <a:t>) - 2(7) </a:t>
            </a:r>
            <a:endParaRPr sz="2500">
              <a:solidFill>
                <a:schemeClr val="accent6"/>
              </a:solidFill>
            </a:endParaRPr>
          </a:p>
        </p:txBody>
      </p:sp>
      <p:sp>
        <p:nvSpPr>
          <p:cNvPr id="1068" name="Google Shape;1068;p103"/>
          <p:cNvSpPr txBox="1"/>
          <p:nvPr/>
        </p:nvSpPr>
        <p:spPr>
          <a:xfrm>
            <a:off x="4537650" y="4136700"/>
            <a:ext cx="4394100" cy="5694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2500">
                <a:solidFill>
                  <a:schemeClr val="lt1"/>
                </a:solidFill>
              </a:rPr>
              <a:t>1 = 3(40 - 5(7)) - 2(7)</a:t>
            </a:r>
            <a:endParaRPr sz="2500">
              <a:solidFill>
                <a:schemeClr val="accent6"/>
              </a:solidFill>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2" name="Shape 1072"/>
        <p:cNvGrpSpPr/>
        <p:nvPr/>
      </p:nvGrpSpPr>
      <p:grpSpPr>
        <a:xfrm>
          <a:off x="0" y="0"/>
          <a:ext cx="0" cy="0"/>
          <a:chOff x="0" y="0"/>
          <a:chExt cx="0" cy="0"/>
        </a:xfrm>
      </p:grpSpPr>
      <p:sp>
        <p:nvSpPr>
          <p:cNvPr id="1073" name="Google Shape;1073;p10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Simulation - Create Key</a:t>
            </a:r>
            <a:endParaRPr/>
          </a:p>
        </p:txBody>
      </p:sp>
      <p:sp>
        <p:nvSpPr>
          <p:cNvPr id="1074" name="Google Shape;1074;p104"/>
          <p:cNvSpPr txBox="1"/>
          <p:nvPr/>
        </p:nvSpPr>
        <p:spPr>
          <a:xfrm>
            <a:off x="1297500" y="1307850"/>
            <a:ext cx="7038900" cy="492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2000">
                <a:solidFill>
                  <a:schemeClr val="lt2"/>
                </a:solidFill>
                <a:latin typeface="Lato"/>
                <a:ea typeface="Lato"/>
                <a:cs typeface="Lato"/>
                <a:sym typeface="Lato"/>
              </a:rPr>
              <a:t>Step 5: Choose a number for decryption key (version 1)</a:t>
            </a:r>
            <a:endParaRPr sz="2000">
              <a:solidFill>
                <a:schemeClr val="lt2"/>
              </a:solidFill>
            </a:endParaRPr>
          </a:p>
        </p:txBody>
      </p:sp>
      <p:sp>
        <p:nvSpPr>
          <p:cNvPr id="1075" name="Google Shape;1075;p104"/>
          <p:cNvSpPr txBox="1"/>
          <p:nvPr/>
        </p:nvSpPr>
        <p:spPr>
          <a:xfrm>
            <a:off x="1357500" y="2287050"/>
            <a:ext cx="2736600" cy="5694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2500">
                <a:solidFill>
                  <a:schemeClr val="lt1"/>
                </a:solidFill>
              </a:rPr>
              <a:t>40 = (7)5 + 5</a:t>
            </a:r>
            <a:endParaRPr sz="2500">
              <a:solidFill>
                <a:schemeClr val="lt1"/>
              </a:solidFill>
            </a:endParaRPr>
          </a:p>
        </p:txBody>
      </p:sp>
      <p:sp>
        <p:nvSpPr>
          <p:cNvPr id="1076" name="Google Shape;1076;p104"/>
          <p:cNvSpPr txBox="1"/>
          <p:nvPr/>
        </p:nvSpPr>
        <p:spPr>
          <a:xfrm>
            <a:off x="1357500" y="2933375"/>
            <a:ext cx="2736600" cy="5694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2500">
                <a:solidFill>
                  <a:schemeClr val="lt1"/>
                </a:solidFill>
              </a:rPr>
              <a:t>7 = 1(5) + 2</a:t>
            </a:r>
            <a:endParaRPr sz="2500">
              <a:solidFill>
                <a:schemeClr val="lt1"/>
              </a:solidFill>
            </a:endParaRPr>
          </a:p>
        </p:txBody>
      </p:sp>
      <p:sp>
        <p:nvSpPr>
          <p:cNvPr id="1077" name="Google Shape;1077;p104"/>
          <p:cNvSpPr txBox="1"/>
          <p:nvPr/>
        </p:nvSpPr>
        <p:spPr>
          <a:xfrm>
            <a:off x="1357500" y="3579700"/>
            <a:ext cx="2736600" cy="5694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2500">
                <a:solidFill>
                  <a:srgbClr val="FFFFFF"/>
                </a:solidFill>
              </a:rPr>
              <a:t>5 = 2(2) + </a:t>
            </a:r>
            <a:r>
              <a:rPr lang="en" sz="2500">
                <a:solidFill>
                  <a:schemeClr val="lt1"/>
                </a:solidFill>
              </a:rPr>
              <a:t>1</a:t>
            </a:r>
            <a:endParaRPr sz="2500">
              <a:solidFill>
                <a:schemeClr val="lt1"/>
              </a:solidFill>
            </a:endParaRPr>
          </a:p>
        </p:txBody>
      </p:sp>
      <p:sp>
        <p:nvSpPr>
          <p:cNvPr id="1078" name="Google Shape;1078;p104"/>
          <p:cNvSpPr txBox="1"/>
          <p:nvPr/>
        </p:nvSpPr>
        <p:spPr>
          <a:xfrm>
            <a:off x="4515750" y="1886850"/>
            <a:ext cx="44379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a:solidFill>
                  <a:schemeClr val="lt1"/>
                </a:solidFill>
              </a:rPr>
              <a:t>Extended Euclidean Algorithm</a:t>
            </a:r>
            <a:endParaRPr>
              <a:solidFill>
                <a:schemeClr val="accent6"/>
              </a:solidFill>
            </a:endParaRPr>
          </a:p>
        </p:txBody>
      </p:sp>
      <p:sp>
        <p:nvSpPr>
          <p:cNvPr id="1079" name="Google Shape;1079;p104"/>
          <p:cNvSpPr txBox="1"/>
          <p:nvPr/>
        </p:nvSpPr>
        <p:spPr>
          <a:xfrm>
            <a:off x="555225" y="1920500"/>
            <a:ext cx="44379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a:solidFill>
                  <a:schemeClr val="lt1"/>
                </a:solidFill>
              </a:rPr>
              <a:t>Euclidean Algorithm</a:t>
            </a:r>
            <a:endParaRPr>
              <a:solidFill>
                <a:schemeClr val="accent6"/>
              </a:solidFill>
            </a:endParaRPr>
          </a:p>
        </p:txBody>
      </p:sp>
      <p:sp>
        <p:nvSpPr>
          <p:cNvPr id="1080" name="Google Shape;1080;p104"/>
          <p:cNvSpPr txBox="1"/>
          <p:nvPr/>
        </p:nvSpPr>
        <p:spPr>
          <a:xfrm>
            <a:off x="4537650" y="2373450"/>
            <a:ext cx="4394100" cy="5694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2500">
                <a:solidFill>
                  <a:schemeClr val="lt1"/>
                </a:solidFill>
              </a:rPr>
              <a:t>1 = 3(40 - 5(7)) - 2(7)</a:t>
            </a:r>
            <a:endParaRPr sz="2500">
              <a:solidFill>
                <a:schemeClr val="accent6"/>
              </a:solidFill>
            </a:endParaRPr>
          </a:p>
        </p:txBody>
      </p:sp>
      <p:sp>
        <p:nvSpPr>
          <p:cNvPr id="1081" name="Google Shape;1081;p104"/>
          <p:cNvSpPr txBox="1"/>
          <p:nvPr/>
        </p:nvSpPr>
        <p:spPr>
          <a:xfrm>
            <a:off x="4537650" y="2933350"/>
            <a:ext cx="4394100" cy="5694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2500">
                <a:solidFill>
                  <a:schemeClr val="lt1"/>
                </a:solidFill>
              </a:rPr>
              <a:t>1 = 3(40) - 15(7) - 2(7)</a:t>
            </a:r>
            <a:endParaRPr sz="2500">
              <a:solidFill>
                <a:schemeClr val="accent6"/>
              </a:solidFill>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5" name="Shape 1085"/>
        <p:cNvGrpSpPr/>
        <p:nvPr/>
      </p:nvGrpSpPr>
      <p:grpSpPr>
        <a:xfrm>
          <a:off x="0" y="0"/>
          <a:ext cx="0" cy="0"/>
          <a:chOff x="0" y="0"/>
          <a:chExt cx="0" cy="0"/>
        </a:xfrm>
      </p:grpSpPr>
      <p:sp>
        <p:nvSpPr>
          <p:cNvPr id="1086" name="Google Shape;1086;p10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Simulation - Create Key</a:t>
            </a:r>
            <a:endParaRPr/>
          </a:p>
        </p:txBody>
      </p:sp>
      <p:sp>
        <p:nvSpPr>
          <p:cNvPr id="1087" name="Google Shape;1087;p105"/>
          <p:cNvSpPr txBox="1"/>
          <p:nvPr/>
        </p:nvSpPr>
        <p:spPr>
          <a:xfrm>
            <a:off x="1297500" y="1307850"/>
            <a:ext cx="7038900" cy="492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2000">
                <a:solidFill>
                  <a:schemeClr val="lt2"/>
                </a:solidFill>
                <a:latin typeface="Lato"/>
                <a:ea typeface="Lato"/>
                <a:cs typeface="Lato"/>
                <a:sym typeface="Lato"/>
              </a:rPr>
              <a:t>Step 5: Choose a number for decryption key (version 1)</a:t>
            </a:r>
            <a:endParaRPr sz="2000">
              <a:solidFill>
                <a:schemeClr val="lt2"/>
              </a:solidFill>
            </a:endParaRPr>
          </a:p>
        </p:txBody>
      </p:sp>
      <p:sp>
        <p:nvSpPr>
          <p:cNvPr id="1088" name="Google Shape;1088;p105"/>
          <p:cNvSpPr txBox="1"/>
          <p:nvPr/>
        </p:nvSpPr>
        <p:spPr>
          <a:xfrm>
            <a:off x="1357500" y="2287050"/>
            <a:ext cx="2736600" cy="5694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2500">
                <a:solidFill>
                  <a:schemeClr val="lt1"/>
                </a:solidFill>
              </a:rPr>
              <a:t>40 = (7)5 + 5</a:t>
            </a:r>
            <a:endParaRPr sz="2500">
              <a:solidFill>
                <a:schemeClr val="lt1"/>
              </a:solidFill>
            </a:endParaRPr>
          </a:p>
        </p:txBody>
      </p:sp>
      <p:sp>
        <p:nvSpPr>
          <p:cNvPr id="1089" name="Google Shape;1089;p105"/>
          <p:cNvSpPr txBox="1"/>
          <p:nvPr/>
        </p:nvSpPr>
        <p:spPr>
          <a:xfrm>
            <a:off x="1357500" y="2933375"/>
            <a:ext cx="2736600" cy="5694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2500">
                <a:solidFill>
                  <a:schemeClr val="lt1"/>
                </a:solidFill>
              </a:rPr>
              <a:t>7 = 1(5) + 2</a:t>
            </a:r>
            <a:endParaRPr sz="2500">
              <a:solidFill>
                <a:schemeClr val="lt1"/>
              </a:solidFill>
            </a:endParaRPr>
          </a:p>
        </p:txBody>
      </p:sp>
      <p:sp>
        <p:nvSpPr>
          <p:cNvPr id="1090" name="Google Shape;1090;p105"/>
          <p:cNvSpPr txBox="1"/>
          <p:nvPr/>
        </p:nvSpPr>
        <p:spPr>
          <a:xfrm>
            <a:off x="1357500" y="3579700"/>
            <a:ext cx="2736600" cy="5694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2500">
                <a:solidFill>
                  <a:srgbClr val="FFFFFF"/>
                </a:solidFill>
              </a:rPr>
              <a:t>5 = 2(2) + </a:t>
            </a:r>
            <a:r>
              <a:rPr lang="en" sz="2500">
                <a:solidFill>
                  <a:schemeClr val="lt1"/>
                </a:solidFill>
              </a:rPr>
              <a:t>1</a:t>
            </a:r>
            <a:endParaRPr sz="2500">
              <a:solidFill>
                <a:schemeClr val="lt1"/>
              </a:solidFill>
            </a:endParaRPr>
          </a:p>
        </p:txBody>
      </p:sp>
      <p:sp>
        <p:nvSpPr>
          <p:cNvPr id="1091" name="Google Shape;1091;p105"/>
          <p:cNvSpPr txBox="1"/>
          <p:nvPr/>
        </p:nvSpPr>
        <p:spPr>
          <a:xfrm>
            <a:off x="4515750" y="1886850"/>
            <a:ext cx="44379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a:solidFill>
                  <a:schemeClr val="lt1"/>
                </a:solidFill>
              </a:rPr>
              <a:t>Extended Euclidean Algorithm</a:t>
            </a:r>
            <a:endParaRPr>
              <a:solidFill>
                <a:schemeClr val="accent6"/>
              </a:solidFill>
            </a:endParaRPr>
          </a:p>
        </p:txBody>
      </p:sp>
      <p:sp>
        <p:nvSpPr>
          <p:cNvPr id="1092" name="Google Shape;1092;p105"/>
          <p:cNvSpPr txBox="1"/>
          <p:nvPr/>
        </p:nvSpPr>
        <p:spPr>
          <a:xfrm>
            <a:off x="555225" y="1920500"/>
            <a:ext cx="44379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a:solidFill>
                  <a:schemeClr val="lt1"/>
                </a:solidFill>
              </a:rPr>
              <a:t>Euclidean Algorithm</a:t>
            </a:r>
            <a:endParaRPr>
              <a:solidFill>
                <a:schemeClr val="accent6"/>
              </a:solidFill>
            </a:endParaRPr>
          </a:p>
        </p:txBody>
      </p:sp>
      <p:sp>
        <p:nvSpPr>
          <p:cNvPr id="1093" name="Google Shape;1093;p105"/>
          <p:cNvSpPr txBox="1"/>
          <p:nvPr/>
        </p:nvSpPr>
        <p:spPr>
          <a:xfrm>
            <a:off x="4537650" y="2373450"/>
            <a:ext cx="4394100" cy="5694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2500">
                <a:solidFill>
                  <a:schemeClr val="lt1"/>
                </a:solidFill>
              </a:rPr>
              <a:t>1 = 3(40 - 5(7)) - 2(7)</a:t>
            </a:r>
            <a:endParaRPr sz="2500">
              <a:solidFill>
                <a:schemeClr val="accent6"/>
              </a:solidFill>
            </a:endParaRPr>
          </a:p>
        </p:txBody>
      </p:sp>
      <p:sp>
        <p:nvSpPr>
          <p:cNvPr id="1094" name="Google Shape;1094;p105"/>
          <p:cNvSpPr txBox="1"/>
          <p:nvPr/>
        </p:nvSpPr>
        <p:spPr>
          <a:xfrm>
            <a:off x="4537650" y="2933350"/>
            <a:ext cx="4394100" cy="5694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2500">
                <a:solidFill>
                  <a:schemeClr val="lt1"/>
                </a:solidFill>
              </a:rPr>
              <a:t>1 = 3(40) </a:t>
            </a:r>
            <a:r>
              <a:rPr lang="en" sz="2500">
                <a:solidFill>
                  <a:schemeClr val="accent6"/>
                </a:solidFill>
              </a:rPr>
              <a:t>- 15(7) - 2(7)</a:t>
            </a:r>
            <a:endParaRPr sz="2500">
              <a:solidFill>
                <a:schemeClr val="accent6"/>
              </a:solidFill>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8" name="Shape 1098"/>
        <p:cNvGrpSpPr/>
        <p:nvPr/>
      </p:nvGrpSpPr>
      <p:grpSpPr>
        <a:xfrm>
          <a:off x="0" y="0"/>
          <a:ext cx="0" cy="0"/>
          <a:chOff x="0" y="0"/>
          <a:chExt cx="0" cy="0"/>
        </a:xfrm>
      </p:grpSpPr>
      <p:sp>
        <p:nvSpPr>
          <p:cNvPr id="1099" name="Google Shape;1099;p10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Simulation - Create Key</a:t>
            </a:r>
            <a:endParaRPr/>
          </a:p>
        </p:txBody>
      </p:sp>
      <p:sp>
        <p:nvSpPr>
          <p:cNvPr id="1100" name="Google Shape;1100;p106"/>
          <p:cNvSpPr txBox="1"/>
          <p:nvPr/>
        </p:nvSpPr>
        <p:spPr>
          <a:xfrm>
            <a:off x="1297500" y="1307850"/>
            <a:ext cx="7038900" cy="492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2000">
                <a:solidFill>
                  <a:schemeClr val="lt2"/>
                </a:solidFill>
                <a:latin typeface="Lato"/>
                <a:ea typeface="Lato"/>
                <a:cs typeface="Lato"/>
                <a:sym typeface="Lato"/>
              </a:rPr>
              <a:t>Step 5: Choose a number for decryption key (version 1)</a:t>
            </a:r>
            <a:endParaRPr sz="2000">
              <a:solidFill>
                <a:schemeClr val="lt2"/>
              </a:solidFill>
            </a:endParaRPr>
          </a:p>
        </p:txBody>
      </p:sp>
      <p:sp>
        <p:nvSpPr>
          <p:cNvPr id="1101" name="Google Shape;1101;p106"/>
          <p:cNvSpPr txBox="1"/>
          <p:nvPr/>
        </p:nvSpPr>
        <p:spPr>
          <a:xfrm>
            <a:off x="1357500" y="2287050"/>
            <a:ext cx="2736600" cy="5694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2500">
                <a:solidFill>
                  <a:schemeClr val="lt1"/>
                </a:solidFill>
              </a:rPr>
              <a:t>40 = (7)5 + 5</a:t>
            </a:r>
            <a:endParaRPr sz="2500">
              <a:solidFill>
                <a:schemeClr val="lt1"/>
              </a:solidFill>
            </a:endParaRPr>
          </a:p>
        </p:txBody>
      </p:sp>
      <p:sp>
        <p:nvSpPr>
          <p:cNvPr id="1102" name="Google Shape;1102;p106"/>
          <p:cNvSpPr txBox="1"/>
          <p:nvPr/>
        </p:nvSpPr>
        <p:spPr>
          <a:xfrm>
            <a:off x="1357500" y="2933375"/>
            <a:ext cx="2736600" cy="5694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2500">
                <a:solidFill>
                  <a:schemeClr val="lt1"/>
                </a:solidFill>
              </a:rPr>
              <a:t>7 = 1(5) + 2</a:t>
            </a:r>
            <a:endParaRPr sz="2500">
              <a:solidFill>
                <a:schemeClr val="lt1"/>
              </a:solidFill>
            </a:endParaRPr>
          </a:p>
        </p:txBody>
      </p:sp>
      <p:sp>
        <p:nvSpPr>
          <p:cNvPr id="1103" name="Google Shape;1103;p106"/>
          <p:cNvSpPr txBox="1"/>
          <p:nvPr/>
        </p:nvSpPr>
        <p:spPr>
          <a:xfrm>
            <a:off x="1357500" y="3579700"/>
            <a:ext cx="2736600" cy="5694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2500">
                <a:solidFill>
                  <a:srgbClr val="FFFFFF"/>
                </a:solidFill>
              </a:rPr>
              <a:t>5 = 2(2) + </a:t>
            </a:r>
            <a:r>
              <a:rPr lang="en" sz="2500">
                <a:solidFill>
                  <a:schemeClr val="lt1"/>
                </a:solidFill>
              </a:rPr>
              <a:t>1</a:t>
            </a:r>
            <a:endParaRPr sz="2500">
              <a:solidFill>
                <a:schemeClr val="lt1"/>
              </a:solidFill>
            </a:endParaRPr>
          </a:p>
        </p:txBody>
      </p:sp>
      <p:sp>
        <p:nvSpPr>
          <p:cNvPr id="1104" name="Google Shape;1104;p106"/>
          <p:cNvSpPr txBox="1"/>
          <p:nvPr/>
        </p:nvSpPr>
        <p:spPr>
          <a:xfrm>
            <a:off x="4515750" y="1886850"/>
            <a:ext cx="44379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a:solidFill>
                  <a:schemeClr val="lt1"/>
                </a:solidFill>
              </a:rPr>
              <a:t>Extended Euclidean Algorithm</a:t>
            </a:r>
            <a:endParaRPr>
              <a:solidFill>
                <a:schemeClr val="accent6"/>
              </a:solidFill>
            </a:endParaRPr>
          </a:p>
        </p:txBody>
      </p:sp>
      <p:sp>
        <p:nvSpPr>
          <p:cNvPr id="1105" name="Google Shape;1105;p106"/>
          <p:cNvSpPr txBox="1"/>
          <p:nvPr/>
        </p:nvSpPr>
        <p:spPr>
          <a:xfrm>
            <a:off x="555225" y="1920500"/>
            <a:ext cx="44379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a:solidFill>
                  <a:schemeClr val="lt1"/>
                </a:solidFill>
              </a:rPr>
              <a:t>Euclidean Algorithm</a:t>
            </a:r>
            <a:endParaRPr>
              <a:solidFill>
                <a:schemeClr val="accent6"/>
              </a:solidFill>
            </a:endParaRPr>
          </a:p>
        </p:txBody>
      </p:sp>
      <p:sp>
        <p:nvSpPr>
          <p:cNvPr id="1106" name="Google Shape;1106;p106"/>
          <p:cNvSpPr txBox="1"/>
          <p:nvPr/>
        </p:nvSpPr>
        <p:spPr>
          <a:xfrm>
            <a:off x="4537650" y="2373450"/>
            <a:ext cx="4394100" cy="5694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2500">
                <a:solidFill>
                  <a:schemeClr val="lt1"/>
                </a:solidFill>
              </a:rPr>
              <a:t>1 = 3(40 - 5(7)) - 2(7)</a:t>
            </a:r>
            <a:endParaRPr sz="2500">
              <a:solidFill>
                <a:schemeClr val="accent6"/>
              </a:solidFill>
            </a:endParaRPr>
          </a:p>
        </p:txBody>
      </p:sp>
      <p:sp>
        <p:nvSpPr>
          <p:cNvPr id="1107" name="Google Shape;1107;p106"/>
          <p:cNvSpPr txBox="1"/>
          <p:nvPr/>
        </p:nvSpPr>
        <p:spPr>
          <a:xfrm>
            <a:off x="4537650" y="2933350"/>
            <a:ext cx="4394100" cy="5694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2500">
                <a:solidFill>
                  <a:schemeClr val="lt1"/>
                </a:solidFill>
              </a:rPr>
              <a:t>1 = 3(40) - 15(7) - 2(7)</a:t>
            </a:r>
            <a:endParaRPr sz="2500">
              <a:solidFill>
                <a:schemeClr val="lt1"/>
              </a:solidFill>
            </a:endParaRPr>
          </a:p>
        </p:txBody>
      </p:sp>
      <p:sp>
        <p:nvSpPr>
          <p:cNvPr id="1108" name="Google Shape;1108;p106"/>
          <p:cNvSpPr txBox="1"/>
          <p:nvPr/>
        </p:nvSpPr>
        <p:spPr>
          <a:xfrm>
            <a:off x="4537650" y="3579700"/>
            <a:ext cx="4394100" cy="5694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2500">
                <a:solidFill>
                  <a:schemeClr val="lt1"/>
                </a:solidFill>
              </a:rPr>
              <a:t>1 = 3(40) - 17(7)</a:t>
            </a:r>
            <a:endParaRPr sz="2500">
              <a:solidFill>
                <a:schemeClr val="lt1"/>
              </a:solidFill>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2" name="Shape 1112"/>
        <p:cNvGrpSpPr/>
        <p:nvPr/>
      </p:nvGrpSpPr>
      <p:grpSpPr>
        <a:xfrm>
          <a:off x="0" y="0"/>
          <a:ext cx="0" cy="0"/>
          <a:chOff x="0" y="0"/>
          <a:chExt cx="0" cy="0"/>
        </a:xfrm>
      </p:grpSpPr>
      <p:sp>
        <p:nvSpPr>
          <p:cNvPr id="1113" name="Google Shape;1113;p107"/>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Simulation - Create Key</a:t>
            </a:r>
            <a:endParaRPr/>
          </a:p>
        </p:txBody>
      </p:sp>
      <p:sp>
        <p:nvSpPr>
          <p:cNvPr id="1114" name="Google Shape;1114;p107"/>
          <p:cNvSpPr txBox="1"/>
          <p:nvPr/>
        </p:nvSpPr>
        <p:spPr>
          <a:xfrm>
            <a:off x="1297500" y="1307850"/>
            <a:ext cx="7038900" cy="492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2000">
                <a:solidFill>
                  <a:schemeClr val="lt2"/>
                </a:solidFill>
                <a:latin typeface="Lato"/>
                <a:ea typeface="Lato"/>
                <a:cs typeface="Lato"/>
                <a:sym typeface="Lato"/>
              </a:rPr>
              <a:t>Step 5: Choose a number for decryption key (version 1)</a:t>
            </a:r>
            <a:endParaRPr sz="2000">
              <a:solidFill>
                <a:schemeClr val="lt2"/>
              </a:solidFill>
            </a:endParaRPr>
          </a:p>
        </p:txBody>
      </p:sp>
      <p:sp>
        <p:nvSpPr>
          <p:cNvPr id="1115" name="Google Shape;1115;p107"/>
          <p:cNvSpPr txBox="1"/>
          <p:nvPr/>
        </p:nvSpPr>
        <p:spPr>
          <a:xfrm>
            <a:off x="1357500" y="2287050"/>
            <a:ext cx="2736600" cy="5694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2500">
                <a:solidFill>
                  <a:schemeClr val="lt1"/>
                </a:solidFill>
              </a:rPr>
              <a:t>40 = (7)5 + 5</a:t>
            </a:r>
            <a:endParaRPr sz="2500">
              <a:solidFill>
                <a:schemeClr val="lt1"/>
              </a:solidFill>
            </a:endParaRPr>
          </a:p>
        </p:txBody>
      </p:sp>
      <p:sp>
        <p:nvSpPr>
          <p:cNvPr id="1116" name="Google Shape;1116;p107"/>
          <p:cNvSpPr txBox="1"/>
          <p:nvPr/>
        </p:nvSpPr>
        <p:spPr>
          <a:xfrm>
            <a:off x="1357500" y="2933375"/>
            <a:ext cx="2736600" cy="5694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2500">
                <a:solidFill>
                  <a:schemeClr val="lt1"/>
                </a:solidFill>
              </a:rPr>
              <a:t>7 = 1(5) + 2</a:t>
            </a:r>
            <a:endParaRPr sz="2500">
              <a:solidFill>
                <a:schemeClr val="lt1"/>
              </a:solidFill>
            </a:endParaRPr>
          </a:p>
        </p:txBody>
      </p:sp>
      <p:sp>
        <p:nvSpPr>
          <p:cNvPr id="1117" name="Google Shape;1117;p107"/>
          <p:cNvSpPr txBox="1"/>
          <p:nvPr/>
        </p:nvSpPr>
        <p:spPr>
          <a:xfrm>
            <a:off x="1357500" y="3579700"/>
            <a:ext cx="2736600" cy="5694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2500">
                <a:solidFill>
                  <a:srgbClr val="FFFFFF"/>
                </a:solidFill>
              </a:rPr>
              <a:t>5 = 2(2) + </a:t>
            </a:r>
            <a:r>
              <a:rPr lang="en" sz="2500">
                <a:solidFill>
                  <a:schemeClr val="lt1"/>
                </a:solidFill>
              </a:rPr>
              <a:t>1</a:t>
            </a:r>
            <a:endParaRPr sz="2500">
              <a:solidFill>
                <a:schemeClr val="lt1"/>
              </a:solidFill>
            </a:endParaRPr>
          </a:p>
        </p:txBody>
      </p:sp>
      <p:sp>
        <p:nvSpPr>
          <p:cNvPr id="1118" name="Google Shape;1118;p107"/>
          <p:cNvSpPr txBox="1"/>
          <p:nvPr/>
        </p:nvSpPr>
        <p:spPr>
          <a:xfrm>
            <a:off x="4515750" y="1886850"/>
            <a:ext cx="44379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a:solidFill>
                  <a:schemeClr val="lt1"/>
                </a:solidFill>
              </a:rPr>
              <a:t>Extended Euclidean Algorithm</a:t>
            </a:r>
            <a:endParaRPr>
              <a:solidFill>
                <a:schemeClr val="accent6"/>
              </a:solidFill>
            </a:endParaRPr>
          </a:p>
        </p:txBody>
      </p:sp>
      <p:sp>
        <p:nvSpPr>
          <p:cNvPr id="1119" name="Google Shape;1119;p107"/>
          <p:cNvSpPr txBox="1"/>
          <p:nvPr/>
        </p:nvSpPr>
        <p:spPr>
          <a:xfrm>
            <a:off x="555225" y="1920500"/>
            <a:ext cx="44379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a:solidFill>
                  <a:schemeClr val="lt1"/>
                </a:solidFill>
              </a:rPr>
              <a:t>Euclidean Algorithm</a:t>
            </a:r>
            <a:endParaRPr>
              <a:solidFill>
                <a:schemeClr val="accent6"/>
              </a:solidFill>
            </a:endParaRPr>
          </a:p>
        </p:txBody>
      </p:sp>
      <p:sp>
        <p:nvSpPr>
          <p:cNvPr id="1120" name="Google Shape;1120;p107"/>
          <p:cNvSpPr txBox="1"/>
          <p:nvPr/>
        </p:nvSpPr>
        <p:spPr>
          <a:xfrm>
            <a:off x="4537650" y="2373450"/>
            <a:ext cx="4394100" cy="5694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2500">
                <a:solidFill>
                  <a:schemeClr val="lt1"/>
                </a:solidFill>
              </a:rPr>
              <a:t>1 = 3(40 - 5(7)) - 2(7)</a:t>
            </a:r>
            <a:endParaRPr sz="2500">
              <a:solidFill>
                <a:schemeClr val="accent6"/>
              </a:solidFill>
            </a:endParaRPr>
          </a:p>
        </p:txBody>
      </p:sp>
      <p:sp>
        <p:nvSpPr>
          <p:cNvPr id="1121" name="Google Shape;1121;p107"/>
          <p:cNvSpPr txBox="1"/>
          <p:nvPr/>
        </p:nvSpPr>
        <p:spPr>
          <a:xfrm>
            <a:off x="4537650" y="2933350"/>
            <a:ext cx="4394100" cy="5694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2500">
                <a:solidFill>
                  <a:schemeClr val="lt1"/>
                </a:solidFill>
              </a:rPr>
              <a:t>1 = 3(40) - 15(7) - 2(7)</a:t>
            </a:r>
            <a:endParaRPr sz="2500">
              <a:solidFill>
                <a:schemeClr val="lt1"/>
              </a:solidFill>
            </a:endParaRPr>
          </a:p>
        </p:txBody>
      </p:sp>
      <p:sp>
        <p:nvSpPr>
          <p:cNvPr id="1122" name="Google Shape;1122;p107"/>
          <p:cNvSpPr txBox="1"/>
          <p:nvPr/>
        </p:nvSpPr>
        <p:spPr>
          <a:xfrm>
            <a:off x="4537650" y="3579700"/>
            <a:ext cx="4394100" cy="5694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2500">
                <a:solidFill>
                  <a:schemeClr val="lt1"/>
                </a:solidFill>
              </a:rPr>
              <a:t>1 = 3(</a:t>
            </a:r>
            <a:r>
              <a:rPr lang="en" sz="2500">
                <a:solidFill>
                  <a:schemeClr val="accent6"/>
                </a:solidFill>
              </a:rPr>
              <a:t>40</a:t>
            </a:r>
            <a:r>
              <a:rPr lang="en" sz="2500">
                <a:solidFill>
                  <a:schemeClr val="lt1"/>
                </a:solidFill>
              </a:rPr>
              <a:t>) - 17(</a:t>
            </a:r>
            <a:r>
              <a:rPr lang="en" sz="2500">
                <a:solidFill>
                  <a:schemeClr val="accent6"/>
                </a:solidFill>
              </a:rPr>
              <a:t>7</a:t>
            </a:r>
            <a:r>
              <a:rPr lang="en" sz="2500">
                <a:solidFill>
                  <a:schemeClr val="lt1"/>
                </a:solidFill>
              </a:rPr>
              <a:t>)</a:t>
            </a:r>
            <a:endParaRPr sz="2500">
              <a:solidFill>
                <a:schemeClr val="lt1"/>
              </a:solidFill>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6" name="Shape 1126"/>
        <p:cNvGrpSpPr/>
        <p:nvPr/>
      </p:nvGrpSpPr>
      <p:grpSpPr>
        <a:xfrm>
          <a:off x="0" y="0"/>
          <a:ext cx="0" cy="0"/>
          <a:chOff x="0" y="0"/>
          <a:chExt cx="0" cy="0"/>
        </a:xfrm>
      </p:grpSpPr>
      <p:sp>
        <p:nvSpPr>
          <p:cNvPr id="1127" name="Google Shape;1127;p108"/>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Simulation - Create Key</a:t>
            </a:r>
            <a:endParaRPr/>
          </a:p>
        </p:txBody>
      </p:sp>
      <p:sp>
        <p:nvSpPr>
          <p:cNvPr id="1128" name="Google Shape;1128;p108"/>
          <p:cNvSpPr txBox="1"/>
          <p:nvPr/>
        </p:nvSpPr>
        <p:spPr>
          <a:xfrm>
            <a:off x="1297500" y="1307850"/>
            <a:ext cx="7038900" cy="492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2000">
                <a:solidFill>
                  <a:schemeClr val="lt2"/>
                </a:solidFill>
                <a:latin typeface="Lato"/>
                <a:ea typeface="Lato"/>
                <a:cs typeface="Lato"/>
                <a:sym typeface="Lato"/>
              </a:rPr>
              <a:t>Step 5: Choose a number for decryption key (version 1)</a:t>
            </a:r>
            <a:endParaRPr sz="2000">
              <a:solidFill>
                <a:schemeClr val="lt2"/>
              </a:solidFill>
            </a:endParaRPr>
          </a:p>
        </p:txBody>
      </p:sp>
      <p:sp>
        <p:nvSpPr>
          <p:cNvPr id="1129" name="Google Shape;1129;p108"/>
          <p:cNvSpPr txBox="1"/>
          <p:nvPr/>
        </p:nvSpPr>
        <p:spPr>
          <a:xfrm>
            <a:off x="1357500" y="2287050"/>
            <a:ext cx="2736600" cy="5694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2500">
                <a:solidFill>
                  <a:schemeClr val="lt1"/>
                </a:solidFill>
              </a:rPr>
              <a:t>40 = (7)5 + 5</a:t>
            </a:r>
            <a:endParaRPr sz="2500">
              <a:solidFill>
                <a:schemeClr val="lt1"/>
              </a:solidFill>
            </a:endParaRPr>
          </a:p>
        </p:txBody>
      </p:sp>
      <p:sp>
        <p:nvSpPr>
          <p:cNvPr id="1130" name="Google Shape;1130;p108"/>
          <p:cNvSpPr txBox="1"/>
          <p:nvPr/>
        </p:nvSpPr>
        <p:spPr>
          <a:xfrm>
            <a:off x="1357500" y="2933375"/>
            <a:ext cx="2736600" cy="5694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2500">
                <a:solidFill>
                  <a:schemeClr val="lt1"/>
                </a:solidFill>
              </a:rPr>
              <a:t>7 = 1(5) + 2</a:t>
            </a:r>
            <a:endParaRPr sz="2500">
              <a:solidFill>
                <a:schemeClr val="lt1"/>
              </a:solidFill>
            </a:endParaRPr>
          </a:p>
        </p:txBody>
      </p:sp>
      <p:sp>
        <p:nvSpPr>
          <p:cNvPr id="1131" name="Google Shape;1131;p108"/>
          <p:cNvSpPr txBox="1"/>
          <p:nvPr/>
        </p:nvSpPr>
        <p:spPr>
          <a:xfrm>
            <a:off x="1357500" y="3579700"/>
            <a:ext cx="2736600" cy="5694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2500">
                <a:solidFill>
                  <a:srgbClr val="FFFFFF"/>
                </a:solidFill>
              </a:rPr>
              <a:t>5 = 2(2) + </a:t>
            </a:r>
            <a:r>
              <a:rPr lang="en" sz="2500">
                <a:solidFill>
                  <a:schemeClr val="lt1"/>
                </a:solidFill>
              </a:rPr>
              <a:t>1</a:t>
            </a:r>
            <a:endParaRPr sz="2500">
              <a:solidFill>
                <a:schemeClr val="lt1"/>
              </a:solidFill>
            </a:endParaRPr>
          </a:p>
        </p:txBody>
      </p:sp>
      <p:sp>
        <p:nvSpPr>
          <p:cNvPr id="1132" name="Google Shape;1132;p108"/>
          <p:cNvSpPr txBox="1"/>
          <p:nvPr/>
        </p:nvSpPr>
        <p:spPr>
          <a:xfrm>
            <a:off x="4515750" y="1886850"/>
            <a:ext cx="44379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a:solidFill>
                  <a:schemeClr val="lt1"/>
                </a:solidFill>
              </a:rPr>
              <a:t>Extended Euclidean Algorithm</a:t>
            </a:r>
            <a:endParaRPr>
              <a:solidFill>
                <a:schemeClr val="accent6"/>
              </a:solidFill>
            </a:endParaRPr>
          </a:p>
        </p:txBody>
      </p:sp>
      <p:sp>
        <p:nvSpPr>
          <p:cNvPr id="1133" name="Google Shape;1133;p108"/>
          <p:cNvSpPr txBox="1"/>
          <p:nvPr/>
        </p:nvSpPr>
        <p:spPr>
          <a:xfrm>
            <a:off x="555225" y="1920500"/>
            <a:ext cx="44379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a:solidFill>
                  <a:schemeClr val="lt1"/>
                </a:solidFill>
              </a:rPr>
              <a:t>Euclidean Algorithm</a:t>
            </a:r>
            <a:endParaRPr>
              <a:solidFill>
                <a:schemeClr val="accent6"/>
              </a:solidFill>
            </a:endParaRPr>
          </a:p>
        </p:txBody>
      </p:sp>
      <p:sp>
        <p:nvSpPr>
          <p:cNvPr id="1134" name="Google Shape;1134;p108"/>
          <p:cNvSpPr txBox="1"/>
          <p:nvPr/>
        </p:nvSpPr>
        <p:spPr>
          <a:xfrm>
            <a:off x="4537650" y="2373450"/>
            <a:ext cx="4394100" cy="5694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2500">
                <a:solidFill>
                  <a:schemeClr val="lt1"/>
                </a:solidFill>
              </a:rPr>
              <a:t>1 = 3(40 - 5(7)) - 2(7)</a:t>
            </a:r>
            <a:endParaRPr sz="2500">
              <a:solidFill>
                <a:schemeClr val="accent6"/>
              </a:solidFill>
            </a:endParaRPr>
          </a:p>
        </p:txBody>
      </p:sp>
      <p:sp>
        <p:nvSpPr>
          <p:cNvPr id="1135" name="Google Shape;1135;p108"/>
          <p:cNvSpPr txBox="1"/>
          <p:nvPr/>
        </p:nvSpPr>
        <p:spPr>
          <a:xfrm>
            <a:off x="4537650" y="2933350"/>
            <a:ext cx="4394100" cy="5694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2500">
                <a:solidFill>
                  <a:schemeClr val="lt1"/>
                </a:solidFill>
              </a:rPr>
              <a:t>1 = 3(40) - 15(7) - 2(7)</a:t>
            </a:r>
            <a:endParaRPr sz="2500">
              <a:solidFill>
                <a:schemeClr val="lt1"/>
              </a:solidFill>
            </a:endParaRPr>
          </a:p>
        </p:txBody>
      </p:sp>
      <p:sp>
        <p:nvSpPr>
          <p:cNvPr id="1136" name="Google Shape;1136;p108"/>
          <p:cNvSpPr txBox="1"/>
          <p:nvPr/>
        </p:nvSpPr>
        <p:spPr>
          <a:xfrm>
            <a:off x="4537650" y="3579700"/>
            <a:ext cx="4394100" cy="5694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2500">
                <a:solidFill>
                  <a:schemeClr val="lt1"/>
                </a:solidFill>
              </a:rPr>
              <a:t>1 = 3(40) - 17(7)</a:t>
            </a:r>
            <a:endParaRPr sz="2500">
              <a:solidFill>
                <a:schemeClr val="lt1"/>
              </a:solidFill>
            </a:endParaRPr>
          </a:p>
        </p:txBody>
      </p:sp>
      <p:sp>
        <p:nvSpPr>
          <p:cNvPr id="1137" name="Google Shape;1137;p108"/>
          <p:cNvSpPr txBox="1"/>
          <p:nvPr/>
        </p:nvSpPr>
        <p:spPr>
          <a:xfrm>
            <a:off x="4537650" y="4149050"/>
            <a:ext cx="4394100" cy="5694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2500">
                <a:solidFill>
                  <a:schemeClr val="lt1"/>
                </a:solidFill>
              </a:rPr>
              <a:t>dKey = -17 mod 40</a:t>
            </a:r>
            <a:endParaRPr sz="2500">
              <a:solidFill>
                <a:schemeClr val="lt1"/>
              </a:solidFill>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1" name="Shape 1141"/>
        <p:cNvGrpSpPr/>
        <p:nvPr/>
      </p:nvGrpSpPr>
      <p:grpSpPr>
        <a:xfrm>
          <a:off x="0" y="0"/>
          <a:ext cx="0" cy="0"/>
          <a:chOff x="0" y="0"/>
          <a:chExt cx="0" cy="0"/>
        </a:xfrm>
      </p:grpSpPr>
      <p:sp>
        <p:nvSpPr>
          <p:cNvPr id="1142" name="Google Shape;1142;p109"/>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Simulation - Create Key</a:t>
            </a:r>
            <a:endParaRPr/>
          </a:p>
        </p:txBody>
      </p:sp>
      <p:sp>
        <p:nvSpPr>
          <p:cNvPr id="1143" name="Google Shape;1143;p109"/>
          <p:cNvSpPr txBox="1"/>
          <p:nvPr/>
        </p:nvSpPr>
        <p:spPr>
          <a:xfrm>
            <a:off x="1297500" y="1307850"/>
            <a:ext cx="7038900" cy="492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2000">
                <a:solidFill>
                  <a:schemeClr val="lt2"/>
                </a:solidFill>
                <a:latin typeface="Lato"/>
                <a:ea typeface="Lato"/>
                <a:cs typeface="Lato"/>
                <a:sym typeface="Lato"/>
              </a:rPr>
              <a:t>Step 5: Choose a number for decryption key (version 1)</a:t>
            </a:r>
            <a:endParaRPr sz="2000">
              <a:solidFill>
                <a:schemeClr val="lt2"/>
              </a:solidFill>
            </a:endParaRPr>
          </a:p>
        </p:txBody>
      </p:sp>
      <p:sp>
        <p:nvSpPr>
          <p:cNvPr id="1144" name="Google Shape;1144;p109"/>
          <p:cNvSpPr txBox="1"/>
          <p:nvPr/>
        </p:nvSpPr>
        <p:spPr>
          <a:xfrm>
            <a:off x="1357500" y="2287050"/>
            <a:ext cx="2736600" cy="5694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2500">
                <a:solidFill>
                  <a:schemeClr val="lt1"/>
                </a:solidFill>
              </a:rPr>
              <a:t>40 = (7)5 + 5</a:t>
            </a:r>
            <a:endParaRPr sz="2500">
              <a:solidFill>
                <a:schemeClr val="lt1"/>
              </a:solidFill>
            </a:endParaRPr>
          </a:p>
        </p:txBody>
      </p:sp>
      <p:sp>
        <p:nvSpPr>
          <p:cNvPr id="1145" name="Google Shape;1145;p109"/>
          <p:cNvSpPr txBox="1"/>
          <p:nvPr/>
        </p:nvSpPr>
        <p:spPr>
          <a:xfrm>
            <a:off x="1357500" y="2933375"/>
            <a:ext cx="2736600" cy="5694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2500">
                <a:solidFill>
                  <a:schemeClr val="lt1"/>
                </a:solidFill>
              </a:rPr>
              <a:t>7 = 1(5) + 2</a:t>
            </a:r>
            <a:endParaRPr sz="2500">
              <a:solidFill>
                <a:schemeClr val="lt1"/>
              </a:solidFill>
            </a:endParaRPr>
          </a:p>
        </p:txBody>
      </p:sp>
      <p:sp>
        <p:nvSpPr>
          <p:cNvPr id="1146" name="Google Shape;1146;p109"/>
          <p:cNvSpPr txBox="1"/>
          <p:nvPr/>
        </p:nvSpPr>
        <p:spPr>
          <a:xfrm>
            <a:off x="1357500" y="3579700"/>
            <a:ext cx="2736600" cy="5694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2500">
                <a:solidFill>
                  <a:srgbClr val="FFFFFF"/>
                </a:solidFill>
              </a:rPr>
              <a:t>5 = 2(2) + </a:t>
            </a:r>
            <a:r>
              <a:rPr lang="en" sz="2500">
                <a:solidFill>
                  <a:schemeClr val="lt1"/>
                </a:solidFill>
              </a:rPr>
              <a:t>1</a:t>
            </a:r>
            <a:endParaRPr sz="2500">
              <a:solidFill>
                <a:schemeClr val="lt1"/>
              </a:solidFill>
            </a:endParaRPr>
          </a:p>
        </p:txBody>
      </p:sp>
      <p:sp>
        <p:nvSpPr>
          <p:cNvPr id="1147" name="Google Shape;1147;p109"/>
          <p:cNvSpPr txBox="1"/>
          <p:nvPr/>
        </p:nvSpPr>
        <p:spPr>
          <a:xfrm>
            <a:off x="4515750" y="1886850"/>
            <a:ext cx="44379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a:solidFill>
                  <a:schemeClr val="lt1"/>
                </a:solidFill>
              </a:rPr>
              <a:t>Extended Euclidean Algorithm</a:t>
            </a:r>
            <a:endParaRPr>
              <a:solidFill>
                <a:schemeClr val="accent6"/>
              </a:solidFill>
            </a:endParaRPr>
          </a:p>
        </p:txBody>
      </p:sp>
      <p:sp>
        <p:nvSpPr>
          <p:cNvPr id="1148" name="Google Shape;1148;p109"/>
          <p:cNvSpPr txBox="1"/>
          <p:nvPr/>
        </p:nvSpPr>
        <p:spPr>
          <a:xfrm>
            <a:off x="555225" y="1920500"/>
            <a:ext cx="44379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a:solidFill>
                  <a:schemeClr val="lt1"/>
                </a:solidFill>
              </a:rPr>
              <a:t>Euclidean Algorithm</a:t>
            </a:r>
            <a:endParaRPr>
              <a:solidFill>
                <a:schemeClr val="accent6"/>
              </a:solidFill>
            </a:endParaRPr>
          </a:p>
        </p:txBody>
      </p:sp>
      <p:sp>
        <p:nvSpPr>
          <p:cNvPr id="1149" name="Google Shape;1149;p109"/>
          <p:cNvSpPr txBox="1"/>
          <p:nvPr/>
        </p:nvSpPr>
        <p:spPr>
          <a:xfrm>
            <a:off x="4537650" y="2373450"/>
            <a:ext cx="4394100" cy="5694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2500">
                <a:solidFill>
                  <a:schemeClr val="lt1"/>
                </a:solidFill>
              </a:rPr>
              <a:t>1 = 3(40 - 5(7)) - 2(7)</a:t>
            </a:r>
            <a:endParaRPr sz="2500">
              <a:solidFill>
                <a:schemeClr val="accent6"/>
              </a:solidFill>
            </a:endParaRPr>
          </a:p>
        </p:txBody>
      </p:sp>
      <p:sp>
        <p:nvSpPr>
          <p:cNvPr id="1150" name="Google Shape;1150;p109"/>
          <p:cNvSpPr txBox="1"/>
          <p:nvPr/>
        </p:nvSpPr>
        <p:spPr>
          <a:xfrm>
            <a:off x="4537650" y="2933350"/>
            <a:ext cx="4394100" cy="5694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2500">
                <a:solidFill>
                  <a:schemeClr val="lt1"/>
                </a:solidFill>
              </a:rPr>
              <a:t>1 = 3(40) - 15(7) - 2(7)</a:t>
            </a:r>
            <a:endParaRPr sz="2500">
              <a:solidFill>
                <a:schemeClr val="lt1"/>
              </a:solidFill>
            </a:endParaRPr>
          </a:p>
        </p:txBody>
      </p:sp>
      <p:sp>
        <p:nvSpPr>
          <p:cNvPr id="1151" name="Google Shape;1151;p109"/>
          <p:cNvSpPr txBox="1"/>
          <p:nvPr/>
        </p:nvSpPr>
        <p:spPr>
          <a:xfrm>
            <a:off x="4537650" y="3579700"/>
            <a:ext cx="4394100" cy="5694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2500">
                <a:solidFill>
                  <a:schemeClr val="lt1"/>
                </a:solidFill>
              </a:rPr>
              <a:t>1 = 3(40) - 17(7)</a:t>
            </a:r>
            <a:endParaRPr sz="2500">
              <a:solidFill>
                <a:schemeClr val="lt1"/>
              </a:solidFill>
            </a:endParaRPr>
          </a:p>
        </p:txBody>
      </p:sp>
      <p:sp>
        <p:nvSpPr>
          <p:cNvPr id="1152" name="Google Shape;1152;p109"/>
          <p:cNvSpPr txBox="1"/>
          <p:nvPr/>
        </p:nvSpPr>
        <p:spPr>
          <a:xfrm>
            <a:off x="4537650" y="4149050"/>
            <a:ext cx="4394100" cy="5694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2500">
                <a:solidFill>
                  <a:schemeClr val="lt1"/>
                </a:solidFill>
              </a:rPr>
              <a:t>dKey = 23</a:t>
            </a:r>
            <a:endParaRPr sz="2500">
              <a:solidFill>
                <a:schemeClr val="lt1"/>
              </a:solidFill>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6" name="Shape 1156"/>
        <p:cNvGrpSpPr/>
        <p:nvPr/>
      </p:nvGrpSpPr>
      <p:grpSpPr>
        <a:xfrm>
          <a:off x="0" y="0"/>
          <a:ext cx="0" cy="0"/>
          <a:chOff x="0" y="0"/>
          <a:chExt cx="0" cy="0"/>
        </a:xfrm>
      </p:grpSpPr>
      <p:sp>
        <p:nvSpPr>
          <p:cNvPr id="1157" name="Google Shape;1157;p110"/>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Simulation - Create Key</a:t>
            </a:r>
            <a:endParaRPr/>
          </a:p>
        </p:txBody>
      </p:sp>
      <p:sp>
        <p:nvSpPr>
          <p:cNvPr id="1158" name="Google Shape;1158;p110"/>
          <p:cNvSpPr txBox="1"/>
          <p:nvPr/>
        </p:nvSpPr>
        <p:spPr>
          <a:xfrm>
            <a:off x="1297500" y="1307850"/>
            <a:ext cx="7038900" cy="492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2000">
                <a:solidFill>
                  <a:schemeClr val="lt2"/>
                </a:solidFill>
                <a:latin typeface="Lato"/>
                <a:ea typeface="Lato"/>
                <a:cs typeface="Lato"/>
                <a:sym typeface="Lato"/>
              </a:rPr>
              <a:t>Step 5: Choose a number for decryption key (version 2)</a:t>
            </a:r>
            <a:endParaRPr sz="2000">
              <a:solidFill>
                <a:schemeClr val="lt2"/>
              </a:solidFill>
            </a:endParaRPr>
          </a:p>
        </p:txBody>
      </p:sp>
      <p:sp>
        <p:nvSpPr>
          <p:cNvPr id="1159" name="Google Shape;1159;p110"/>
          <p:cNvSpPr txBox="1"/>
          <p:nvPr/>
        </p:nvSpPr>
        <p:spPr>
          <a:xfrm>
            <a:off x="1357500" y="2002350"/>
            <a:ext cx="6918900" cy="5694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2500">
                <a:solidFill>
                  <a:schemeClr val="lt1"/>
                </a:solidFill>
              </a:rPr>
              <a:t>dKey = dKey*eKey(mod(totient) = 1</a:t>
            </a:r>
            <a:endParaRPr sz="2500">
              <a:solidFill>
                <a:schemeClr val="lt1"/>
              </a:solidFill>
            </a:endParaRPr>
          </a:p>
        </p:txBody>
      </p:sp>
      <p:sp>
        <p:nvSpPr>
          <p:cNvPr id="1160" name="Google Shape;1160;p110"/>
          <p:cNvSpPr txBox="1"/>
          <p:nvPr/>
        </p:nvSpPr>
        <p:spPr>
          <a:xfrm>
            <a:off x="1357500" y="2648675"/>
            <a:ext cx="6918900" cy="5694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2500">
                <a:solidFill>
                  <a:schemeClr val="lt1"/>
                </a:solidFill>
              </a:rPr>
              <a:t> dKey = dkey*7 mod 40 = 1</a:t>
            </a:r>
            <a:endParaRPr sz="2500">
              <a:solidFill>
                <a:schemeClr val="lt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58"/>
                                        </p:tgtEl>
                                        <p:attrNameLst>
                                          <p:attrName>style.visibility</p:attrName>
                                        </p:attrNameLst>
                                      </p:cBhvr>
                                      <p:to>
                                        <p:strVal val="visible"/>
                                      </p:to>
                                    </p:set>
                                    <p:animEffect filter="fade" transition="in">
                                      <p:cBhvr>
                                        <p:cTn dur="1000"/>
                                        <p:tgtEl>
                                          <p:spTgt spid="115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59"/>
                                        </p:tgtEl>
                                        <p:attrNameLst>
                                          <p:attrName>style.visibility</p:attrName>
                                        </p:attrNameLst>
                                      </p:cBhvr>
                                      <p:to>
                                        <p:strVal val="visible"/>
                                      </p:to>
                                    </p:set>
                                    <p:animEffect filter="fade" transition="in">
                                      <p:cBhvr>
                                        <p:cTn dur="1000"/>
                                        <p:tgtEl>
                                          <p:spTgt spid="115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60"/>
                                        </p:tgtEl>
                                        <p:attrNameLst>
                                          <p:attrName>style.visibility</p:attrName>
                                        </p:attrNameLst>
                                      </p:cBhvr>
                                      <p:to>
                                        <p:strVal val="visible"/>
                                      </p:to>
                                    </p:set>
                                    <p:animEffect filter="fade" transition="in">
                                      <p:cBhvr>
                                        <p:cTn dur="1000"/>
                                        <p:tgtEl>
                                          <p:spTgt spid="116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4" name="Shape 1164"/>
        <p:cNvGrpSpPr/>
        <p:nvPr/>
      </p:nvGrpSpPr>
      <p:grpSpPr>
        <a:xfrm>
          <a:off x="0" y="0"/>
          <a:ext cx="0" cy="0"/>
          <a:chOff x="0" y="0"/>
          <a:chExt cx="0" cy="0"/>
        </a:xfrm>
      </p:grpSpPr>
      <p:sp>
        <p:nvSpPr>
          <p:cNvPr id="1165" name="Google Shape;1165;p111"/>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Simulation - Create Key</a:t>
            </a:r>
            <a:endParaRPr/>
          </a:p>
        </p:txBody>
      </p:sp>
      <p:sp>
        <p:nvSpPr>
          <p:cNvPr id="1166" name="Google Shape;1166;p111"/>
          <p:cNvSpPr txBox="1"/>
          <p:nvPr/>
        </p:nvSpPr>
        <p:spPr>
          <a:xfrm>
            <a:off x="1297500" y="1307850"/>
            <a:ext cx="7038900" cy="492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2000">
                <a:solidFill>
                  <a:schemeClr val="lt2"/>
                </a:solidFill>
                <a:latin typeface="Lato"/>
                <a:ea typeface="Lato"/>
                <a:cs typeface="Lato"/>
                <a:sym typeface="Lato"/>
              </a:rPr>
              <a:t>Step 5: Choose a number for decryption key (version 2)</a:t>
            </a:r>
            <a:endParaRPr sz="2000">
              <a:solidFill>
                <a:schemeClr val="lt2"/>
              </a:solidFill>
            </a:endParaRPr>
          </a:p>
        </p:txBody>
      </p:sp>
      <p:sp>
        <p:nvSpPr>
          <p:cNvPr id="1167" name="Google Shape;1167;p111"/>
          <p:cNvSpPr txBox="1"/>
          <p:nvPr/>
        </p:nvSpPr>
        <p:spPr>
          <a:xfrm>
            <a:off x="1357500" y="2002350"/>
            <a:ext cx="6918900" cy="5694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2500">
                <a:solidFill>
                  <a:schemeClr val="lt1"/>
                </a:solidFill>
              </a:rPr>
              <a:t>dKey = dKey*eKey(mod(totient) = 1</a:t>
            </a:r>
            <a:endParaRPr sz="2500">
              <a:solidFill>
                <a:schemeClr val="lt1"/>
              </a:solidFill>
            </a:endParaRPr>
          </a:p>
        </p:txBody>
      </p:sp>
      <p:sp>
        <p:nvSpPr>
          <p:cNvPr id="1168" name="Google Shape;1168;p111"/>
          <p:cNvSpPr txBox="1"/>
          <p:nvPr/>
        </p:nvSpPr>
        <p:spPr>
          <a:xfrm>
            <a:off x="1357500" y="2648675"/>
            <a:ext cx="6918900" cy="5694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2500">
                <a:solidFill>
                  <a:schemeClr val="lt1"/>
                </a:solidFill>
              </a:rPr>
              <a:t> dKey = dkey*7 mod 40 = 1 </a:t>
            </a:r>
            <a:endParaRPr sz="2500">
              <a:solidFill>
                <a:schemeClr val="lt1"/>
              </a:solidFill>
            </a:endParaRPr>
          </a:p>
        </p:txBody>
      </p:sp>
      <p:graphicFrame>
        <p:nvGraphicFramePr>
          <p:cNvPr id="1169" name="Google Shape;1169;p111"/>
          <p:cNvGraphicFramePr/>
          <p:nvPr/>
        </p:nvGraphicFramePr>
        <p:xfrm>
          <a:off x="743500" y="3717725"/>
          <a:ext cx="3000000" cy="3000000"/>
        </p:xfrm>
        <a:graphic>
          <a:graphicData uri="http://schemas.openxmlformats.org/drawingml/2006/table">
            <a:tbl>
              <a:tblPr>
                <a:noFill/>
                <a:tableStyleId>{E411E89E-CD07-40C0-A447-2C83C039E8EA}</a:tableStyleId>
              </a:tblPr>
              <a:tblGrid>
                <a:gridCol w="382850"/>
                <a:gridCol w="382850"/>
                <a:gridCol w="382850"/>
                <a:gridCol w="382850"/>
                <a:gridCol w="382850"/>
                <a:gridCol w="382850"/>
                <a:gridCol w="382850"/>
                <a:gridCol w="382850"/>
                <a:gridCol w="382850"/>
                <a:gridCol w="382850"/>
                <a:gridCol w="382850"/>
                <a:gridCol w="382850"/>
                <a:gridCol w="382850"/>
                <a:gridCol w="382850"/>
                <a:gridCol w="382850"/>
                <a:gridCol w="382850"/>
                <a:gridCol w="382850"/>
                <a:gridCol w="382850"/>
                <a:gridCol w="382850"/>
                <a:gridCol w="382850"/>
              </a:tblGrid>
              <a:tr h="381000">
                <a:tc>
                  <a:txBody>
                    <a:bodyPr/>
                    <a:lstStyle/>
                    <a:p>
                      <a:pPr indent="0" lvl="0" marL="0" rtl="0" algn="ctr">
                        <a:spcBef>
                          <a:spcPts val="0"/>
                        </a:spcBef>
                        <a:spcAft>
                          <a:spcPts val="0"/>
                        </a:spcAft>
                        <a:buNone/>
                      </a:pPr>
                      <a:r>
                        <a:rPr lang="en">
                          <a:solidFill>
                            <a:schemeClr val="lt1"/>
                          </a:solidFill>
                        </a:rPr>
                        <a:t>1</a:t>
                      </a:r>
                      <a:endParaRPr>
                        <a:solidFill>
                          <a:schemeClr val="lt1"/>
                        </a:solidFill>
                      </a:endParaRPr>
                    </a:p>
                  </a:txBody>
                  <a:tcPr marT="91425" marB="91425" marR="91425" marL="91425"/>
                </a:tc>
                <a:tc>
                  <a:txBody>
                    <a:bodyPr/>
                    <a:lstStyle/>
                    <a:p>
                      <a:pPr indent="0" lvl="0" marL="0" rtl="0" algn="ctr">
                        <a:spcBef>
                          <a:spcPts val="0"/>
                        </a:spcBef>
                        <a:spcAft>
                          <a:spcPts val="0"/>
                        </a:spcAft>
                        <a:buNone/>
                      </a:pPr>
                      <a:r>
                        <a:rPr lang="en">
                          <a:solidFill>
                            <a:schemeClr val="lt1"/>
                          </a:solidFill>
                        </a:rPr>
                        <a:t>2</a:t>
                      </a:r>
                      <a:endParaRPr>
                        <a:solidFill>
                          <a:schemeClr val="lt1"/>
                        </a:solidFill>
                      </a:endParaRPr>
                    </a:p>
                  </a:txBody>
                  <a:tcPr marT="91425" marB="91425" marR="91425" marL="91425"/>
                </a:tc>
                <a:tc>
                  <a:txBody>
                    <a:bodyPr/>
                    <a:lstStyle/>
                    <a:p>
                      <a:pPr indent="0" lvl="0" marL="0" rtl="0" algn="ctr">
                        <a:spcBef>
                          <a:spcPts val="0"/>
                        </a:spcBef>
                        <a:spcAft>
                          <a:spcPts val="0"/>
                        </a:spcAft>
                        <a:buNone/>
                      </a:pPr>
                      <a:r>
                        <a:rPr lang="en">
                          <a:solidFill>
                            <a:schemeClr val="lt1"/>
                          </a:solidFill>
                        </a:rPr>
                        <a:t>3</a:t>
                      </a:r>
                      <a:endParaRPr>
                        <a:solidFill>
                          <a:schemeClr val="lt1"/>
                        </a:solidFill>
                      </a:endParaRPr>
                    </a:p>
                  </a:txBody>
                  <a:tcPr marT="91425" marB="91425" marR="91425" marL="91425"/>
                </a:tc>
                <a:tc>
                  <a:txBody>
                    <a:bodyPr/>
                    <a:lstStyle/>
                    <a:p>
                      <a:pPr indent="0" lvl="0" marL="0" rtl="0" algn="ctr">
                        <a:spcBef>
                          <a:spcPts val="0"/>
                        </a:spcBef>
                        <a:spcAft>
                          <a:spcPts val="0"/>
                        </a:spcAft>
                        <a:buNone/>
                      </a:pPr>
                      <a:r>
                        <a:rPr lang="en">
                          <a:solidFill>
                            <a:schemeClr val="lt1"/>
                          </a:solidFill>
                        </a:rPr>
                        <a:t>4</a:t>
                      </a:r>
                      <a:endParaRPr>
                        <a:solidFill>
                          <a:schemeClr val="lt1"/>
                        </a:solidFill>
                      </a:endParaRPr>
                    </a:p>
                  </a:txBody>
                  <a:tcPr marT="91425" marB="91425" marR="91425" marL="91425"/>
                </a:tc>
                <a:tc>
                  <a:txBody>
                    <a:bodyPr/>
                    <a:lstStyle/>
                    <a:p>
                      <a:pPr indent="0" lvl="0" marL="0" rtl="0" algn="ctr">
                        <a:spcBef>
                          <a:spcPts val="0"/>
                        </a:spcBef>
                        <a:spcAft>
                          <a:spcPts val="0"/>
                        </a:spcAft>
                        <a:buNone/>
                      </a:pPr>
                      <a:r>
                        <a:rPr lang="en">
                          <a:solidFill>
                            <a:schemeClr val="lt1"/>
                          </a:solidFill>
                        </a:rPr>
                        <a:t>5</a:t>
                      </a:r>
                      <a:endParaRPr>
                        <a:solidFill>
                          <a:schemeClr val="lt1"/>
                        </a:solidFill>
                      </a:endParaRPr>
                    </a:p>
                  </a:txBody>
                  <a:tcPr marT="91425" marB="91425" marR="91425" marL="91425"/>
                </a:tc>
                <a:tc>
                  <a:txBody>
                    <a:bodyPr/>
                    <a:lstStyle/>
                    <a:p>
                      <a:pPr indent="0" lvl="0" marL="0" rtl="0" algn="ctr">
                        <a:spcBef>
                          <a:spcPts val="0"/>
                        </a:spcBef>
                        <a:spcAft>
                          <a:spcPts val="0"/>
                        </a:spcAft>
                        <a:buNone/>
                      </a:pPr>
                      <a:r>
                        <a:rPr lang="en">
                          <a:solidFill>
                            <a:schemeClr val="lt1"/>
                          </a:solidFill>
                        </a:rPr>
                        <a:t>6</a:t>
                      </a:r>
                      <a:endParaRPr>
                        <a:solidFill>
                          <a:schemeClr val="lt1"/>
                        </a:solidFill>
                      </a:endParaRPr>
                    </a:p>
                  </a:txBody>
                  <a:tcPr marT="91425" marB="91425" marR="91425" marL="91425"/>
                </a:tc>
                <a:tc>
                  <a:txBody>
                    <a:bodyPr/>
                    <a:lstStyle/>
                    <a:p>
                      <a:pPr indent="0" lvl="0" marL="0" rtl="0" algn="ctr">
                        <a:spcBef>
                          <a:spcPts val="0"/>
                        </a:spcBef>
                        <a:spcAft>
                          <a:spcPts val="0"/>
                        </a:spcAft>
                        <a:buNone/>
                      </a:pPr>
                      <a:r>
                        <a:rPr lang="en">
                          <a:solidFill>
                            <a:schemeClr val="lt1"/>
                          </a:solidFill>
                        </a:rPr>
                        <a:t>7</a:t>
                      </a:r>
                      <a:endParaRPr>
                        <a:solidFill>
                          <a:schemeClr val="lt1"/>
                        </a:solidFill>
                      </a:endParaRPr>
                    </a:p>
                  </a:txBody>
                  <a:tcPr marT="91425" marB="91425" marR="91425" marL="91425"/>
                </a:tc>
                <a:tc>
                  <a:txBody>
                    <a:bodyPr/>
                    <a:lstStyle/>
                    <a:p>
                      <a:pPr indent="0" lvl="0" marL="0" rtl="0" algn="ctr">
                        <a:spcBef>
                          <a:spcPts val="0"/>
                        </a:spcBef>
                        <a:spcAft>
                          <a:spcPts val="0"/>
                        </a:spcAft>
                        <a:buNone/>
                      </a:pPr>
                      <a:r>
                        <a:rPr lang="en">
                          <a:solidFill>
                            <a:schemeClr val="lt1"/>
                          </a:solidFill>
                        </a:rPr>
                        <a:t>8</a:t>
                      </a:r>
                      <a:endParaRPr>
                        <a:solidFill>
                          <a:schemeClr val="lt1"/>
                        </a:solidFill>
                      </a:endParaRPr>
                    </a:p>
                  </a:txBody>
                  <a:tcPr marT="91425" marB="91425" marR="91425" marL="91425"/>
                </a:tc>
                <a:tc>
                  <a:txBody>
                    <a:bodyPr/>
                    <a:lstStyle/>
                    <a:p>
                      <a:pPr indent="0" lvl="0" marL="0" rtl="0" algn="ctr">
                        <a:spcBef>
                          <a:spcPts val="0"/>
                        </a:spcBef>
                        <a:spcAft>
                          <a:spcPts val="0"/>
                        </a:spcAft>
                        <a:buNone/>
                      </a:pPr>
                      <a:r>
                        <a:rPr lang="en">
                          <a:solidFill>
                            <a:schemeClr val="lt1"/>
                          </a:solidFill>
                        </a:rPr>
                        <a:t>9</a:t>
                      </a:r>
                      <a:endParaRPr>
                        <a:solidFill>
                          <a:schemeClr val="lt1"/>
                        </a:solidFill>
                      </a:endParaRPr>
                    </a:p>
                  </a:txBody>
                  <a:tcPr marT="91425" marB="91425" marR="91425" marL="91425"/>
                </a:tc>
                <a:tc>
                  <a:txBody>
                    <a:bodyPr/>
                    <a:lstStyle/>
                    <a:p>
                      <a:pPr indent="0" lvl="0" marL="0" rtl="0" algn="ctr">
                        <a:spcBef>
                          <a:spcPts val="0"/>
                        </a:spcBef>
                        <a:spcAft>
                          <a:spcPts val="0"/>
                        </a:spcAft>
                        <a:buNone/>
                      </a:pPr>
                      <a:r>
                        <a:rPr lang="en">
                          <a:solidFill>
                            <a:schemeClr val="lt1"/>
                          </a:solidFill>
                        </a:rPr>
                        <a:t>10</a:t>
                      </a:r>
                      <a:endParaRPr>
                        <a:solidFill>
                          <a:schemeClr val="lt1"/>
                        </a:solidFill>
                      </a:endParaRPr>
                    </a:p>
                  </a:txBody>
                  <a:tcPr marT="91425" marB="91425" marR="91425" marL="91425"/>
                </a:tc>
                <a:tc>
                  <a:txBody>
                    <a:bodyPr/>
                    <a:lstStyle/>
                    <a:p>
                      <a:pPr indent="0" lvl="0" marL="0" rtl="0" algn="ctr">
                        <a:spcBef>
                          <a:spcPts val="0"/>
                        </a:spcBef>
                        <a:spcAft>
                          <a:spcPts val="0"/>
                        </a:spcAft>
                        <a:buNone/>
                      </a:pPr>
                      <a:r>
                        <a:rPr lang="en">
                          <a:solidFill>
                            <a:schemeClr val="lt1"/>
                          </a:solidFill>
                        </a:rPr>
                        <a:t>11</a:t>
                      </a:r>
                      <a:endParaRPr>
                        <a:solidFill>
                          <a:schemeClr val="lt1"/>
                        </a:solidFill>
                      </a:endParaRPr>
                    </a:p>
                  </a:txBody>
                  <a:tcPr marT="91425" marB="91425" marR="91425" marL="91425"/>
                </a:tc>
                <a:tc>
                  <a:txBody>
                    <a:bodyPr/>
                    <a:lstStyle/>
                    <a:p>
                      <a:pPr indent="0" lvl="0" marL="0" rtl="0" algn="ctr">
                        <a:spcBef>
                          <a:spcPts val="0"/>
                        </a:spcBef>
                        <a:spcAft>
                          <a:spcPts val="0"/>
                        </a:spcAft>
                        <a:buNone/>
                      </a:pPr>
                      <a:r>
                        <a:rPr lang="en">
                          <a:solidFill>
                            <a:schemeClr val="lt1"/>
                          </a:solidFill>
                        </a:rPr>
                        <a:t>13</a:t>
                      </a:r>
                      <a:endParaRPr>
                        <a:solidFill>
                          <a:schemeClr val="lt1"/>
                        </a:solidFill>
                      </a:endParaRPr>
                    </a:p>
                  </a:txBody>
                  <a:tcPr marT="91425" marB="91425" marR="91425" marL="91425"/>
                </a:tc>
                <a:tc>
                  <a:txBody>
                    <a:bodyPr/>
                    <a:lstStyle/>
                    <a:p>
                      <a:pPr indent="0" lvl="0" marL="0" rtl="0" algn="ctr">
                        <a:spcBef>
                          <a:spcPts val="0"/>
                        </a:spcBef>
                        <a:spcAft>
                          <a:spcPts val="0"/>
                        </a:spcAft>
                        <a:buNone/>
                      </a:pPr>
                      <a:r>
                        <a:rPr lang="en">
                          <a:solidFill>
                            <a:schemeClr val="lt1"/>
                          </a:solidFill>
                        </a:rPr>
                        <a:t>14</a:t>
                      </a:r>
                      <a:endParaRPr>
                        <a:solidFill>
                          <a:schemeClr val="lt1"/>
                        </a:solidFill>
                      </a:endParaRPr>
                    </a:p>
                  </a:txBody>
                  <a:tcPr marT="91425" marB="91425" marR="91425" marL="91425"/>
                </a:tc>
                <a:tc>
                  <a:txBody>
                    <a:bodyPr/>
                    <a:lstStyle/>
                    <a:p>
                      <a:pPr indent="0" lvl="0" marL="0" rtl="0" algn="ctr">
                        <a:spcBef>
                          <a:spcPts val="0"/>
                        </a:spcBef>
                        <a:spcAft>
                          <a:spcPts val="0"/>
                        </a:spcAft>
                        <a:buNone/>
                      </a:pPr>
                      <a:r>
                        <a:rPr lang="en">
                          <a:solidFill>
                            <a:schemeClr val="lt1"/>
                          </a:solidFill>
                        </a:rPr>
                        <a:t>15</a:t>
                      </a:r>
                      <a:endParaRPr>
                        <a:solidFill>
                          <a:schemeClr val="lt1"/>
                        </a:solidFill>
                      </a:endParaRPr>
                    </a:p>
                  </a:txBody>
                  <a:tcPr marT="91425" marB="91425" marR="91425" marL="91425"/>
                </a:tc>
                <a:tc>
                  <a:txBody>
                    <a:bodyPr/>
                    <a:lstStyle/>
                    <a:p>
                      <a:pPr indent="0" lvl="0" marL="0" rtl="0" algn="ctr">
                        <a:spcBef>
                          <a:spcPts val="0"/>
                        </a:spcBef>
                        <a:spcAft>
                          <a:spcPts val="0"/>
                        </a:spcAft>
                        <a:buNone/>
                      </a:pPr>
                      <a:r>
                        <a:rPr lang="en">
                          <a:solidFill>
                            <a:schemeClr val="lt1"/>
                          </a:solidFill>
                        </a:rPr>
                        <a:t>16</a:t>
                      </a:r>
                      <a:endParaRPr>
                        <a:solidFill>
                          <a:schemeClr val="lt1"/>
                        </a:solidFill>
                      </a:endParaRPr>
                    </a:p>
                  </a:txBody>
                  <a:tcPr marT="91425" marB="91425" marR="91425" marL="91425"/>
                </a:tc>
                <a:tc>
                  <a:txBody>
                    <a:bodyPr/>
                    <a:lstStyle/>
                    <a:p>
                      <a:pPr indent="0" lvl="0" marL="0" rtl="0" algn="ctr">
                        <a:spcBef>
                          <a:spcPts val="0"/>
                        </a:spcBef>
                        <a:spcAft>
                          <a:spcPts val="0"/>
                        </a:spcAft>
                        <a:buNone/>
                      </a:pPr>
                      <a:r>
                        <a:rPr lang="en">
                          <a:solidFill>
                            <a:schemeClr val="lt1"/>
                          </a:solidFill>
                        </a:rPr>
                        <a:t>17</a:t>
                      </a:r>
                      <a:endParaRPr>
                        <a:solidFill>
                          <a:schemeClr val="lt1"/>
                        </a:solidFill>
                      </a:endParaRPr>
                    </a:p>
                  </a:txBody>
                  <a:tcPr marT="91425" marB="91425" marR="91425" marL="91425"/>
                </a:tc>
                <a:tc>
                  <a:txBody>
                    <a:bodyPr/>
                    <a:lstStyle/>
                    <a:p>
                      <a:pPr indent="0" lvl="0" marL="0" rtl="0" algn="ctr">
                        <a:spcBef>
                          <a:spcPts val="0"/>
                        </a:spcBef>
                        <a:spcAft>
                          <a:spcPts val="0"/>
                        </a:spcAft>
                        <a:buNone/>
                      </a:pPr>
                      <a:r>
                        <a:rPr lang="en">
                          <a:solidFill>
                            <a:schemeClr val="lt1"/>
                          </a:solidFill>
                        </a:rPr>
                        <a:t>18</a:t>
                      </a:r>
                      <a:endParaRPr>
                        <a:solidFill>
                          <a:schemeClr val="lt1"/>
                        </a:solidFill>
                      </a:endParaRPr>
                    </a:p>
                  </a:txBody>
                  <a:tcPr marT="91425" marB="91425" marR="91425" marL="91425"/>
                </a:tc>
                <a:tc>
                  <a:txBody>
                    <a:bodyPr/>
                    <a:lstStyle/>
                    <a:p>
                      <a:pPr indent="0" lvl="0" marL="0" rtl="0" algn="ctr">
                        <a:spcBef>
                          <a:spcPts val="0"/>
                        </a:spcBef>
                        <a:spcAft>
                          <a:spcPts val="0"/>
                        </a:spcAft>
                        <a:buNone/>
                      </a:pPr>
                      <a:r>
                        <a:rPr lang="en">
                          <a:solidFill>
                            <a:schemeClr val="lt1"/>
                          </a:solidFill>
                        </a:rPr>
                        <a:t>19</a:t>
                      </a:r>
                      <a:endParaRPr>
                        <a:solidFill>
                          <a:schemeClr val="lt1"/>
                        </a:solidFill>
                      </a:endParaRPr>
                    </a:p>
                  </a:txBody>
                  <a:tcPr marT="91425" marB="91425" marR="91425" marL="91425"/>
                </a:tc>
                <a:tc>
                  <a:txBody>
                    <a:bodyPr/>
                    <a:lstStyle/>
                    <a:p>
                      <a:pPr indent="0" lvl="0" marL="0" rtl="0" algn="ctr">
                        <a:spcBef>
                          <a:spcPts val="0"/>
                        </a:spcBef>
                        <a:spcAft>
                          <a:spcPts val="0"/>
                        </a:spcAft>
                        <a:buNone/>
                      </a:pPr>
                      <a:r>
                        <a:rPr lang="en">
                          <a:solidFill>
                            <a:schemeClr val="lt1"/>
                          </a:solidFill>
                        </a:rPr>
                        <a:t>…</a:t>
                      </a:r>
                      <a:endParaRPr>
                        <a:solidFill>
                          <a:schemeClr val="lt1"/>
                        </a:solidFill>
                      </a:endParaRPr>
                    </a:p>
                  </a:txBody>
                  <a:tcPr marT="91425" marB="91425" marR="91425" marL="91425"/>
                </a:tc>
                <a:tc>
                  <a:txBody>
                    <a:bodyPr/>
                    <a:lstStyle/>
                    <a:p>
                      <a:pPr indent="0" lvl="0" marL="0" rtl="0" algn="ctr">
                        <a:spcBef>
                          <a:spcPts val="0"/>
                        </a:spcBef>
                        <a:spcAft>
                          <a:spcPts val="0"/>
                        </a:spcAft>
                        <a:buNone/>
                      </a:pPr>
                      <a:r>
                        <a:rPr lang="en">
                          <a:solidFill>
                            <a:schemeClr val="lt1"/>
                          </a:solidFill>
                        </a:rPr>
                        <a:t>23</a:t>
                      </a:r>
                      <a:endParaRPr>
                        <a:solidFill>
                          <a:schemeClr val="lt1"/>
                        </a:solidFill>
                      </a:endParaRPr>
                    </a:p>
                  </a:txBody>
                  <a:tcPr marT="91425" marB="91425" marR="91425" marL="91425"/>
                </a:tc>
              </a:tr>
              <a:tr h="381000">
                <a:tc>
                  <a:txBody>
                    <a:bodyPr/>
                    <a:lstStyle/>
                    <a:p>
                      <a:pPr indent="0" lvl="0" marL="0" rtl="0" algn="ctr">
                        <a:spcBef>
                          <a:spcPts val="0"/>
                        </a:spcBef>
                        <a:spcAft>
                          <a:spcPts val="0"/>
                        </a:spcAft>
                        <a:buNone/>
                      </a:pPr>
                      <a:r>
                        <a:rPr lang="en">
                          <a:solidFill>
                            <a:schemeClr val="lt1"/>
                          </a:solidFill>
                        </a:rPr>
                        <a:t>7</a:t>
                      </a:r>
                      <a:endParaRPr>
                        <a:solidFill>
                          <a:schemeClr val="lt1"/>
                        </a:solidFill>
                      </a:endParaRPr>
                    </a:p>
                  </a:txBody>
                  <a:tcPr marT="91425" marB="91425" marR="91425" marL="91425"/>
                </a:tc>
                <a:tc>
                  <a:txBody>
                    <a:bodyPr/>
                    <a:lstStyle/>
                    <a:p>
                      <a:pPr indent="0" lvl="0" marL="0" rtl="0" algn="ctr">
                        <a:spcBef>
                          <a:spcPts val="0"/>
                        </a:spcBef>
                        <a:spcAft>
                          <a:spcPts val="0"/>
                        </a:spcAft>
                        <a:buNone/>
                      </a:pPr>
                      <a:r>
                        <a:rPr lang="en">
                          <a:solidFill>
                            <a:schemeClr val="lt1"/>
                          </a:solidFill>
                        </a:rPr>
                        <a:t>14</a:t>
                      </a:r>
                      <a:endParaRPr>
                        <a:solidFill>
                          <a:schemeClr val="lt1"/>
                        </a:solidFill>
                      </a:endParaRPr>
                    </a:p>
                  </a:txBody>
                  <a:tcPr marT="91425" marB="91425" marR="91425" marL="91425"/>
                </a:tc>
                <a:tc>
                  <a:txBody>
                    <a:bodyPr/>
                    <a:lstStyle/>
                    <a:p>
                      <a:pPr indent="0" lvl="0" marL="0" rtl="0" algn="ctr">
                        <a:spcBef>
                          <a:spcPts val="0"/>
                        </a:spcBef>
                        <a:spcAft>
                          <a:spcPts val="0"/>
                        </a:spcAft>
                        <a:buNone/>
                      </a:pPr>
                      <a:r>
                        <a:rPr lang="en">
                          <a:solidFill>
                            <a:schemeClr val="lt1"/>
                          </a:solidFill>
                        </a:rPr>
                        <a:t>21</a:t>
                      </a:r>
                      <a:endParaRPr>
                        <a:solidFill>
                          <a:schemeClr val="lt1"/>
                        </a:solidFill>
                      </a:endParaRPr>
                    </a:p>
                  </a:txBody>
                  <a:tcPr marT="91425" marB="91425" marR="91425" marL="91425"/>
                </a:tc>
                <a:tc>
                  <a:txBody>
                    <a:bodyPr/>
                    <a:lstStyle/>
                    <a:p>
                      <a:pPr indent="0" lvl="0" marL="0" rtl="0" algn="ctr">
                        <a:spcBef>
                          <a:spcPts val="0"/>
                        </a:spcBef>
                        <a:spcAft>
                          <a:spcPts val="0"/>
                        </a:spcAft>
                        <a:buNone/>
                      </a:pPr>
                      <a:r>
                        <a:rPr lang="en">
                          <a:solidFill>
                            <a:schemeClr val="lt1"/>
                          </a:solidFill>
                        </a:rPr>
                        <a:t>28</a:t>
                      </a:r>
                      <a:endParaRPr>
                        <a:solidFill>
                          <a:schemeClr val="lt1"/>
                        </a:solidFill>
                      </a:endParaRPr>
                    </a:p>
                  </a:txBody>
                  <a:tcPr marT="91425" marB="91425" marR="91425" marL="91425"/>
                </a:tc>
                <a:tc>
                  <a:txBody>
                    <a:bodyPr/>
                    <a:lstStyle/>
                    <a:p>
                      <a:pPr indent="0" lvl="0" marL="0" rtl="0" algn="ctr">
                        <a:spcBef>
                          <a:spcPts val="0"/>
                        </a:spcBef>
                        <a:spcAft>
                          <a:spcPts val="0"/>
                        </a:spcAft>
                        <a:buNone/>
                      </a:pPr>
                      <a:r>
                        <a:rPr lang="en">
                          <a:solidFill>
                            <a:schemeClr val="lt1"/>
                          </a:solidFill>
                        </a:rPr>
                        <a:t>35</a:t>
                      </a:r>
                      <a:endParaRPr>
                        <a:solidFill>
                          <a:schemeClr val="lt1"/>
                        </a:solidFill>
                      </a:endParaRPr>
                    </a:p>
                  </a:txBody>
                  <a:tcPr marT="91425" marB="91425" marR="91425" marL="91425"/>
                </a:tc>
                <a:tc>
                  <a:txBody>
                    <a:bodyPr/>
                    <a:lstStyle/>
                    <a:p>
                      <a:pPr indent="0" lvl="0" marL="0" rtl="0" algn="ctr">
                        <a:spcBef>
                          <a:spcPts val="0"/>
                        </a:spcBef>
                        <a:spcAft>
                          <a:spcPts val="0"/>
                        </a:spcAft>
                        <a:buNone/>
                      </a:pPr>
                      <a:r>
                        <a:rPr lang="en">
                          <a:solidFill>
                            <a:schemeClr val="lt1"/>
                          </a:solidFill>
                        </a:rPr>
                        <a:t>2</a:t>
                      </a:r>
                      <a:endParaRPr>
                        <a:solidFill>
                          <a:schemeClr val="lt1"/>
                        </a:solidFill>
                      </a:endParaRPr>
                    </a:p>
                  </a:txBody>
                  <a:tcPr marT="91425" marB="91425" marR="91425" marL="91425"/>
                </a:tc>
                <a:tc>
                  <a:txBody>
                    <a:bodyPr/>
                    <a:lstStyle/>
                    <a:p>
                      <a:pPr indent="0" lvl="0" marL="0" rtl="0" algn="ctr">
                        <a:spcBef>
                          <a:spcPts val="0"/>
                        </a:spcBef>
                        <a:spcAft>
                          <a:spcPts val="0"/>
                        </a:spcAft>
                        <a:buNone/>
                      </a:pPr>
                      <a:r>
                        <a:rPr lang="en">
                          <a:solidFill>
                            <a:schemeClr val="lt1"/>
                          </a:solidFill>
                        </a:rPr>
                        <a:t>9</a:t>
                      </a:r>
                      <a:endParaRPr>
                        <a:solidFill>
                          <a:schemeClr val="lt1"/>
                        </a:solidFill>
                      </a:endParaRPr>
                    </a:p>
                  </a:txBody>
                  <a:tcPr marT="91425" marB="91425" marR="91425" marL="91425"/>
                </a:tc>
                <a:tc>
                  <a:txBody>
                    <a:bodyPr/>
                    <a:lstStyle/>
                    <a:p>
                      <a:pPr indent="0" lvl="0" marL="0" rtl="0" algn="ctr">
                        <a:spcBef>
                          <a:spcPts val="0"/>
                        </a:spcBef>
                        <a:spcAft>
                          <a:spcPts val="0"/>
                        </a:spcAft>
                        <a:buNone/>
                      </a:pPr>
                      <a:r>
                        <a:rPr lang="en">
                          <a:solidFill>
                            <a:schemeClr val="lt1"/>
                          </a:solidFill>
                        </a:rPr>
                        <a:t>16</a:t>
                      </a:r>
                      <a:endParaRPr>
                        <a:solidFill>
                          <a:schemeClr val="lt1"/>
                        </a:solidFill>
                      </a:endParaRPr>
                    </a:p>
                  </a:txBody>
                  <a:tcPr marT="91425" marB="91425" marR="91425" marL="91425"/>
                </a:tc>
                <a:tc>
                  <a:txBody>
                    <a:bodyPr/>
                    <a:lstStyle/>
                    <a:p>
                      <a:pPr indent="0" lvl="0" marL="0" rtl="0" algn="ctr">
                        <a:spcBef>
                          <a:spcPts val="0"/>
                        </a:spcBef>
                        <a:spcAft>
                          <a:spcPts val="0"/>
                        </a:spcAft>
                        <a:buNone/>
                      </a:pPr>
                      <a:r>
                        <a:rPr lang="en">
                          <a:solidFill>
                            <a:schemeClr val="lt1"/>
                          </a:solidFill>
                        </a:rPr>
                        <a:t>23</a:t>
                      </a:r>
                      <a:endParaRPr>
                        <a:solidFill>
                          <a:schemeClr val="lt1"/>
                        </a:solidFill>
                      </a:endParaRPr>
                    </a:p>
                  </a:txBody>
                  <a:tcPr marT="91425" marB="91425" marR="91425" marL="91425"/>
                </a:tc>
                <a:tc>
                  <a:txBody>
                    <a:bodyPr/>
                    <a:lstStyle/>
                    <a:p>
                      <a:pPr indent="0" lvl="0" marL="0" rtl="0" algn="ctr">
                        <a:spcBef>
                          <a:spcPts val="0"/>
                        </a:spcBef>
                        <a:spcAft>
                          <a:spcPts val="0"/>
                        </a:spcAft>
                        <a:buNone/>
                      </a:pPr>
                      <a:r>
                        <a:rPr lang="en">
                          <a:solidFill>
                            <a:schemeClr val="lt1"/>
                          </a:solidFill>
                        </a:rPr>
                        <a:t>30</a:t>
                      </a:r>
                      <a:endParaRPr>
                        <a:solidFill>
                          <a:schemeClr val="lt1"/>
                        </a:solidFill>
                      </a:endParaRPr>
                    </a:p>
                  </a:txBody>
                  <a:tcPr marT="91425" marB="91425" marR="91425" marL="91425"/>
                </a:tc>
                <a:tc>
                  <a:txBody>
                    <a:bodyPr/>
                    <a:lstStyle/>
                    <a:p>
                      <a:pPr indent="0" lvl="0" marL="0" rtl="0" algn="ctr">
                        <a:spcBef>
                          <a:spcPts val="0"/>
                        </a:spcBef>
                        <a:spcAft>
                          <a:spcPts val="0"/>
                        </a:spcAft>
                        <a:buNone/>
                      </a:pPr>
                      <a:r>
                        <a:rPr lang="en">
                          <a:solidFill>
                            <a:schemeClr val="lt1"/>
                          </a:solidFill>
                        </a:rPr>
                        <a:t>37</a:t>
                      </a:r>
                      <a:endParaRPr>
                        <a:solidFill>
                          <a:schemeClr val="lt1"/>
                        </a:solidFill>
                      </a:endParaRPr>
                    </a:p>
                  </a:txBody>
                  <a:tcPr marT="91425" marB="91425" marR="91425" marL="91425"/>
                </a:tc>
                <a:tc>
                  <a:txBody>
                    <a:bodyPr/>
                    <a:lstStyle/>
                    <a:p>
                      <a:pPr indent="0" lvl="0" marL="0" rtl="0" algn="ctr">
                        <a:spcBef>
                          <a:spcPts val="0"/>
                        </a:spcBef>
                        <a:spcAft>
                          <a:spcPts val="0"/>
                        </a:spcAft>
                        <a:buNone/>
                      </a:pPr>
                      <a:r>
                        <a:rPr lang="en">
                          <a:solidFill>
                            <a:schemeClr val="lt1"/>
                          </a:solidFill>
                        </a:rPr>
                        <a:t>4</a:t>
                      </a:r>
                      <a:endParaRPr>
                        <a:solidFill>
                          <a:schemeClr val="lt1"/>
                        </a:solidFill>
                      </a:endParaRPr>
                    </a:p>
                  </a:txBody>
                  <a:tcPr marT="91425" marB="91425" marR="91425" marL="91425"/>
                </a:tc>
                <a:tc>
                  <a:txBody>
                    <a:bodyPr/>
                    <a:lstStyle/>
                    <a:p>
                      <a:pPr indent="0" lvl="0" marL="0" rtl="0" algn="ctr">
                        <a:spcBef>
                          <a:spcPts val="0"/>
                        </a:spcBef>
                        <a:spcAft>
                          <a:spcPts val="0"/>
                        </a:spcAft>
                        <a:buNone/>
                      </a:pPr>
                      <a:r>
                        <a:rPr lang="en">
                          <a:solidFill>
                            <a:schemeClr val="lt1"/>
                          </a:solidFill>
                        </a:rPr>
                        <a:t>11</a:t>
                      </a:r>
                      <a:endParaRPr>
                        <a:solidFill>
                          <a:schemeClr val="lt1"/>
                        </a:solidFill>
                      </a:endParaRPr>
                    </a:p>
                  </a:txBody>
                  <a:tcPr marT="91425" marB="91425" marR="91425" marL="91425"/>
                </a:tc>
                <a:tc>
                  <a:txBody>
                    <a:bodyPr/>
                    <a:lstStyle/>
                    <a:p>
                      <a:pPr indent="0" lvl="0" marL="0" rtl="0" algn="ctr">
                        <a:spcBef>
                          <a:spcPts val="0"/>
                        </a:spcBef>
                        <a:spcAft>
                          <a:spcPts val="0"/>
                        </a:spcAft>
                        <a:buNone/>
                      </a:pPr>
                      <a:r>
                        <a:rPr lang="en">
                          <a:solidFill>
                            <a:schemeClr val="lt1"/>
                          </a:solidFill>
                        </a:rPr>
                        <a:t>18</a:t>
                      </a:r>
                      <a:endParaRPr>
                        <a:solidFill>
                          <a:schemeClr val="lt1"/>
                        </a:solidFill>
                      </a:endParaRPr>
                    </a:p>
                  </a:txBody>
                  <a:tcPr marT="91425" marB="91425" marR="91425" marL="91425"/>
                </a:tc>
                <a:tc>
                  <a:txBody>
                    <a:bodyPr/>
                    <a:lstStyle/>
                    <a:p>
                      <a:pPr indent="0" lvl="0" marL="0" rtl="0" algn="ctr">
                        <a:spcBef>
                          <a:spcPts val="0"/>
                        </a:spcBef>
                        <a:spcAft>
                          <a:spcPts val="0"/>
                        </a:spcAft>
                        <a:buNone/>
                      </a:pPr>
                      <a:r>
                        <a:rPr lang="en">
                          <a:solidFill>
                            <a:schemeClr val="lt1"/>
                          </a:solidFill>
                        </a:rPr>
                        <a:t>25</a:t>
                      </a:r>
                      <a:endParaRPr>
                        <a:solidFill>
                          <a:schemeClr val="lt1"/>
                        </a:solidFill>
                      </a:endParaRPr>
                    </a:p>
                  </a:txBody>
                  <a:tcPr marT="91425" marB="91425" marR="91425" marL="91425"/>
                </a:tc>
                <a:tc>
                  <a:txBody>
                    <a:bodyPr/>
                    <a:lstStyle/>
                    <a:p>
                      <a:pPr indent="0" lvl="0" marL="0" rtl="0" algn="ctr">
                        <a:spcBef>
                          <a:spcPts val="0"/>
                        </a:spcBef>
                        <a:spcAft>
                          <a:spcPts val="0"/>
                        </a:spcAft>
                        <a:buNone/>
                      </a:pPr>
                      <a:r>
                        <a:rPr lang="en">
                          <a:solidFill>
                            <a:schemeClr val="lt1"/>
                          </a:solidFill>
                        </a:rPr>
                        <a:t>39</a:t>
                      </a:r>
                      <a:endParaRPr>
                        <a:solidFill>
                          <a:schemeClr val="lt1"/>
                        </a:solidFill>
                      </a:endParaRPr>
                    </a:p>
                  </a:txBody>
                  <a:tcPr marT="91425" marB="91425" marR="91425" marL="91425"/>
                </a:tc>
                <a:tc>
                  <a:txBody>
                    <a:bodyPr/>
                    <a:lstStyle/>
                    <a:p>
                      <a:pPr indent="0" lvl="0" marL="0" rtl="0" algn="ctr">
                        <a:spcBef>
                          <a:spcPts val="0"/>
                        </a:spcBef>
                        <a:spcAft>
                          <a:spcPts val="0"/>
                        </a:spcAft>
                        <a:buNone/>
                      </a:pPr>
                      <a:r>
                        <a:rPr lang="en">
                          <a:solidFill>
                            <a:schemeClr val="lt1"/>
                          </a:solidFill>
                        </a:rPr>
                        <a:t>6</a:t>
                      </a:r>
                      <a:endParaRPr>
                        <a:solidFill>
                          <a:schemeClr val="lt1"/>
                        </a:solidFill>
                      </a:endParaRPr>
                    </a:p>
                  </a:txBody>
                  <a:tcPr marT="91425" marB="91425" marR="91425" marL="91425"/>
                </a:tc>
                <a:tc>
                  <a:txBody>
                    <a:bodyPr/>
                    <a:lstStyle/>
                    <a:p>
                      <a:pPr indent="0" lvl="0" marL="0" rtl="0" algn="ctr">
                        <a:spcBef>
                          <a:spcPts val="0"/>
                        </a:spcBef>
                        <a:spcAft>
                          <a:spcPts val="0"/>
                        </a:spcAft>
                        <a:buNone/>
                      </a:pPr>
                      <a:r>
                        <a:rPr lang="en">
                          <a:solidFill>
                            <a:schemeClr val="lt1"/>
                          </a:solidFill>
                        </a:rPr>
                        <a:t>13</a:t>
                      </a:r>
                      <a:endParaRPr>
                        <a:solidFill>
                          <a:schemeClr val="lt1"/>
                        </a:solidFill>
                      </a:endParaRPr>
                    </a:p>
                  </a:txBody>
                  <a:tcPr marT="91425" marB="91425" marR="91425" marL="91425"/>
                </a:tc>
                <a:tc>
                  <a:txBody>
                    <a:bodyPr/>
                    <a:lstStyle/>
                    <a:p>
                      <a:pPr indent="0" lvl="0" marL="0" rtl="0" algn="ctr">
                        <a:spcBef>
                          <a:spcPts val="0"/>
                        </a:spcBef>
                        <a:spcAft>
                          <a:spcPts val="0"/>
                        </a:spcAft>
                        <a:buNone/>
                      </a:pPr>
                      <a:r>
                        <a:t/>
                      </a:r>
                      <a:endParaRPr>
                        <a:solidFill>
                          <a:schemeClr val="lt1"/>
                        </a:solidFill>
                      </a:endParaRPr>
                    </a:p>
                  </a:txBody>
                  <a:tcPr marT="91425" marB="91425" marR="91425" marL="91425"/>
                </a:tc>
                <a:tc>
                  <a:txBody>
                    <a:bodyPr/>
                    <a:lstStyle/>
                    <a:p>
                      <a:pPr indent="0" lvl="0" marL="0" rtl="0" algn="ctr">
                        <a:spcBef>
                          <a:spcPts val="0"/>
                        </a:spcBef>
                        <a:spcAft>
                          <a:spcPts val="0"/>
                        </a:spcAft>
                        <a:buNone/>
                      </a:pPr>
                      <a:r>
                        <a:rPr lang="en">
                          <a:solidFill>
                            <a:schemeClr val="lt1"/>
                          </a:solidFill>
                        </a:rPr>
                        <a:t>1</a:t>
                      </a:r>
                      <a:endParaRPr>
                        <a:solidFill>
                          <a:schemeClr val="lt1"/>
                        </a:solidFill>
                      </a:endParaRPr>
                    </a:p>
                  </a:txBody>
                  <a:tcPr marT="91425" marB="91425" marR="91425" marL="91425"/>
                </a:tc>
              </a:tr>
            </a:tbl>
          </a:graphicData>
        </a:graphic>
      </p:graphicFrame>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66"/>
                                        </p:tgtEl>
                                        <p:attrNameLst>
                                          <p:attrName>style.visibility</p:attrName>
                                        </p:attrNameLst>
                                      </p:cBhvr>
                                      <p:to>
                                        <p:strVal val="visible"/>
                                      </p:to>
                                    </p:set>
                                    <p:animEffect filter="fade" transition="in">
                                      <p:cBhvr>
                                        <p:cTn dur="1000"/>
                                        <p:tgtEl>
                                          <p:spTgt spid="116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67"/>
                                        </p:tgtEl>
                                        <p:attrNameLst>
                                          <p:attrName>style.visibility</p:attrName>
                                        </p:attrNameLst>
                                      </p:cBhvr>
                                      <p:to>
                                        <p:strVal val="visible"/>
                                      </p:to>
                                    </p:set>
                                    <p:animEffect filter="fade" transition="in">
                                      <p:cBhvr>
                                        <p:cTn dur="1000"/>
                                        <p:tgtEl>
                                          <p:spTgt spid="116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68"/>
                                        </p:tgtEl>
                                        <p:attrNameLst>
                                          <p:attrName>style.visibility</p:attrName>
                                        </p:attrNameLst>
                                      </p:cBhvr>
                                      <p:to>
                                        <p:strVal val="visible"/>
                                      </p:to>
                                    </p:set>
                                    <p:animEffect filter="fade" transition="in">
                                      <p:cBhvr>
                                        <p:cTn dur="1000"/>
                                        <p:tgtEl>
                                          <p:spTgt spid="116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